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Caveat"/>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Caveat-bold.fntdata"/><Relationship Id="rId14" Type="http://schemas.openxmlformats.org/officeDocument/2006/relationships/font" Target="fonts/Caveat-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c05a8e4ff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c05a8e4ff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c05a8e4ff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05a8e4ff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c05a8e4ff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c05a8e4ff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c05a8e4ff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c05a8e4ff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c05a8e4ff7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c05a8e4ff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c05a8e4ff7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c05a8e4ff7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c05a8e4ff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c05a8e4ff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s" sz="7900">
                <a:latin typeface="Caveat"/>
                <a:ea typeface="Caveat"/>
                <a:cs typeface="Caveat"/>
                <a:sym typeface="Caveat"/>
              </a:rPr>
              <a:t>El Roman de Flamenca</a:t>
            </a:r>
            <a:endParaRPr sz="7900">
              <a:latin typeface="Caveat"/>
              <a:ea typeface="Caveat"/>
              <a:cs typeface="Caveat"/>
              <a:sym typeface="Caveat"/>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sz="2000">
                <a:solidFill>
                  <a:srgbClr val="333332"/>
                </a:solidFill>
                <a:latin typeface="Caveat"/>
                <a:ea typeface="Caveat"/>
                <a:cs typeface="Caveat"/>
                <a:sym typeface="Caveat"/>
              </a:rPr>
              <a:t>Jaime Covarsí Carbonero </a:t>
            </a:r>
            <a:endParaRPr sz="2000">
              <a:solidFill>
                <a:srgbClr val="333332"/>
              </a:solidFill>
              <a:latin typeface="Caveat"/>
              <a:ea typeface="Caveat"/>
              <a:cs typeface="Caveat"/>
              <a:sym typeface="Caveat"/>
            </a:endParaRPr>
          </a:p>
          <a:p>
            <a:pPr indent="0" lvl="0" marL="0" rtl="0" algn="ctr">
              <a:spcBef>
                <a:spcPts val="0"/>
              </a:spcBef>
              <a:spcAft>
                <a:spcPts val="0"/>
              </a:spcAft>
              <a:buNone/>
            </a:pPr>
            <a:r>
              <a:rPr lang="es" sz="2000">
                <a:solidFill>
                  <a:srgbClr val="333332"/>
                </a:solidFill>
                <a:latin typeface="Caveat"/>
                <a:ea typeface="Caveat"/>
                <a:cs typeface="Caveat"/>
                <a:sym typeface="Caveat"/>
              </a:rPr>
              <a:t>(Profesor y novelista)</a:t>
            </a:r>
            <a:endParaRPr sz="2000">
              <a:solidFill>
                <a:srgbClr val="333332"/>
              </a:solidFill>
              <a:latin typeface="Caveat"/>
              <a:ea typeface="Caveat"/>
              <a:cs typeface="Caveat"/>
              <a:sym typeface="Cave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2" name="Google Shape;62;p14"/>
          <p:cNvPicPr preferRelativeResize="0"/>
          <p:nvPr/>
        </p:nvPicPr>
        <p:blipFill rotWithShape="1">
          <a:blip r:embed="rId3">
            <a:alphaModFix/>
          </a:blip>
          <a:srcRect b="-1926" l="-1187" r="-1177" t="0"/>
          <a:stretch/>
        </p:blipFill>
        <p:spPr>
          <a:xfrm>
            <a:off x="311700" y="53550"/>
            <a:ext cx="8520601" cy="52423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63809"/>
              </a:lnSpc>
              <a:spcBef>
                <a:spcPts val="0"/>
              </a:spcBef>
              <a:spcAft>
                <a:spcPts val="0"/>
              </a:spcAft>
              <a:buClr>
                <a:schemeClr val="dk1"/>
              </a:buClr>
              <a:buSzPts val="990"/>
              <a:buFont typeface="Arial"/>
              <a:buNone/>
            </a:pPr>
            <a:r>
              <a:rPr lang="es" sz="4160">
                <a:highlight>
                  <a:srgbClr val="FFFFFF"/>
                </a:highlight>
                <a:latin typeface="Caveat"/>
                <a:ea typeface="Caveat"/>
                <a:cs typeface="Caveat"/>
                <a:sym typeface="Caveat"/>
              </a:rPr>
              <a:t>El mal querer de Flamenca</a:t>
            </a:r>
            <a:endParaRPr sz="4160">
              <a:highlight>
                <a:srgbClr val="FFFFFF"/>
              </a:highlight>
              <a:latin typeface="Caveat"/>
              <a:ea typeface="Caveat"/>
              <a:cs typeface="Caveat"/>
              <a:sym typeface="Caveat"/>
            </a:endParaRPr>
          </a:p>
          <a:p>
            <a:pPr indent="0" lvl="0" marL="0" rtl="0" algn="l">
              <a:spcBef>
                <a:spcPts val="0"/>
              </a:spcBef>
              <a:spcAft>
                <a:spcPts val="0"/>
              </a:spcAft>
              <a:buSzPts val="990"/>
              <a:buNone/>
            </a:pPr>
            <a:r>
              <a:t/>
            </a:r>
            <a:endParaRPr sz="2520"/>
          </a:p>
        </p:txBody>
      </p:sp>
      <p:sp>
        <p:nvSpPr>
          <p:cNvPr id="68" name="Google Shape;68;p15"/>
          <p:cNvSpPr txBox="1"/>
          <p:nvPr>
            <p:ph idx="1" type="body"/>
          </p:nvPr>
        </p:nvSpPr>
        <p:spPr>
          <a:xfrm>
            <a:off x="269250" y="1110025"/>
            <a:ext cx="8520600" cy="3416400"/>
          </a:xfrm>
          <a:prstGeom prst="rect">
            <a:avLst/>
          </a:prstGeom>
        </p:spPr>
        <p:txBody>
          <a:bodyPr anchorCtr="0" anchor="t" bIns="91425" lIns="91425" spcFirstLastPara="1" rIns="91425" wrap="square" tIns="91425">
            <a:normAutofit/>
          </a:bodyPr>
          <a:lstStyle/>
          <a:p>
            <a:pPr indent="457200" lvl="0" marL="0" rtl="0" algn="just">
              <a:spcBef>
                <a:spcPts val="0"/>
              </a:spcBef>
              <a:spcAft>
                <a:spcPts val="0"/>
              </a:spcAft>
              <a:buNone/>
            </a:pPr>
            <a:r>
              <a:t/>
            </a:r>
            <a:endParaRPr b="1" i="1" sz="1600">
              <a:latin typeface="Comic Sans MS"/>
              <a:ea typeface="Comic Sans MS"/>
              <a:cs typeface="Comic Sans MS"/>
              <a:sym typeface="Comic Sans MS"/>
            </a:endParaRPr>
          </a:p>
          <a:p>
            <a:pPr indent="457200" lvl="0" marL="0" rtl="0" algn="just">
              <a:spcBef>
                <a:spcPts val="1200"/>
              </a:spcBef>
              <a:spcAft>
                <a:spcPts val="0"/>
              </a:spcAft>
              <a:buNone/>
            </a:pPr>
            <a:r>
              <a:rPr b="1" i="1" lang="es" sz="1600">
                <a:latin typeface="Comic Sans MS"/>
                <a:ea typeface="Comic Sans MS"/>
                <a:cs typeface="Comic Sans MS"/>
                <a:sym typeface="Comic Sans MS"/>
              </a:rPr>
              <a:t>“</a:t>
            </a:r>
            <a:r>
              <a:rPr b="1" i="1" lang="es" sz="1600">
                <a:latin typeface="Comic Sans MS"/>
                <a:ea typeface="Comic Sans MS"/>
                <a:cs typeface="Comic Sans MS"/>
                <a:sym typeface="Comic Sans MS"/>
              </a:rPr>
              <a:t>El Roman de Flamenca”</a:t>
            </a:r>
            <a:r>
              <a:rPr lang="es" sz="1600">
                <a:latin typeface="Comic Sans MS"/>
                <a:ea typeface="Comic Sans MS"/>
                <a:cs typeface="Comic Sans MS"/>
                <a:sym typeface="Comic Sans MS"/>
              </a:rPr>
              <a:t>, libro anónimo del siglo XIII y protagonista de una historia de película tras saberse que su lectura inspiró el trabajo discográfico de Rosalía </a:t>
            </a:r>
            <a:r>
              <a:rPr b="1" i="1" lang="es" sz="1600">
                <a:latin typeface="Comic Sans MS"/>
                <a:ea typeface="Comic Sans MS"/>
                <a:cs typeface="Comic Sans MS"/>
                <a:sym typeface="Comic Sans MS"/>
              </a:rPr>
              <a:t>'El mal querer'</a:t>
            </a:r>
            <a:r>
              <a:rPr lang="es" sz="1600">
                <a:latin typeface="Comic Sans MS"/>
                <a:ea typeface="Comic Sans MS"/>
                <a:cs typeface="Comic Sans MS"/>
                <a:sym typeface="Comic Sans MS"/>
              </a:rPr>
              <a:t>, fue reeditado por la Universidad de Murcia (UMU).</a:t>
            </a:r>
            <a:endParaRPr sz="1600">
              <a:latin typeface="Comic Sans MS"/>
              <a:ea typeface="Comic Sans MS"/>
              <a:cs typeface="Comic Sans MS"/>
              <a:sym typeface="Comic Sans MS"/>
            </a:endParaRPr>
          </a:p>
          <a:p>
            <a:pPr indent="457200" lvl="0" marL="0" rtl="0" algn="just">
              <a:spcBef>
                <a:spcPts val="1200"/>
              </a:spcBef>
              <a:spcAft>
                <a:spcPts val="1200"/>
              </a:spcAft>
              <a:buNone/>
            </a:pPr>
            <a:r>
              <a:rPr lang="es" sz="1600">
                <a:latin typeface="Comic Sans MS"/>
                <a:ea typeface="Comic Sans MS"/>
                <a:cs typeface="Comic Sans MS"/>
                <a:sym typeface="Comic Sans MS"/>
              </a:rPr>
              <a:t>Es un romance medieval originariamente escrito en lengua occitana y cuya única traducción al castellano es la realizada por el escritor </a:t>
            </a:r>
            <a:r>
              <a:rPr b="1" lang="es" sz="1600">
                <a:latin typeface="Comic Sans MS"/>
                <a:ea typeface="Comic Sans MS"/>
                <a:cs typeface="Comic Sans MS"/>
                <a:sym typeface="Comic Sans MS"/>
              </a:rPr>
              <a:t>Jaime Covarsí</a:t>
            </a:r>
            <a:r>
              <a:rPr lang="es" sz="1600">
                <a:latin typeface="Comic Sans MS"/>
                <a:ea typeface="Comic Sans MS"/>
                <a:cs typeface="Comic Sans MS"/>
                <a:sym typeface="Comic Sans MS"/>
              </a:rPr>
              <a:t>, quien dedicó su tesis doctoral a este texto casi desconocido hasta el siglo XIX. La noticia de que </a:t>
            </a:r>
            <a:r>
              <a:rPr b="1" lang="es" sz="1600">
                <a:latin typeface="Comic Sans MS"/>
                <a:ea typeface="Comic Sans MS"/>
                <a:cs typeface="Comic Sans MS"/>
                <a:sym typeface="Comic Sans MS"/>
              </a:rPr>
              <a:t>Rosalía </a:t>
            </a:r>
            <a:r>
              <a:rPr lang="es" sz="1600">
                <a:latin typeface="Comic Sans MS"/>
                <a:ea typeface="Comic Sans MS"/>
                <a:cs typeface="Comic Sans MS"/>
                <a:sym typeface="Comic Sans MS"/>
              </a:rPr>
              <a:t>había inspirado su trabajo musical en la historia de este romance hizo que el libro se agotara.</a:t>
            </a:r>
            <a:endParaRPr sz="1600">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s" sz="2520">
                <a:latin typeface="Caveat"/>
                <a:ea typeface="Caveat"/>
                <a:cs typeface="Caveat"/>
                <a:sym typeface="Caveat"/>
              </a:rPr>
              <a:t>La protagonista se rebela contra lo establecido y contra su marido celoso, que la recluye en una torre y ejerce sobre ella posesión y maltrato psicológico</a:t>
            </a:r>
            <a:endParaRPr b="1" sz="2520">
              <a:latin typeface="Caveat"/>
              <a:ea typeface="Caveat"/>
              <a:cs typeface="Caveat"/>
              <a:sym typeface="Caveat"/>
            </a:endParaRPr>
          </a:p>
        </p:txBody>
      </p:sp>
      <p:sp>
        <p:nvSpPr>
          <p:cNvPr id="74" name="Google Shape;7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457200" lvl="0" marL="0" rtl="0" algn="just">
              <a:spcBef>
                <a:spcPts val="0"/>
              </a:spcBef>
              <a:spcAft>
                <a:spcPts val="0"/>
              </a:spcAft>
              <a:buNone/>
            </a:pPr>
            <a:r>
              <a:t/>
            </a:r>
            <a:endParaRPr>
              <a:latin typeface="Comic Sans MS"/>
              <a:ea typeface="Comic Sans MS"/>
              <a:cs typeface="Comic Sans MS"/>
              <a:sym typeface="Comic Sans MS"/>
            </a:endParaRPr>
          </a:p>
          <a:p>
            <a:pPr indent="457200" lvl="0" marL="0" rtl="0" algn="just">
              <a:spcBef>
                <a:spcPts val="1200"/>
              </a:spcBef>
              <a:spcAft>
                <a:spcPts val="1200"/>
              </a:spcAft>
              <a:buNone/>
            </a:pPr>
            <a:r>
              <a:rPr b="1" i="1" lang="es">
                <a:latin typeface="Comic Sans MS"/>
                <a:ea typeface="Comic Sans MS"/>
                <a:cs typeface="Comic Sans MS"/>
                <a:sym typeface="Comic Sans MS"/>
              </a:rPr>
              <a:t>'</a:t>
            </a:r>
            <a:r>
              <a:rPr b="1" i="1" lang="es" sz="1600">
                <a:latin typeface="Comic Sans MS"/>
                <a:ea typeface="Comic Sans MS"/>
                <a:cs typeface="Comic Sans MS"/>
                <a:sym typeface="Comic Sans MS"/>
              </a:rPr>
              <a:t>El Roman de Flamenca'</a:t>
            </a:r>
            <a:r>
              <a:rPr lang="es" sz="1600">
                <a:latin typeface="Comic Sans MS"/>
                <a:ea typeface="Comic Sans MS"/>
                <a:cs typeface="Comic Sans MS"/>
                <a:sym typeface="Comic Sans MS"/>
              </a:rPr>
              <a:t> cuenta la historia de Flamenca, una mujer ardiente cuya belleza es utilizada para convenir un matrimonio con el señor de Archimbaut, poderoso caballero, para que su padre, el conde de Nemours, consiga una ventajosa alianza. La admiración que provoca la belleza de Flamenca despierta un profundo estado de celos en el caballero, que la encierra en una torre y la somete a maltrato psicológico y a una situación de dominación de la que ella logra deshacerse con su ingenio y la complicidad de su amante, Guillem de Nevers. Se trata de un canto a la libertad femenina y contra el amor mal entendido y los celos.</a:t>
            </a:r>
            <a:endParaRPr sz="1600">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s" sz="2720">
                <a:latin typeface="Caveat"/>
                <a:ea typeface="Caveat"/>
                <a:cs typeface="Caveat"/>
                <a:sym typeface="Caveat"/>
              </a:rPr>
              <a:t>Se trata de un canto a la libertad femenina en el que el erotismo tiene gran importancia</a:t>
            </a:r>
            <a:endParaRPr sz="2720">
              <a:latin typeface="Caveat"/>
              <a:ea typeface="Caveat"/>
              <a:cs typeface="Caveat"/>
              <a:sym typeface="Caveat"/>
            </a:endParaRPr>
          </a:p>
        </p:txBody>
      </p:sp>
      <p:sp>
        <p:nvSpPr>
          <p:cNvPr id="80" name="Google Shape;80;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457200" lvl="0" marL="0" rtl="0" algn="just">
              <a:spcBef>
                <a:spcPts val="0"/>
              </a:spcBef>
              <a:spcAft>
                <a:spcPts val="0"/>
              </a:spcAft>
              <a:buNone/>
            </a:pPr>
            <a:r>
              <a:t/>
            </a:r>
            <a:endParaRPr sz="1600">
              <a:latin typeface="Comic Sans MS"/>
              <a:ea typeface="Comic Sans MS"/>
              <a:cs typeface="Comic Sans MS"/>
              <a:sym typeface="Comic Sans MS"/>
            </a:endParaRPr>
          </a:p>
          <a:p>
            <a:pPr indent="457200" lvl="0" marL="0" rtl="0" algn="just">
              <a:spcBef>
                <a:spcPts val="1200"/>
              </a:spcBef>
              <a:spcAft>
                <a:spcPts val="1200"/>
              </a:spcAft>
              <a:buNone/>
            </a:pPr>
            <a:r>
              <a:rPr lang="es" sz="1600">
                <a:latin typeface="Comic Sans MS"/>
                <a:ea typeface="Comic Sans MS"/>
                <a:cs typeface="Comic Sans MS"/>
                <a:sym typeface="Comic Sans MS"/>
              </a:rPr>
              <a:t>En el nuevo prólogo escrito por Jaime Covarsí, profesor de Secundaria en Extremadura, cuenta que </a:t>
            </a:r>
            <a:r>
              <a:rPr i="1" lang="es" sz="1600">
                <a:latin typeface="Comic Sans MS"/>
                <a:ea typeface="Comic Sans MS"/>
                <a:cs typeface="Comic Sans MS"/>
                <a:sym typeface="Comic Sans MS"/>
              </a:rPr>
              <a:t>«en el año 2015 me decidí a escribir y publicar mi primera novela: 'El bastón del avellano'. En ella, tres personajes que trabajan en una editorial reciben el manuscrito del 'Roman de Flamenca' y, mientras discuten y deciden la idoneidad de su publicación, experimentan la tensión propia del amor practicado a tres bandas»</a:t>
            </a:r>
            <a:r>
              <a:rPr lang="es" sz="1600">
                <a:latin typeface="Comic Sans MS"/>
                <a:ea typeface="Comic Sans MS"/>
                <a:cs typeface="Comic Sans MS"/>
                <a:sym typeface="Comic Sans MS"/>
              </a:rPr>
              <a:t>. </a:t>
            </a:r>
            <a:r>
              <a:rPr i="1" lang="es" sz="1600">
                <a:latin typeface="Comic Sans MS"/>
                <a:ea typeface="Comic Sans MS"/>
                <a:cs typeface="Comic Sans MS"/>
                <a:sym typeface="Comic Sans MS"/>
              </a:rPr>
              <a:t>«A lo largo del texto de la novela»</a:t>
            </a:r>
            <a:r>
              <a:rPr lang="es" sz="1600">
                <a:latin typeface="Comic Sans MS"/>
                <a:ea typeface="Comic Sans MS"/>
                <a:cs typeface="Comic Sans MS"/>
                <a:sym typeface="Comic Sans MS"/>
              </a:rPr>
              <a:t>, añade, </a:t>
            </a:r>
            <a:r>
              <a:rPr i="1" lang="es" sz="1600">
                <a:latin typeface="Comic Sans MS"/>
                <a:ea typeface="Comic Sans MS"/>
                <a:cs typeface="Comic Sans MS"/>
                <a:sym typeface="Comic Sans MS"/>
              </a:rPr>
              <a:t>«surgen, además, alusiones a consabidos triángulos amorosos medievales: el caso del trovador Jufré Rudel, que se enamora 'de oídas' de la condesa de Trípoli y viaja a Tierra Santa para reunirse con ella antes de morir en San Juan de Acre»</a:t>
            </a:r>
            <a:r>
              <a:rPr lang="es" sz="1600">
                <a:latin typeface="Comic Sans MS"/>
                <a:ea typeface="Comic Sans MS"/>
                <a:cs typeface="Comic Sans MS"/>
                <a:sym typeface="Comic Sans MS"/>
              </a:rPr>
              <a:t>.</a:t>
            </a:r>
            <a:endParaRPr sz="1600">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84" name="Shape 84"/>
        <p:cNvGrpSpPr/>
        <p:nvPr/>
      </p:nvGrpSpPr>
      <p:grpSpPr>
        <a:xfrm>
          <a:off x="0" y="0"/>
          <a:ext cx="0" cy="0"/>
          <a:chOff x="0" y="0"/>
          <a:chExt cx="0" cy="0"/>
        </a:xfrm>
      </p:grpSpPr>
      <p:sp>
        <p:nvSpPr>
          <p:cNvPr id="85" name="Google Shape;85;p18"/>
          <p:cNvSpPr txBox="1"/>
          <p:nvPr>
            <p:ph type="title"/>
          </p:nvPr>
        </p:nvSpPr>
        <p:spPr>
          <a:xfrm>
            <a:off x="276325" y="416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s" sz="4220">
                <a:latin typeface="Caveat"/>
                <a:ea typeface="Caveat"/>
                <a:cs typeface="Caveat"/>
                <a:sym typeface="Caveat"/>
              </a:rPr>
              <a:t>Curiosidades</a:t>
            </a:r>
            <a:endParaRPr sz="4220">
              <a:latin typeface="Caveat"/>
              <a:ea typeface="Caveat"/>
              <a:cs typeface="Caveat"/>
              <a:sym typeface="Caveat"/>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600">
              <a:latin typeface="Comic Sans MS"/>
              <a:ea typeface="Comic Sans MS"/>
              <a:cs typeface="Comic Sans MS"/>
              <a:sym typeface="Comic Sans MS"/>
            </a:endParaRPr>
          </a:p>
          <a:p>
            <a:pPr indent="457200" lvl="0" marL="0" rtl="0" algn="just">
              <a:spcBef>
                <a:spcPts val="1200"/>
              </a:spcBef>
              <a:spcAft>
                <a:spcPts val="1200"/>
              </a:spcAft>
              <a:buNone/>
            </a:pPr>
            <a:r>
              <a:rPr lang="es" sz="1600">
                <a:latin typeface="Comic Sans MS"/>
                <a:ea typeface="Comic Sans MS"/>
                <a:cs typeface="Comic Sans MS"/>
                <a:sym typeface="Comic Sans MS"/>
              </a:rPr>
              <a:t>Resulta interesante cómo, al final de la obra, Flamenca se rebela contra la falta absoluta de cortesía del señor Archimbaut. Adopta un papel reivindicativo, donde sus sentimientos y evolución como personaje social -no solo literario- son tenidos en cuenta. </a:t>
            </a:r>
            <a:r>
              <a:rPr i="1" lang="es" sz="1600">
                <a:latin typeface="Comic Sans MS"/>
                <a:ea typeface="Comic Sans MS"/>
                <a:cs typeface="Comic Sans MS"/>
                <a:sym typeface="Comic Sans MS"/>
              </a:rPr>
              <a:t>«Ya no se trata»</a:t>
            </a:r>
            <a:r>
              <a:rPr lang="es" sz="1600">
                <a:latin typeface="Comic Sans MS"/>
                <a:ea typeface="Comic Sans MS"/>
                <a:cs typeface="Comic Sans MS"/>
                <a:sym typeface="Comic Sans MS"/>
              </a:rPr>
              <a:t>, explica Jaime Covarsí, </a:t>
            </a:r>
            <a:r>
              <a:rPr i="1" lang="es" sz="1600">
                <a:latin typeface="Comic Sans MS"/>
                <a:ea typeface="Comic Sans MS"/>
                <a:cs typeface="Comic Sans MS"/>
                <a:sym typeface="Comic Sans MS"/>
              </a:rPr>
              <a:t>«de la dama inmisericorde con el caballero que la adora, impasible, aunque muda, sin voz en la sociedad medieval y sometida a los caprichos de su imaginación, sino que ahora es capaz de rebelarse contra la injusticia y el abuso de una sociedad eminentemente masculina, rebeldía que va a recorrer la literatura posterior hasta el desarrollo pleno de la ficción sentimental desde la literatura de caballerías»</a:t>
            </a:r>
            <a:r>
              <a:rPr lang="es" sz="1600">
                <a:latin typeface="Comic Sans MS"/>
                <a:ea typeface="Comic Sans MS"/>
                <a:cs typeface="Comic Sans MS"/>
                <a:sym typeface="Comic Sans MS"/>
              </a:rPr>
              <a:t>.</a:t>
            </a:r>
            <a:endParaRPr sz="1600">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90" name="Shape 90"/>
        <p:cNvGrpSpPr/>
        <p:nvPr/>
      </p:nvGrpSpPr>
      <p:grpSpPr>
        <a:xfrm>
          <a:off x="0" y="0"/>
          <a:ext cx="0" cy="0"/>
          <a:chOff x="0" y="0"/>
          <a:chExt cx="0" cy="0"/>
        </a:xfrm>
      </p:grpSpPr>
      <p:sp>
        <p:nvSpPr>
          <p:cNvPr id="91" name="Google Shape;91;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50800" marR="50800" rtl="0" algn="l">
              <a:lnSpc>
                <a:spcPct val="125000"/>
              </a:lnSpc>
              <a:spcBef>
                <a:spcPts val="0"/>
              </a:spcBef>
              <a:spcAft>
                <a:spcPts val="0"/>
              </a:spcAft>
              <a:buClr>
                <a:schemeClr val="dk1"/>
              </a:buClr>
              <a:buSzPts val="1100"/>
              <a:buFont typeface="Arial"/>
              <a:buNone/>
            </a:pPr>
            <a:r>
              <a:rPr lang="es" sz="3600">
                <a:solidFill>
                  <a:srgbClr val="333332"/>
                </a:solidFill>
                <a:latin typeface="Caveat"/>
                <a:ea typeface="Caveat"/>
                <a:cs typeface="Caveat"/>
                <a:sym typeface="Caveat"/>
              </a:rPr>
              <a:t>Biografía</a:t>
            </a:r>
            <a:endParaRPr sz="5000">
              <a:latin typeface="Caveat"/>
              <a:ea typeface="Caveat"/>
              <a:cs typeface="Caveat"/>
              <a:sym typeface="Caveat"/>
            </a:endParaRPr>
          </a:p>
        </p:txBody>
      </p:sp>
      <p:sp>
        <p:nvSpPr>
          <p:cNvPr id="92" name="Google Shape;92;p19"/>
          <p:cNvSpPr txBox="1"/>
          <p:nvPr>
            <p:ph idx="1" type="body"/>
          </p:nvPr>
        </p:nvSpPr>
        <p:spPr>
          <a:xfrm>
            <a:off x="311700" y="1152475"/>
            <a:ext cx="8520600" cy="3573600"/>
          </a:xfrm>
          <a:prstGeom prst="rect">
            <a:avLst/>
          </a:prstGeom>
        </p:spPr>
        <p:txBody>
          <a:bodyPr anchorCtr="0" anchor="t" bIns="91425" lIns="91425" spcFirstLastPara="1" rIns="91425" wrap="square" tIns="91425">
            <a:normAutofit fontScale="25000" lnSpcReduction="20000"/>
          </a:bodyPr>
          <a:lstStyle/>
          <a:p>
            <a:pPr indent="0" lvl="0" marL="50800" marR="50800" rtl="0" algn="l">
              <a:lnSpc>
                <a:spcPct val="125000"/>
              </a:lnSpc>
              <a:spcBef>
                <a:spcPts val="0"/>
              </a:spcBef>
              <a:spcAft>
                <a:spcPts val="0"/>
              </a:spcAft>
              <a:buClr>
                <a:schemeClr val="dk1"/>
              </a:buClr>
              <a:buSzPct val="78571"/>
              <a:buFont typeface="Arial"/>
              <a:buNone/>
            </a:pPr>
            <a:r>
              <a:t/>
            </a:r>
            <a:endParaRPr sz="1400">
              <a:solidFill>
                <a:srgbClr val="333332"/>
              </a:solidFill>
            </a:endParaRPr>
          </a:p>
          <a:p>
            <a:pPr indent="406400" lvl="0" marL="50800" marR="50800" rtl="0" algn="just">
              <a:spcBef>
                <a:spcPts val="0"/>
              </a:spcBef>
              <a:spcAft>
                <a:spcPts val="0"/>
              </a:spcAft>
              <a:buClr>
                <a:schemeClr val="dk1"/>
              </a:buClr>
              <a:buSzPts val="275"/>
              <a:buFont typeface="Arial"/>
              <a:buNone/>
            </a:pPr>
            <a:r>
              <a:rPr lang="es" sz="4800">
                <a:solidFill>
                  <a:srgbClr val="333332"/>
                </a:solidFill>
                <a:latin typeface="Comic Sans MS"/>
                <a:ea typeface="Comic Sans MS"/>
                <a:cs typeface="Comic Sans MS"/>
                <a:sym typeface="Comic Sans MS"/>
              </a:rPr>
              <a:t>Escritor cacereño </a:t>
            </a:r>
            <a:r>
              <a:rPr b="1" lang="es" sz="4800">
                <a:solidFill>
                  <a:srgbClr val="333332"/>
                </a:solidFill>
                <a:latin typeface="Comic Sans MS"/>
                <a:ea typeface="Comic Sans MS"/>
                <a:cs typeface="Comic Sans MS"/>
                <a:sym typeface="Comic Sans MS"/>
              </a:rPr>
              <a:t>licenciado en Filología Hispánica</a:t>
            </a:r>
            <a:r>
              <a:rPr lang="es" sz="4800">
                <a:solidFill>
                  <a:srgbClr val="333332"/>
                </a:solidFill>
                <a:latin typeface="Comic Sans MS"/>
                <a:ea typeface="Comic Sans MS"/>
                <a:cs typeface="Comic Sans MS"/>
                <a:sym typeface="Comic Sans MS"/>
              </a:rPr>
              <a:t> por la Universidad de Sevilla, donde obtiene el Premio Extraordinario de Tesis Doctoral en el año 2005 por su trabajo sobre un texto medieval: </a:t>
            </a:r>
            <a:r>
              <a:rPr i="1" lang="es" sz="4800">
                <a:solidFill>
                  <a:srgbClr val="333332"/>
                </a:solidFill>
                <a:latin typeface="Comic Sans MS"/>
                <a:ea typeface="Comic Sans MS"/>
                <a:cs typeface="Comic Sans MS"/>
                <a:sym typeface="Comic Sans MS"/>
              </a:rPr>
              <a:t>“</a:t>
            </a:r>
            <a:r>
              <a:rPr b="1" i="1" lang="es" sz="4800">
                <a:solidFill>
                  <a:srgbClr val="333332"/>
                </a:solidFill>
                <a:latin typeface="Comic Sans MS"/>
                <a:ea typeface="Comic Sans MS"/>
                <a:cs typeface="Comic Sans MS"/>
                <a:sym typeface="Comic Sans MS"/>
              </a:rPr>
              <a:t>El Roman de Flamenca: estudio y traducción de un tratado amoroso occitano</a:t>
            </a:r>
            <a:r>
              <a:rPr lang="es" sz="4800">
                <a:solidFill>
                  <a:srgbClr val="333332"/>
                </a:solidFill>
                <a:latin typeface="Comic Sans MS"/>
                <a:ea typeface="Comic Sans MS"/>
                <a:cs typeface="Comic Sans MS"/>
                <a:sym typeface="Comic Sans MS"/>
              </a:rPr>
              <a:t>”. Durante su periodo como docente universitario se especializa en la investigación de la literatura medieval y renacentista, destacando también su interés por el Romancero de tradición oral.</a:t>
            </a:r>
            <a:endParaRPr sz="4800">
              <a:solidFill>
                <a:srgbClr val="333332"/>
              </a:solidFill>
              <a:latin typeface="Comic Sans MS"/>
              <a:ea typeface="Comic Sans MS"/>
              <a:cs typeface="Comic Sans MS"/>
              <a:sym typeface="Comic Sans MS"/>
            </a:endParaRPr>
          </a:p>
          <a:p>
            <a:pPr indent="0" lvl="0" marL="50800" marR="50800" rtl="0" algn="just">
              <a:spcBef>
                <a:spcPts val="0"/>
              </a:spcBef>
              <a:spcAft>
                <a:spcPts val="0"/>
              </a:spcAft>
              <a:buClr>
                <a:schemeClr val="dk1"/>
              </a:buClr>
              <a:buSzPts val="275"/>
              <a:buFont typeface="Arial"/>
              <a:buNone/>
            </a:pPr>
            <a:r>
              <a:rPr lang="es" sz="4800">
                <a:solidFill>
                  <a:srgbClr val="333332"/>
                </a:solidFill>
                <a:latin typeface="Comic Sans MS"/>
                <a:ea typeface="Comic Sans MS"/>
                <a:cs typeface="Comic Sans MS"/>
                <a:sym typeface="Comic Sans MS"/>
              </a:rPr>
              <a:t> </a:t>
            </a:r>
            <a:endParaRPr sz="4800">
              <a:solidFill>
                <a:srgbClr val="333332"/>
              </a:solidFill>
              <a:latin typeface="Comic Sans MS"/>
              <a:ea typeface="Comic Sans MS"/>
              <a:cs typeface="Comic Sans MS"/>
              <a:sym typeface="Comic Sans MS"/>
            </a:endParaRPr>
          </a:p>
          <a:p>
            <a:pPr indent="406400" lvl="0" marL="50800" marR="50800" rtl="0" algn="just">
              <a:spcBef>
                <a:spcPts val="0"/>
              </a:spcBef>
              <a:spcAft>
                <a:spcPts val="0"/>
              </a:spcAft>
              <a:buClr>
                <a:schemeClr val="dk1"/>
              </a:buClr>
              <a:buSzPts val="275"/>
              <a:buFont typeface="Arial"/>
              <a:buNone/>
            </a:pPr>
            <a:r>
              <a:rPr lang="es" sz="4800">
                <a:solidFill>
                  <a:srgbClr val="333332"/>
                </a:solidFill>
                <a:latin typeface="Comic Sans MS"/>
                <a:ea typeface="Comic Sans MS"/>
                <a:cs typeface="Comic Sans MS"/>
                <a:sym typeface="Comic Sans MS"/>
              </a:rPr>
              <a:t>Asimismo, y en fechas más recientes, se doctora en Filosofía, también en la Universidad de Sevilla con la Tesis </a:t>
            </a:r>
            <a:r>
              <a:rPr i="1" lang="es" sz="4800">
                <a:solidFill>
                  <a:srgbClr val="333332"/>
                </a:solidFill>
                <a:latin typeface="Comic Sans MS"/>
                <a:ea typeface="Comic Sans MS"/>
                <a:cs typeface="Comic Sans MS"/>
                <a:sym typeface="Comic Sans MS"/>
              </a:rPr>
              <a:t>“</a:t>
            </a:r>
            <a:r>
              <a:rPr b="1" i="1" lang="es" sz="4800">
                <a:solidFill>
                  <a:srgbClr val="333332"/>
                </a:solidFill>
                <a:latin typeface="Comic Sans MS"/>
                <a:ea typeface="Comic Sans MS"/>
                <a:cs typeface="Comic Sans MS"/>
                <a:sym typeface="Comic Sans MS"/>
              </a:rPr>
              <a:t>Homo narrator: consideración ontológica de la condición narrativa del hombre en Ricardo Piglia</a:t>
            </a:r>
            <a:r>
              <a:rPr i="1" lang="es" sz="4800">
                <a:solidFill>
                  <a:srgbClr val="333332"/>
                </a:solidFill>
                <a:latin typeface="Comic Sans MS"/>
                <a:ea typeface="Comic Sans MS"/>
                <a:cs typeface="Comic Sans MS"/>
                <a:sym typeface="Comic Sans MS"/>
              </a:rPr>
              <a:t>”</a:t>
            </a:r>
            <a:r>
              <a:rPr lang="es" sz="4800">
                <a:solidFill>
                  <a:srgbClr val="333332"/>
                </a:solidFill>
                <a:latin typeface="Comic Sans MS"/>
                <a:ea typeface="Comic Sans MS"/>
                <a:cs typeface="Comic Sans MS"/>
                <a:sym typeface="Comic Sans MS"/>
              </a:rPr>
              <a:t>, en la que recibe también la calificación de Sobresaliente cum laude por Unanimidad.</a:t>
            </a:r>
            <a:endParaRPr sz="4800">
              <a:solidFill>
                <a:srgbClr val="333332"/>
              </a:solidFill>
              <a:latin typeface="Comic Sans MS"/>
              <a:ea typeface="Comic Sans MS"/>
              <a:cs typeface="Comic Sans MS"/>
              <a:sym typeface="Comic Sans MS"/>
            </a:endParaRPr>
          </a:p>
          <a:p>
            <a:pPr indent="0" lvl="0" marL="50800" marR="50800" rtl="0" algn="just">
              <a:spcBef>
                <a:spcPts val="0"/>
              </a:spcBef>
              <a:spcAft>
                <a:spcPts val="0"/>
              </a:spcAft>
              <a:buClr>
                <a:schemeClr val="dk1"/>
              </a:buClr>
              <a:buSzPts val="275"/>
              <a:buFont typeface="Arial"/>
              <a:buNone/>
            </a:pPr>
            <a:r>
              <a:rPr lang="es" sz="4800">
                <a:solidFill>
                  <a:srgbClr val="333332"/>
                </a:solidFill>
                <a:latin typeface="Comic Sans MS"/>
                <a:ea typeface="Comic Sans MS"/>
                <a:cs typeface="Comic Sans MS"/>
                <a:sym typeface="Comic Sans MS"/>
              </a:rPr>
              <a:t> </a:t>
            </a:r>
            <a:endParaRPr sz="4800">
              <a:solidFill>
                <a:srgbClr val="333332"/>
              </a:solidFill>
              <a:latin typeface="Comic Sans MS"/>
              <a:ea typeface="Comic Sans MS"/>
              <a:cs typeface="Comic Sans MS"/>
              <a:sym typeface="Comic Sans MS"/>
            </a:endParaRPr>
          </a:p>
          <a:p>
            <a:pPr indent="406400" lvl="0" marL="50800" marR="50800" rtl="0" algn="just">
              <a:spcBef>
                <a:spcPts val="0"/>
              </a:spcBef>
              <a:spcAft>
                <a:spcPts val="0"/>
              </a:spcAft>
              <a:buClr>
                <a:schemeClr val="dk1"/>
              </a:buClr>
              <a:buSzPts val="275"/>
              <a:buFont typeface="Arial"/>
              <a:buNone/>
            </a:pPr>
            <a:r>
              <a:rPr b="1" lang="es" sz="4800">
                <a:solidFill>
                  <a:srgbClr val="333332"/>
                </a:solidFill>
                <a:latin typeface="Comic Sans MS"/>
                <a:ea typeface="Comic Sans MS"/>
                <a:cs typeface="Comic Sans MS"/>
                <a:sym typeface="Comic Sans MS"/>
              </a:rPr>
              <a:t>En el año 2015 publica su primera novela,</a:t>
            </a:r>
            <a:r>
              <a:rPr b="1" i="1" lang="es" sz="4800">
                <a:solidFill>
                  <a:srgbClr val="333332"/>
                </a:solidFill>
                <a:latin typeface="Comic Sans MS"/>
                <a:ea typeface="Comic Sans MS"/>
                <a:cs typeface="Comic Sans MS"/>
                <a:sym typeface="Comic Sans MS"/>
              </a:rPr>
              <a:t> "El bastón de avellano"</a:t>
            </a:r>
            <a:r>
              <a:rPr lang="es" sz="4800">
                <a:solidFill>
                  <a:srgbClr val="333332"/>
                </a:solidFill>
                <a:latin typeface="Comic Sans MS"/>
                <a:ea typeface="Comic Sans MS"/>
                <a:cs typeface="Comic Sans MS"/>
                <a:sym typeface="Comic Sans MS"/>
              </a:rPr>
              <a:t>, ficción compuesta para homenajear al propio Roman de Flamenca. Su </a:t>
            </a:r>
            <a:r>
              <a:rPr b="1" lang="es" sz="4800">
                <a:solidFill>
                  <a:srgbClr val="333332"/>
                </a:solidFill>
                <a:latin typeface="Comic Sans MS"/>
                <a:ea typeface="Comic Sans MS"/>
                <a:cs typeface="Comic Sans MS"/>
                <a:sym typeface="Comic Sans MS"/>
              </a:rPr>
              <a:t>segunda novela, </a:t>
            </a:r>
            <a:r>
              <a:rPr b="1" i="1" lang="es" sz="4800">
                <a:solidFill>
                  <a:srgbClr val="333332"/>
                </a:solidFill>
                <a:latin typeface="Comic Sans MS"/>
                <a:ea typeface="Comic Sans MS"/>
                <a:cs typeface="Comic Sans MS"/>
                <a:sym typeface="Comic Sans MS"/>
              </a:rPr>
              <a:t>"Cartas del apócrifo Cervantes"</a:t>
            </a:r>
            <a:r>
              <a:rPr lang="es" sz="4800">
                <a:solidFill>
                  <a:srgbClr val="333332"/>
                </a:solidFill>
                <a:latin typeface="Comic Sans MS"/>
                <a:ea typeface="Comic Sans MS"/>
                <a:cs typeface="Comic Sans MS"/>
                <a:sym typeface="Comic Sans MS"/>
              </a:rPr>
              <a:t>, trata de dar respuesta a uno de los misterios más importantes de la Filología Hispánica, a saber: la identidad de Avellaneda.</a:t>
            </a:r>
            <a:endParaRPr sz="4800">
              <a:solidFill>
                <a:srgbClr val="333332"/>
              </a:solidFill>
              <a:latin typeface="Comic Sans MS"/>
              <a:ea typeface="Comic Sans MS"/>
              <a:cs typeface="Comic Sans MS"/>
              <a:sym typeface="Comic Sans MS"/>
            </a:endParaRPr>
          </a:p>
          <a:p>
            <a:pPr indent="0" lvl="0" marL="50800" marR="50800" rtl="0" algn="just">
              <a:spcBef>
                <a:spcPts val="0"/>
              </a:spcBef>
              <a:spcAft>
                <a:spcPts val="0"/>
              </a:spcAft>
              <a:buClr>
                <a:schemeClr val="dk1"/>
              </a:buClr>
              <a:buSzPts val="275"/>
              <a:buFont typeface="Arial"/>
              <a:buNone/>
            </a:pPr>
            <a:r>
              <a:rPr lang="es" sz="4800">
                <a:solidFill>
                  <a:srgbClr val="333332"/>
                </a:solidFill>
                <a:latin typeface="Comic Sans MS"/>
                <a:ea typeface="Comic Sans MS"/>
                <a:cs typeface="Comic Sans MS"/>
                <a:sym typeface="Comic Sans MS"/>
              </a:rPr>
              <a:t> </a:t>
            </a:r>
            <a:endParaRPr sz="4800">
              <a:solidFill>
                <a:srgbClr val="333332"/>
              </a:solidFill>
              <a:latin typeface="Comic Sans MS"/>
              <a:ea typeface="Comic Sans MS"/>
              <a:cs typeface="Comic Sans MS"/>
              <a:sym typeface="Comic Sans MS"/>
            </a:endParaRPr>
          </a:p>
          <a:p>
            <a:pPr indent="0" lvl="0" marL="50800" marR="50800" rtl="0" algn="just">
              <a:spcBef>
                <a:spcPts val="0"/>
              </a:spcBef>
              <a:spcAft>
                <a:spcPts val="0"/>
              </a:spcAft>
              <a:buClr>
                <a:schemeClr val="dk1"/>
              </a:buClr>
              <a:buSzPts val="275"/>
              <a:buFont typeface="Arial"/>
              <a:buNone/>
            </a:pPr>
            <a:r>
              <a:rPr lang="es" sz="4800">
                <a:solidFill>
                  <a:srgbClr val="333332"/>
                </a:solidFill>
                <a:latin typeface="Comic Sans MS"/>
                <a:ea typeface="Comic Sans MS"/>
                <a:cs typeface="Comic Sans MS"/>
                <a:sym typeface="Comic Sans MS"/>
              </a:rPr>
              <a:t>Su última novela, </a:t>
            </a:r>
            <a:r>
              <a:rPr i="1" lang="es" sz="4800">
                <a:solidFill>
                  <a:srgbClr val="333332"/>
                </a:solidFill>
                <a:latin typeface="Comic Sans MS"/>
                <a:ea typeface="Comic Sans MS"/>
                <a:cs typeface="Comic Sans MS"/>
                <a:sym typeface="Comic Sans MS"/>
              </a:rPr>
              <a:t>"</a:t>
            </a:r>
            <a:r>
              <a:rPr b="1" i="1" lang="es" sz="4800">
                <a:solidFill>
                  <a:srgbClr val="333332"/>
                </a:solidFill>
                <a:latin typeface="Comic Sans MS"/>
                <a:ea typeface="Comic Sans MS"/>
                <a:cs typeface="Comic Sans MS"/>
                <a:sym typeface="Comic Sans MS"/>
              </a:rPr>
              <a:t>El mal necesario"</a:t>
            </a:r>
            <a:r>
              <a:rPr lang="es" sz="4800">
                <a:solidFill>
                  <a:srgbClr val="333332"/>
                </a:solidFill>
                <a:latin typeface="Comic Sans MS"/>
                <a:ea typeface="Comic Sans MS"/>
                <a:cs typeface="Comic Sans MS"/>
                <a:sym typeface="Comic Sans MS"/>
              </a:rPr>
              <a:t>, es una “pseudo-novela” negra en la que se experimenta con los límites del género. ¿Es posible escribir una novela negra con una ausencia total de acción?</a:t>
            </a:r>
            <a:endParaRPr sz="4800">
              <a:solidFill>
                <a:srgbClr val="333332"/>
              </a:solidFill>
              <a:latin typeface="Comic Sans MS"/>
              <a:ea typeface="Comic Sans MS"/>
              <a:cs typeface="Comic Sans MS"/>
              <a:sym typeface="Comic Sans MS"/>
            </a:endParaRPr>
          </a:p>
          <a:p>
            <a:pPr indent="0" lvl="0" marL="50800" marR="50800" rtl="0" algn="just">
              <a:spcBef>
                <a:spcPts val="0"/>
              </a:spcBef>
              <a:spcAft>
                <a:spcPts val="0"/>
              </a:spcAft>
              <a:buClr>
                <a:schemeClr val="dk1"/>
              </a:buClr>
              <a:buSzPts val="275"/>
              <a:buFont typeface="Arial"/>
              <a:buNone/>
            </a:pPr>
            <a:r>
              <a:rPr lang="es" sz="4800">
                <a:solidFill>
                  <a:srgbClr val="333332"/>
                </a:solidFill>
                <a:latin typeface="Comic Sans MS"/>
                <a:ea typeface="Comic Sans MS"/>
                <a:cs typeface="Comic Sans MS"/>
                <a:sym typeface="Comic Sans MS"/>
              </a:rPr>
              <a:t> </a:t>
            </a:r>
            <a:endParaRPr sz="4800">
              <a:solidFill>
                <a:srgbClr val="333332"/>
              </a:solidFill>
              <a:latin typeface="Comic Sans MS"/>
              <a:ea typeface="Comic Sans MS"/>
              <a:cs typeface="Comic Sans MS"/>
              <a:sym typeface="Comic Sans MS"/>
            </a:endParaRPr>
          </a:p>
          <a:p>
            <a:pPr indent="0" lvl="0" marL="50800" marR="50800" rtl="0" algn="just">
              <a:spcBef>
                <a:spcPts val="0"/>
              </a:spcBef>
              <a:spcAft>
                <a:spcPts val="0"/>
              </a:spcAft>
              <a:buClr>
                <a:schemeClr val="dk1"/>
              </a:buClr>
              <a:buSzPts val="275"/>
              <a:buFont typeface="Arial"/>
              <a:buNone/>
            </a:pPr>
            <a:r>
              <a:rPr lang="es" sz="4800">
                <a:solidFill>
                  <a:srgbClr val="333332"/>
                </a:solidFill>
                <a:latin typeface="Comic Sans MS"/>
                <a:ea typeface="Comic Sans MS"/>
                <a:cs typeface="Comic Sans MS"/>
                <a:sym typeface="Comic Sans MS"/>
              </a:rPr>
              <a:t>Su último trabajo, </a:t>
            </a:r>
            <a:r>
              <a:rPr b="1" i="1" lang="es" sz="4800">
                <a:solidFill>
                  <a:srgbClr val="333332"/>
                </a:solidFill>
                <a:latin typeface="Comic Sans MS"/>
                <a:ea typeface="Comic Sans MS"/>
                <a:cs typeface="Comic Sans MS"/>
                <a:sym typeface="Comic Sans MS"/>
              </a:rPr>
              <a:t>Entrecalles</a:t>
            </a:r>
            <a:r>
              <a:rPr lang="es" sz="4800">
                <a:solidFill>
                  <a:srgbClr val="333332"/>
                </a:solidFill>
                <a:latin typeface="Comic Sans MS"/>
                <a:ea typeface="Comic Sans MS"/>
                <a:cs typeface="Comic Sans MS"/>
                <a:sym typeface="Comic Sans MS"/>
              </a:rPr>
              <a:t>, es un libro de relatos urbanos escritos “a la limón” con la escritora sevillana Eva Márquez, donde se plantea un juego de respuestas literarias.</a:t>
            </a:r>
            <a:endParaRPr sz="4800">
              <a:solidFill>
                <a:srgbClr val="333332"/>
              </a:solidFill>
              <a:latin typeface="Comic Sans MS"/>
              <a:ea typeface="Comic Sans MS"/>
              <a:cs typeface="Comic Sans MS"/>
              <a:sym typeface="Comic Sans MS"/>
            </a:endParaRPr>
          </a:p>
          <a:p>
            <a:pPr indent="0" lvl="0" marL="0" rtl="0" algn="l">
              <a:spcBef>
                <a:spcPts val="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96" name="Shape 96"/>
        <p:cNvGrpSpPr/>
        <p:nvPr/>
      </p:nvGrpSpPr>
      <p:grpSpPr>
        <a:xfrm>
          <a:off x="0" y="0"/>
          <a:ext cx="0" cy="0"/>
          <a:chOff x="0" y="0"/>
          <a:chExt cx="0" cy="0"/>
        </a:xfrm>
      </p:grpSpPr>
      <p:sp>
        <p:nvSpPr>
          <p:cNvPr id="97" name="Google Shape;97;p20"/>
          <p:cNvSpPr txBox="1"/>
          <p:nvPr>
            <p:ph type="title"/>
          </p:nvPr>
        </p:nvSpPr>
        <p:spPr>
          <a:xfrm>
            <a:off x="269250" y="395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s" sz="4020">
                <a:latin typeface="Caveat"/>
                <a:ea typeface="Caveat"/>
                <a:cs typeface="Caveat"/>
                <a:sym typeface="Caveat"/>
              </a:rPr>
              <a:t>Charla</a:t>
            </a:r>
            <a:endParaRPr sz="4020">
              <a:latin typeface="Caveat"/>
              <a:ea typeface="Caveat"/>
              <a:cs typeface="Caveat"/>
              <a:sym typeface="Caveat"/>
            </a:endParaRPr>
          </a:p>
        </p:txBody>
      </p:sp>
      <p:sp>
        <p:nvSpPr>
          <p:cNvPr id="98" name="Google Shape;98;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62500" lnSpcReduction="20000"/>
          </a:bodyPr>
          <a:lstStyle/>
          <a:p>
            <a:pPr indent="457200" lvl="0" marL="0" rtl="0" algn="just">
              <a:spcBef>
                <a:spcPts val="0"/>
              </a:spcBef>
              <a:spcAft>
                <a:spcPts val="0"/>
              </a:spcAft>
              <a:buNone/>
            </a:pPr>
            <a:r>
              <a:t/>
            </a:r>
            <a:endParaRPr sz="1600">
              <a:latin typeface="Comic Sans MS"/>
              <a:ea typeface="Comic Sans MS"/>
              <a:cs typeface="Comic Sans MS"/>
              <a:sym typeface="Comic Sans MS"/>
            </a:endParaRPr>
          </a:p>
          <a:p>
            <a:pPr indent="457200" lvl="0" marL="0" rtl="0" algn="just">
              <a:spcBef>
                <a:spcPts val="1200"/>
              </a:spcBef>
              <a:spcAft>
                <a:spcPts val="0"/>
              </a:spcAft>
              <a:buNone/>
            </a:pPr>
            <a:r>
              <a:t/>
            </a:r>
            <a:endParaRPr sz="1600">
              <a:latin typeface="Comic Sans MS"/>
              <a:ea typeface="Comic Sans MS"/>
              <a:cs typeface="Comic Sans MS"/>
              <a:sym typeface="Comic Sans MS"/>
            </a:endParaRPr>
          </a:p>
          <a:p>
            <a:pPr indent="457200" lvl="0" marL="0" rtl="0" algn="just">
              <a:spcBef>
                <a:spcPts val="1200"/>
              </a:spcBef>
              <a:spcAft>
                <a:spcPts val="0"/>
              </a:spcAft>
              <a:buNone/>
            </a:pPr>
            <a:r>
              <a:rPr lang="es" sz="2550">
                <a:latin typeface="Comic Sans MS"/>
                <a:ea typeface="Comic Sans MS"/>
                <a:cs typeface="Comic Sans MS"/>
                <a:sym typeface="Comic Sans MS"/>
              </a:rPr>
              <a:t>El lunes día 8 de marzo (Día Internacional de la Mujer) a las 12,15 horas tendremos una charla por videoconferencia con Jaime Covarsí un escritor extremeño que cursó sus estudios universitarios y posterior doctorado en Filología Hispánica en la Universidad de Sevilla, donde ha ejercido la docencia hasta el año 2006. Actualmente, es profesor de secundaria en Extremadura en el IES “Albarregas” de Mérida.</a:t>
            </a:r>
            <a:endParaRPr sz="2550">
              <a:latin typeface="Comic Sans MS"/>
              <a:ea typeface="Comic Sans MS"/>
              <a:cs typeface="Comic Sans MS"/>
              <a:sym typeface="Comic Sans MS"/>
            </a:endParaRPr>
          </a:p>
          <a:p>
            <a:pPr indent="457200" lvl="0" marL="0" rtl="0" algn="just">
              <a:spcBef>
                <a:spcPts val="1200"/>
              </a:spcBef>
              <a:spcAft>
                <a:spcPts val="0"/>
              </a:spcAft>
              <a:buNone/>
            </a:pPr>
            <a:r>
              <a:t/>
            </a:r>
            <a:endParaRPr sz="2550">
              <a:latin typeface="Comic Sans MS"/>
              <a:ea typeface="Comic Sans MS"/>
              <a:cs typeface="Comic Sans MS"/>
              <a:sym typeface="Comic Sans MS"/>
            </a:endParaRPr>
          </a:p>
          <a:p>
            <a:pPr indent="457200" lvl="0" marL="0" rtl="0" algn="ctr">
              <a:spcBef>
                <a:spcPts val="1200"/>
              </a:spcBef>
              <a:spcAft>
                <a:spcPts val="0"/>
              </a:spcAft>
              <a:buNone/>
            </a:pPr>
            <a:r>
              <a:rPr lang="es" sz="2550">
                <a:latin typeface="Comic Sans MS"/>
                <a:ea typeface="Comic Sans MS"/>
                <a:cs typeface="Comic Sans MS"/>
                <a:sym typeface="Comic Sans MS"/>
              </a:rPr>
              <a:t>ESPERAMOS QUE OS GUSTE</a:t>
            </a:r>
            <a:endParaRPr sz="2550">
              <a:latin typeface="Comic Sans MS"/>
              <a:ea typeface="Comic Sans MS"/>
              <a:cs typeface="Comic Sans MS"/>
              <a:sym typeface="Comic Sans MS"/>
            </a:endParaRPr>
          </a:p>
          <a:p>
            <a:pPr indent="457200" lvl="0" marL="0" rtl="0" algn="just">
              <a:spcBef>
                <a:spcPts val="1200"/>
              </a:spcBef>
              <a:spcAft>
                <a:spcPts val="0"/>
              </a:spcAft>
              <a:buNone/>
            </a:pPr>
            <a:r>
              <a:t/>
            </a:r>
            <a:endParaRPr sz="1600">
              <a:latin typeface="Comic Sans MS"/>
              <a:ea typeface="Comic Sans MS"/>
              <a:cs typeface="Comic Sans MS"/>
              <a:sym typeface="Comic Sans MS"/>
            </a:endParaRPr>
          </a:p>
          <a:p>
            <a:pPr indent="457200" lvl="0" marL="0" rtl="0" algn="just">
              <a:spcBef>
                <a:spcPts val="1200"/>
              </a:spcBef>
              <a:spcAft>
                <a:spcPts val="1200"/>
              </a:spcAft>
              <a:buNone/>
            </a:pPr>
            <a:r>
              <a:t/>
            </a:r>
            <a:endParaRPr sz="1600">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