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8" r:id="rId3"/>
    <p:sldMasterId id="2147483701" r:id="rId4"/>
    <p:sldMasterId id="2147483715" r:id="rId5"/>
    <p:sldMasterId id="2147483727" r:id="rId6"/>
    <p:sldMasterId id="2147483741" r:id="rId7"/>
    <p:sldMasterId id="2147483753" r:id="rId8"/>
    <p:sldMasterId id="2147483795" r:id="rId9"/>
    <p:sldMasterId id="2147483810" r:id="rId10"/>
    <p:sldMasterId id="2147483822" r:id="rId11"/>
    <p:sldMasterId id="2147483834" r:id="rId12"/>
    <p:sldMasterId id="2147483847" r:id="rId13"/>
  </p:sldMasterIdLst>
  <p:notesMasterIdLst>
    <p:notesMasterId r:id="rId87"/>
  </p:notesMasterIdLst>
  <p:sldIdLst>
    <p:sldId id="1020" r:id="rId14"/>
    <p:sldId id="1292" r:id="rId15"/>
    <p:sldId id="1406" r:id="rId16"/>
    <p:sldId id="1438" r:id="rId17"/>
    <p:sldId id="1439" r:id="rId18"/>
    <p:sldId id="1293" r:id="rId19"/>
    <p:sldId id="1405" r:id="rId20"/>
    <p:sldId id="1410" r:id="rId21"/>
    <p:sldId id="1463" r:id="rId22"/>
    <p:sldId id="1464" r:id="rId23"/>
    <p:sldId id="1466" r:id="rId24"/>
    <p:sldId id="1409" r:id="rId25"/>
    <p:sldId id="1465" r:id="rId26"/>
    <p:sldId id="1296" r:id="rId27"/>
    <p:sldId id="1454" r:id="rId28"/>
    <p:sldId id="1462" r:id="rId29"/>
    <p:sldId id="1412" r:id="rId30"/>
    <p:sldId id="1461" r:id="rId31"/>
    <p:sldId id="1413" r:id="rId32"/>
    <p:sldId id="1414" r:id="rId33"/>
    <p:sldId id="1415" r:id="rId34"/>
    <p:sldId id="1416" r:id="rId35"/>
    <p:sldId id="1417" r:id="rId36"/>
    <p:sldId id="1418" r:id="rId37"/>
    <p:sldId id="1419" r:id="rId38"/>
    <p:sldId id="1451" r:id="rId39"/>
    <p:sldId id="1452" r:id="rId40"/>
    <p:sldId id="1420" r:id="rId41"/>
    <p:sldId id="1421" r:id="rId42"/>
    <p:sldId id="1396" r:id="rId43"/>
    <p:sldId id="1404" r:id="rId44"/>
    <p:sldId id="1450" r:id="rId45"/>
    <p:sldId id="1427" r:id="rId46"/>
    <p:sldId id="1459" r:id="rId47"/>
    <p:sldId id="1422" r:id="rId48"/>
    <p:sldId id="1426" r:id="rId49"/>
    <p:sldId id="1430" r:id="rId50"/>
    <p:sldId id="1428" r:id="rId51"/>
    <p:sldId id="1435" r:id="rId52"/>
    <p:sldId id="1423" r:id="rId53"/>
    <p:sldId id="1424" r:id="rId54"/>
    <p:sldId id="1431" r:id="rId55"/>
    <p:sldId id="1429" r:id="rId56"/>
    <p:sldId id="1458" r:id="rId57"/>
    <p:sldId id="1425" r:id="rId58"/>
    <p:sldId id="1440" r:id="rId59"/>
    <p:sldId id="1442" r:id="rId60"/>
    <p:sldId id="1443" r:id="rId61"/>
    <p:sldId id="1444" r:id="rId62"/>
    <p:sldId id="1379" r:id="rId63"/>
    <p:sldId id="1453" r:id="rId64"/>
    <p:sldId id="1457" r:id="rId65"/>
    <p:sldId id="1298" r:id="rId66"/>
    <p:sldId id="1299" r:id="rId67"/>
    <p:sldId id="1377" r:id="rId68"/>
    <p:sldId id="1136" r:id="rId69"/>
    <p:sldId id="1449" r:id="rId70"/>
    <p:sldId id="1137" r:id="rId71"/>
    <p:sldId id="1455" r:id="rId72"/>
    <p:sldId id="1182" r:id="rId73"/>
    <p:sldId id="1166" r:id="rId74"/>
    <p:sldId id="1312" r:id="rId75"/>
    <p:sldId id="1204" r:id="rId76"/>
    <p:sldId id="1208" r:id="rId77"/>
    <p:sldId id="1445" r:id="rId78"/>
    <p:sldId id="1446" r:id="rId79"/>
    <p:sldId id="1448" r:id="rId80"/>
    <p:sldId id="1456" r:id="rId81"/>
    <p:sldId id="865" r:id="rId82"/>
    <p:sldId id="866" r:id="rId83"/>
    <p:sldId id="283" r:id="rId84"/>
    <p:sldId id="278" r:id="rId85"/>
    <p:sldId id="1334" r:id="rId8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0" d="100"/>
          <a:sy n="110" d="100"/>
        </p:scale>
        <p:origin x="576" y="10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viewProps" Target="viewProps.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notesMaster" Target="notesMasters/notesMaster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33" tIns="45718" rIns="91433" bIns="45718" rtlCol="0"/>
          <a:lstStyle>
            <a:lvl1pPr algn="l">
              <a:defRPr sz="1200"/>
            </a:lvl1pPr>
          </a:lstStyle>
          <a:p>
            <a:endParaRPr lang="es-ES"/>
          </a:p>
        </p:txBody>
      </p:sp>
      <p:sp>
        <p:nvSpPr>
          <p:cNvPr id="3" name="Marcador de fecha 2"/>
          <p:cNvSpPr>
            <a:spLocks noGrp="1"/>
          </p:cNvSpPr>
          <p:nvPr>
            <p:ph type="dt" idx="1"/>
          </p:nvPr>
        </p:nvSpPr>
        <p:spPr>
          <a:xfrm>
            <a:off x="3884615" y="0"/>
            <a:ext cx="2971800" cy="458788"/>
          </a:xfrm>
          <a:prstGeom prst="rect">
            <a:avLst/>
          </a:prstGeom>
        </p:spPr>
        <p:txBody>
          <a:bodyPr vert="horz" lIns="91433" tIns="45718" rIns="91433" bIns="45718" rtlCol="0"/>
          <a:lstStyle>
            <a:lvl1pPr algn="r">
              <a:defRPr sz="1200"/>
            </a:lvl1pPr>
          </a:lstStyle>
          <a:p>
            <a:fld id="{CEA65B53-796C-4DF3-B3D4-85C28D32E089}" type="datetimeFigureOut">
              <a:rPr lang="es-ES" smtClean="0"/>
              <a:t>11/11/2022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3" tIns="45718" rIns="91433" bIns="45718"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33" tIns="45718" rIns="91433" bIns="45718"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5"/>
            <a:ext cx="2971800" cy="458787"/>
          </a:xfrm>
          <a:prstGeom prst="rect">
            <a:avLst/>
          </a:prstGeom>
        </p:spPr>
        <p:txBody>
          <a:bodyPr vert="horz" lIns="91433" tIns="45718" rIns="91433" bIns="45718"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5" y="8685215"/>
            <a:ext cx="2971800" cy="458787"/>
          </a:xfrm>
          <a:prstGeom prst="rect">
            <a:avLst/>
          </a:prstGeom>
        </p:spPr>
        <p:txBody>
          <a:bodyPr vert="horz" lIns="91433" tIns="45718" rIns="91433" bIns="45718" rtlCol="0" anchor="b"/>
          <a:lstStyle>
            <a:lvl1pPr algn="r">
              <a:defRPr sz="1200"/>
            </a:lvl1pPr>
          </a:lstStyle>
          <a:p>
            <a:fld id="{DC35D24F-21E5-4973-BDEC-D4CC6B8655FC}" type="slidenum">
              <a:rPr lang="es-ES" smtClean="0"/>
              <a:t>‹Nº›</a:t>
            </a:fld>
            <a:endParaRPr lang="es-ES"/>
          </a:p>
        </p:txBody>
      </p:sp>
    </p:spTree>
    <p:extLst>
      <p:ext uri="{BB962C8B-B14F-4D97-AF65-F5344CB8AC3E}">
        <p14:creationId xmlns:p14="http://schemas.microsoft.com/office/powerpoint/2010/main" val="2047153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Vídeo en: https://youtu.be/00Sx3nKdb-8 </a:t>
            </a:r>
          </a:p>
        </p:txBody>
      </p:sp>
      <p:sp>
        <p:nvSpPr>
          <p:cNvPr id="4" name="Marcador de número de diapositiva 3"/>
          <p:cNvSpPr>
            <a:spLocks noGrp="1"/>
          </p:cNvSpPr>
          <p:nvPr>
            <p:ph type="sldNum" sz="quarter" idx="5"/>
          </p:nvPr>
        </p:nvSpPr>
        <p:spPr/>
        <p:txBody>
          <a:bodyPr/>
          <a:lstStyle/>
          <a:p>
            <a:pPr defTabSz="920680" fontAlgn="base">
              <a:spcBef>
                <a:spcPct val="0"/>
              </a:spcBef>
              <a:spcAft>
                <a:spcPct val="0"/>
              </a:spcAft>
              <a:defRPr/>
            </a:pPr>
            <a:fld id="{06AFBEBC-6575-410C-953F-C5B522607267}" type="slidenum">
              <a:rPr lang="es-ES" altLang="es-ES">
                <a:solidFill>
                  <a:srgbClr val="000000"/>
                </a:solidFill>
                <a:latin typeface="Arial" panose="020B0604020202020204" pitchFamily="34" charset="0"/>
              </a:rPr>
              <a:pPr defTabSz="920680" fontAlgn="base">
                <a:spcBef>
                  <a:spcPct val="0"/>
                </a:spcBef>
                <a:spcAft>
                  <a:spcPct val="0"/>
                </a:spcAft>
                <a:defRPr/>
              </a:pPr>
              <a:t>3</a:t>
            </a:fld>
            <a:endParaRPr lang="es-ES" altLang="es-ES">
              <a:solidFill>
                <a:srgbClr val="000000"/>
              </a:solidFill>
              <a:latin typeface="Arial" panose="020B0604020202020204" pitchFamily="34" charset="0"/>
            </a:endParaRPr>
          </a:p>
        </p:txBody>
      </p:sp>
    </p:spTree>
    <p:extLst>
      <p:ext uri="{BB962C8B-B14F-4D97-AF65-F5344CB8AC3E}">
        <p14:creationId xmlns:p14="http://schemas.microsoft.com/office/powerpoint/2010/main" val="4264469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Vídeo en: https://youtu.be/QEON2oAORDs </a:t>
            </a:r>
          </a:p>
        </p:txBody>
      </p:sp>
      <p:sp>
        <p:nvSpPr>
          <p:cNvPr id="4" name="Marcador de número de diapositiva 3"/>
          <p:cNvSpPr>
            <a:spLocks noGrp="1"/>
          </p:cNvSpPr>
          <p:nvPr>
            <p:ph type="sldNum" sz="quarter" idx="5"/>
          </p:nvPr>
        </p:nvSpPr>
        <p:spPr/>
        <p:txBody>
          <a:bodyPr/>
          <a:lstStyle/>
          <a:p>
            <a:pPr defTabSz="920680" fontAlgn="base">
              <a:spcBef>
                <a:spcPct val="0"/>
              </a:spcBef>
              <a:spcAft>
                <a:spcPct val="0"/>
              </a:spcAft>
              <a:defRPr/>
            </a:pPr>
            <a:fld id="{06AFBEBC-6575-410C-953F-C5B522607267}" type="slidenum">
              <a:rPr lang="es-ES" altLang="es-ES">
                <a:solidFill>
                  <a:srgbClr val="000000"/>
                </a:solidFill>
                <a:latin typeface="Arial" panose="020B0604020202020204" pitchFamily="34" charset="0"/>
              </a:rPr>
              <a:pPr defTabSz="920680" fontAlgn="base">
                <a:spcBef>
                  <a:spcPct val="0"/>
                </a:spcBef>
                <a:spcAft>
                  <a:spcPct val="0"/>
                </a:spcAft>
                <a:defRPr/>
              </a:pPr>
              <a:t>7</a:t>
            </a:fld>
            <a:endParaRPr lang="es-ES" altLang="es-ES">
              <a:solidFill>
                <a:srgbClr val="000000"/>
              </a:solidFill>
              <a:latin typeface="Arial" panose="020B0604020202020204" pitchFamily="34" charset="0"/>
            </a:endParaRPr>
          </a:p>
        </p:txBody>
      </p:sp>
    </p:spTree>
    <p:extLst>
      <p:ext uri="{BB962C8B-B14F-4D97-AF65-F5344CB8AC3E}">
        <p14:creationId xmlns:p14="http://schemas.microsoft.com/office/powerpoint/2010/main" val="3245651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318D439E-FDA4-4159-A395-A6D6B4501160}"/>
              </a:ext>
            </a:extLst>
          </p:cNvPr>
          <p:cNvSpPr>
            <a:spLocks noGrp="1" noChangeArrowheads="1"/>
          </p:cNvSpPr>
          <p:nvPr>
            <p:ph type="sldNum" sz="quarter" idx="5"/>
          </p:nvPr>
        </p:nvSpPr>
        <p:spPr>
          <a:noFill/>
        </p:spPr>
        <p:txBody>
          <a:bodyPr/>
          <a:lstStyle>
            <a:lvl1pPr defTabSz="920680">
              <a:defRPr sz="2800">
                <a:solidFill>
                  <a:schemeClr val="tx1"/>
                </a:solidFill>
                <a:latin typeface="Arial" panose="020B0604020202020204" pitchFamily="34" charset="0"/>
                <a:cs typeface="Arial" panose="020B0604020202020204" pitchFamily="34" charset="0"/>
              </a:defRPr>
            </a:lvl1pPr>
            <a:lvl2pPr marL="742894" indent="-285728" defTabSz="920680">
              <a:defRPr sz="2800">
                <a:solidFill>
                  <a:schemeClr val="tx1"/>
                </a:solidFill>
                <a:latin typeface="Arial" panose="020B0604020202020204" pitchFamily="34" charset="0"/>
                <a:cs typeface="Arial" panose="020B0604020202020204" pitchFamily="34" charset="0"/>
              </a:defRPr>
            </a:lvl2pPr>
            <a:lvl3pPr marL="1142914" indent="-228582" defTabSz="920680">
              <a:defRPr sz="2800">
                <a:solidFill>
                  <a:schemeClr val="tx1"/>
                </a:solidFill>
                <a:latin typeface="Arial" panose="020B0604020202020204" pitchFamily="34" charset="0"/>
                <a:cs typeface="Arial" panose="020B0604020202020204" pitchFamily="34" charset="0"/>
              </a:defRPr>
            </a:lvl3pPr>
            <a:lvl4pPr marL="1600080" indent="-228582" defTabSz="920680">
              <a:defRPr sz="2800">
                <a:solidFill>
                  <a:schemeClr val="tx1"/>
                </a:solidFill>
                <a:latin typeface="Arial" panose="020B0604020202020204" pitchFamily="34" charset="0"/>
                <a:cs typeface="Arial" panose="020B0604020202020204" pitchFamily="34" charset="0"/>
              </a:defRPr>
            </a:lvl4pPr>
            <a:lvl5pPr marL="2057244" indent="-228582" defTabSz="920680">
              <a:defRPr sz="2800">
                <a:solidFill>
                  <a:schemeClr val="tx1"/>
                </a:solidFill>
                <a:latin typeface="Arial" panose="020B0604020202020204" pitchFamily="34" charset="0"/>
                <a:cs typeface="Arial" panose="020B0604020202020204" pitchFamily="34" charset="0"/>
              </a:defRPr>
            </a:lvl5pPr>
            <a:lvl6pPr marL="2514410" indent="-228582" defTabSz="92068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575" indent="-228582" defTabSz="92068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8741" indent="-228582" defTabSz="92068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5906" indent="-228582" defTabSz="92068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66FB0ED1-D7A3-43DF-8B38-D4813D6D8325}" type="slidenum">
              <a:rPr lang="es-ES" altLang="es-ES" sz="1200">
                <a:solidFill>
                  <a:srgbClr val="000000"/>
                </a:solidFill>
              </a:rPr>
              <a:pPr fontAlgn="base">
                <a:spcBef>
                  <a:spcPct val="0"/>
                </a:spcBef>
                <a:spcAft>
                  <a:spcPct val="0"/>
                </a:spcAft>
                <a:defRPr/>
              </a:pPr>
              <a:t>56</a:t>
            </a:fld>
            <a:endParaRPr lang="es-ES" altLang="es-ES" sz="1200">
              <a:solidFill>
                <a:srgbClr val="000000"/>
              </a:solidFill>
            </a:endParaRPr>
          </a:p>
        </p:txBody>
      </p:sp>
      <p:sp>
        <p:nvSpPr>
          <p:cNvPr id="78851" name="Rectangle 7">
            <a:extLst>
              <a:ext uri="{FF2B5EF4-FFF2-40B4-BE49-F238E27FC236}">
                <a16:creationId xmlns:a16="http://schemas.microsoft.com/office/drawing/2014/main" id="{71442616-80F1-4026-B874-3FC27EF8BA3C}"/>
              </a:ext>
            </a:extLst>
          </p:cNvPr>
          <p:cNvSpPr txBox="1">
            <a:spLocks noGrp="1" noChangeArrowheads="1"/>
          </p:cNvSpPr>
          <p:nvPr/>
        </p:nvSpPr>
        <p:spPr bwMode="auto">
          <a:xfrm>
            <a:off x="3849688" y="9482140"/>
            <a:ext cx="294640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3" tIns="45718" rIns="91433" bIns="45718" anchor="b"/>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r" defTabSz="914330" fontAlgn="base">
              <a:spcBef>
                <a:spcPct val="0"/>
              </a:spcBef>
              <a:spcAft>
                <a:spcPct val="0"/>
              </a:spcAft>
              <a:defRPr/>
            </a:pPr>
            <a:fld id="{F62BF86F-B526-4AA2-A33E-81445B1ECBBD}" type="slidenum">
              <a:rPr lang="es-ES" altLang="es-ES" sz="1200">
                <a:solidFill>
                  <a:srgbClr val="000000"/>
                </a:solidFill>
              </a:rPr>
              <a:pPr algn="r" defTabSz="914330" fontAlgn="base">
                <a:spcBef>
                  <a:spcPct val="0"/>
                </a:spcBef>
                <a:spcAft>
                  <a:spcPct val="0"/>
                </a:spcAft>
                <a:defRPr/>
              </a:pPr>
              <a:t>56</a:t>
            </a:fld>
            <a:endParaRPr lang="es-ES" altLang="es-ES" sz="1200">
              <a:solidFill>
                <a:srgbClr val="000000"/>
              </a:solidFill>
            </a:endParaRPr>
          </a:p>
        </p:txBody>
      </p:sp>
      <p:sp>
        <p:nvSpPr>
          <p:cNvPr id="78852" name="Rectangle 2">
            <a:extLst>
              <a:ext uri="{FF2B5EF4-FFF2-40B4-BE49-F238E27FC236}">
                <a16:creationId xmlns:a16="http://schemas.microsoft.com/office/drawing/2014/main" id="{99CD9295-45BC-4B10-B892-276DAC293472}"/>
              </a:ext>
            </a:extLst>
          </p:cNvPr>
          <p:cNvSpPr>
            <a:spLocks noGrp="1" noRot="1" noChangeAspect="1" noChangeArrowheads="1" noTextEdit="1"/>
          </p:cNvSpPr>
          <p:nvPr>
            <p:ph type="sldImg"/>
          </p:nvPr>
        </p:nvSpPr>
        <p:spPr>
          <a:xfrm>
            <a:off x="74613" y="750888"/>
            <a:ext cx="6648450" cy="3740150"/>
          </a:xfrm>
          <a:ln/>
        </p:spPr>
      </p:sp>
      <p:sp>
        <p:nvSpPr>
          <p:cNvPr id="78853" name="Rectangle 3">
            <a:extLst>
              <a:ext uri="{FF2B5EF4-FFF2-40B4-BE49-F238E27FC236}">
                <a16:creationId xmlns:a16="http://schemas.microsoft.com/office/drawing/2014/main" id="{848DDF91-FC6E-492F-B878-9E2714C22036}"/>
              </a:ext>
            </a:extLst>
          </p:cNvPr>
          <p:cNvSpPr>
            <a:spLocks noGrp="1" noChangeArrowheads="1"/>
          </p:cNvSpPr>
          <p:nvPr>
            <p:ph type="body" idx="1"/>
          </p:nvPr>
        </p:nvSpPr>
        <p:spPr>
          <a:xfrm>
            <a:off x="906465" y="4740275"/>
            <a:ext cx="4984750" cy="4491038"/>
          </a:xfrm>
          <a:noFill/>
        </p:spPr>
        <p:txBody>
          <a:bodyPr lIns="91433" tIns="45718" rIns="91433" bIns="45718"/>
          <a:lstStyle/>
          <a:p>
            <a:pPr eaLnBrk="1" hangingPunct="1"/>
            <a:endParaRPr lang="es-ES" altLang="es-ES"/>
          </a:p>
        </p:txBody>
      </p:sp>
    </p:spTree>
    <p:extLst>
      <p:ext uri="{BB962C8B-B14F-4D97-AF65-F5344CB8AC3E}">
        <p14:creationId xmlns:p14="http://schemas.microsoft.com/office/powerpoint/2010/main" val="3250110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Rectangle 4">
            <a:extLst>
              <a:ext uri="{FF2B5EF4-FFF2-40B4-BE49-F238E27FC236}">
                <a16:creationId xmlns:a16="http://schemas.microsoft.com/office/drawing/2014/main" id="{11B00DC5-A52F-40BA-A2B0-DD8790414269}"/>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a:extLst>
              <a:ext uri="{FF2B5EF4-FFF2-40B4-BE49-F238E27FC236}">
                <a16:creationId xmlns:a16="http://schemas.microsoft.com/office/drawing/2014/main" id="{6A1750EB-5E72-4610-B468-2DD2BDE518E5}"/>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a:extLst>
              <a:ext uri="{FF2B5EF4-FFF2-40B4-BE49-F238E27FC236}">
                <a16:creationId xmlns:a16="http://schemas.microsoft.com/office/drawing/2014/main" id="{20E4EDA2-B02C-4AB8-8B5B-431658932458}"/>
              </a:ext>
            </a:extLst>
          </p:cNvPr>
          <p:cNvSpPr>
            <a:spLocks noGrp="1" noChangeArrowheads="1"/>
          </p:cNvSpPr>
          <p:nvPr>
            <p:ph type="sldNum" sz="quarter" idx="12"/>
          </p:nvPr>
        </p:nvSpPr>
        <p:spPr>
          <a:ln/>
        </p:spPr>
        <p:txBody>
          <a:bodyPr/>
          <a:lstStyle>
            <a:lvl1pPr>
              <a:defRPr/>
            </a:lvl1pPr>
          </a:lstStyle>
          <a:p>
            <a:pPr>
              <a:defRPr/>
            </a:pPr>
            <a:fld id="{190A3C5D-B6B4-4862-A8A1-4FDA7518BB31}" type="slidenum">
              <a:rPr lang="es-ES" altLang="es-ES"/>
              <a:pPr>
                <a:defRPr/>
              </a:pPr>
              <a:t>‹Nº›</a:t>
            </a:fld>
            <a:endParaRPr lang="es-ES" altLang="es-ES"/>
          </a:p>
        </p:txBody>
      </p:sp>
    </p:spTree>
    <p:extLst>
      <p:ext uri="{BB962C8B-B14F-4D97-AF65-F5344CB8AC3E}">
        <p14:creationId xmlns:p14="http://schemas.microsoft.com/office/powerpoint/2010/main" val="2622796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C3747667-DDF7-4191-9754-EE168C9E0E0C}"/>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a:extLst>
              <a:ext uri="{FF2B5EF4-FFF2-40B4-BE49-F238E27FC236}">
                <a16:creationId xmlns:a16="http://schemas.microsoft.com/office/drawing/2014/main" id="{513AA334-C0B0-46DC-A13D-B4245125A5A0}"/>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a:extLst>
              <a:ext uri="{FF2B5EF4-FFF2-40B4-BE49-F238E27FC236}">
                <a16:creationId xmlns:a16="http://schemas.microsoft.com/office/drawing/2014/main" id="{7928472F-C616-4E39-964D-086FFE70D097}"/>
              </a:ext>
            </a:extLst>
          </p:cNvPr>
          <p:cNvSpPr>
            <a:spLocks noGrp="1" noChangeArrowheads="1"/>
          </p:cNvSpPr>
          <p:nvPr>
            <p:ph type="sldNum" sz="quarter" idx="12"/>
          </p:nvPr>
        </p:nvSpPr>
        <p:spPr>
          <a:ln/>
        </p:spPr>
        <p:txBody>
          <a:bodyPr/>
          <a:lstStyle>
            <a:lvl1pPr>
              <a:defRPr/>
            </a:lvl1pPr>
          </a:lstStyle>
          <a:p>
            <a:pPr>
              <a:defRPr/>
            </a:pPr>
            <a:fld id="{C3F20C66-EF9C-4C34-8267-4282722E5D3E}" type="slidenum">
              <a:rPr lang="es-ES" altLang="es-ES"/>
              <a:pPr>
                <a:defRPr/>
              </a:pPr>
              <a:t>‹Nº›</a:t>
            </a:fld>
            <a:endParaRPr lang="es-ES" altLang="es-ES"/>
          </a:p>
        </p:txBody>
      </p:sp>
    </p:spTree>
    <p:extLst>
      <p:ext uri="{BB962C8B-B14F-4D97-AF65-F5344CB8AC3E}">
        <p14:creationId xmlns:p14="http://schemas.microsoft.com/office/powerpoint/2010/main" val="27612570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A1611B38-D3F2-4873-A24D-6DC5243686D0}"/>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1D9C362F-9592-4A87-BF8A-6076F380E505}"/>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3659ECE1-5B84-4F60-9CEA-87840033DBEF}"/>
              </a:ext>
            </a:extLst>
          </p:cNvPr>
          <p:cNvSpPr>
            <a:spLocks noGrp="1" noChangeArrowheads="1"/>
          </p:cNvSpPr>
          <p:nvPr>
            <p:ph type="sldNum" sz="quarter" idx="12"/>
          </p:nvPr>
        </p:nvSpPr>
        <p:spPr>
          <a:ln/>
        </p:spPr>
        <p:txBody>
          <a:bodyPr/>
          <a:lstStyle>
            <a:lvl1pPr>
              <a:defRPr/>
            </a:lvl1pPr>
          </a:lstStyle>
          <a:p>
            <a:pPr>
              <a:defRPr/>
            </a:pPr>
            <a:fld id="{D842338D-AC42-44BE-BC09-4CFCBE517073}" type="slidenum">
              <a:rPr lang="es-ES" altLang="es-ES"/>
              <a:pPr>
                <a:defRPr/>
              </a:pPr>
              <a:t>‹Nº›</a:t>
            </a:fld>
            <a:endParaRPr lang="es-ES" altLang="es-ES"/>
          </a:p>
        </p:txBody>
      </p:sp>
    </p:spTree>
    <p:extLst>
      <p:ext uri="{BB962C8B-B14F-4D97-AF65-F5344CB8AC3E}">
        <p14:creationId xmlns:p14="http://schemas.microsoft.com/office/powerpoint/2010/main" val="17960226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Editar el estilo de texto del patrón</a:t>
            </a:r>
          </a:p>
        </p:txBody>
      </p:sp>
      <p:sp>
        <p:nvSpPr>
          <p:cNvPr id="4" name="Rectangle 4">
            <a:extLst>
              <a:ext uri="{FF2B5EF4-FFF2-40B4-BE49-F238E27FC236}">
                <a16:creationId xmlns:a16="http://schemas.microsoft.com/office/drawing/2014/main" id="{3F8F2AF1-F6D0-47D2-8500-AD0987FD8023}"/>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0704F067-D619-470A-BFD6-EF08BD95A5F9}"/>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83128F11-ABD4-4A05-B1B1-EEE1B746DA16}"/>
              </a:ext>
            </a:extLst>
          </p:cNvPr>
          <p:cNvSpPr>
            <a:spLocks noGrp="1" noChangeArrowheads="1"/>
          </p:cNvSpPr>
          <p:nvPr>
            <p:ph type="sldNum" sz="quarter" idx="12"/>
          </p:nvPr>
        </p:nvSpPr>
        <p:spPr>
          <a:ln/>
        </p:spPr>
        <p:txBody>
          <a:bodyPr/>
          <a:lstStyle>
            <a:lvl1pPr>
              <a:defRPr/>
            </a:lvl1pPr>
          </a:lstStyle>
          <a:p>
            <a:pPr>
              <a:defRPr/>
            </a:pPr>
            <a:fld id="{D95BE11E-573F-4570-B65C-F9C76A20C387}" type="slidenum">
              <a:rPr lang="es-ES" altLang="es-ES"/>
              <a:pPr>
                <a:defRPr/>
              </a:pPr>
              <a:t>‹Nº›</a:t>
            </a:fld>
            <a:endParaRPr lang="es-ES" altLang="es-ES"/>
          </a:p>
        </p:txBody>
      </p:sp>
    </p:spTree>
    <p:extLst>
      <p:ext uri="{BB962C8B-B14F-4D97-AF65-F5344CB8AC3E}">
        <p14:creationId xmlns:p14="http://schemas.microsoft.com/office/powerpoint/2010/main" val="8214997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609600" y="1600201"/>
            <a:ext cx="5384800" cy="452596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97600" y="1600201"/>
            <a:ext cx="5384800" cy="452596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a:extLst>
              <a:ext uri="{FF2B5EF4-FFF2-40B4-BE49-F238E27FC236}">
                <a16:creationId xmlns:a16="http://schemas.microsoft.com/office/drawing/2014/main" id="{ED9472C4-6C1C-4FD6-B831-0064C75E2C0C}"/>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5E28A2D1-4B16-4202-8869-F39D95220FF0}"/>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506D8AB4-99AE-48AD-B3F3-C82AF5C648B1}"/>
              </a:ext>
            </a:extLst>
          </p:cNvPr>
          <p:cNvSpPr>
            <a:spLocks noGrp="1" noChangeArrowheads="1"/>
          </p:cNvSpPr>
          <p:nvPr>
            <p:ph type="sldNum" sz="quarter" idx="12"/>
          </p:nvPr>
        </p:nvSpPr>
        <p:spPr>
          <a:ln/>
        </p:spPr>
        <p:txBody>
          <a:bodyPr/>
          <a:lstStyle>
            <a:lvl1pPr>
              <a:defRPr/>
            </a:lvl1pPr>
          </a:lstStyle>
          <a:p>
            <a:pPr>
              <a:defRPr/>
            </a:pPr>
            <a:fld id="{4A0BCCCB-8728-4C04-8BA2-8F2623E87041}" type="slidenum">
              <a:rPr lang="es-ES" altLang="es-ES"/>
              <a:pPr>
                <a:defRPr/>
              </a:pPr>
              <a:t>‹Nº›</a:t>
            </a:fld>
            <a:endParaRPr lang="es-ES" altLang="es-ES"/>
          </a:p>
        </p:txBody>
      </p:sp>
    </p:spTree>
    <p:extLst>
      <p:ext uri="{BB962C8B-B14F-4D97-AF65-F5344CB8AC3E}">
        <p14:creationId xmlns:p14="http://schemas.microsoft.com/office/powerpoint/2010/main" val="26261560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40318" y="2505075"/>
            <a:ext cx="5158316"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71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a:extLst>
              <a:ext uri="{FF2B5EF4-FFF2-40B4-BE49-F238E27FC236}">
                <a16:creationId xmlns:a16="http://schemas.microsoft.com/office/drawing/2014/main" id="{A8EEA843-B292-4B26-8864-41C0467AB675}"/>
              </a:ext>
            </a:extLst>
          </p:cNvPr>
          <p:cNvSpPr>
            <a:spLocks noGrp="1" noChangeArrowheads="1"/>
          </p:cNvSpPr>
          <p:nvPr>
            <p:ph type="dt" sz="half" idx="10"/>
          </p:nvPr>
        </p:nvSpPr>
        <p:spPr>
          <a:ln/>
        </p:spPr>
        <p:txBody>
          <a:bodyPr/>
          <a:lstStyle>
            <a:lvl1pPr>
              <a:defRPr/>
            </a:lvl1pPr>
          </a:lstStyle>
          <a:p>
            <a:pPr>
              <a:defRPr/>
            </a:pPr>
            <a:endParaRPr lang="es-ES"/>
          </a:p>
        </p:txBody>
      </p:sp>
      <p:sp>
        <p:nvSpPr>
          <p:cNvPr id="8" name="Rectangle 5">
            <a:extLst>
              <a:ext uri="{FF2B5EF4-FFF2-40B4-BE49-F238E27FC236}">
                <a16:creationId xmlns:a16="http://schemas.microsoft.com/office/drawing/2014/main" id="{0B9A0EE4-6BD3-4FF8-BFE8-044E0671C550}"/>
              </a:ext>
            </a:extLst>
          </p:cNvPr>
          <p:cNvSpPr>
            <a:spLocks noGrp="1" noChangeArrowheads="1"/>
          </p:cNvSpPr>
          <p:nvPr>
            <p:ph type="ftr" sz="quarter" idx="11"/>
          </p:nvPr>
        </p:nvSpPr>
        <p:spPr>
          <a:ln/>
        </p:spPr>
        <p:txBody>
          <a:bodyPr/>
          <a:lstStyle>
            <a:lvl1pPr>
              <a:defRPr/>
            </a:lvl1pPr>
          </a:lstStyle>
          <a:p>
            <a:pPr>
              <a:defRPr/>
            </a:pPr>
            <a:endParaRPr lang="es-ES"/>
          </a:p>
        </p:txBody>
      </p:sp>
      <p:sp>
        <p:nvSpPr>
          <p:cNvPr id="9" name="Rectangle 6">
            <a:extLst>
              <a:ext uri="{FF2B5EF4-FFF2-40B4-BE49-F238E27FC236}">
                <a16:creationId xmlns:a16="http://schemas.microsoft.com/office/drawing/2014/main" id="{FE790258-2FE5-4AD4-8507-3B8197214D05}"/>
              </a:ext>
            </a:extLst>
          </p:cNvPr>
          <p:cNvSpPr>
            <a:spLocks noGrp="1" noChangeArrowheads="1"/>
          </p:cNvSpPr>
          <p:nvPr>
            <p:ph type="sldNum" sz="quarter" idx="12"/>
          </p:nvPr>
        </p:nvSpPr>
        <p:spPr>
          <a:ln/>
        </p:spPr>
        <p:txBody>
          <a:bodyPr/>
          <a:lstStyle>
            <a:lvl1pPr>
              <a:defRPr/>
            </a:lvl1pPr>
          </a:lstStyle>
          <a:p>
            <a:pPr>
              <a:defRPr/>
            </a:pPr>
            <a:fld id="{0171D2B3-DBC6-4741-818C-C660B681F0D4}" type="slidenum">
              <a:rPr lang="es-ES" altLang="es-ES"/>
              <a:pPr>
                <a:defRPr/>
              </a:pPr>
              <a:t>‹Nº›</a:t>
            </a:fld>
            <a:endParaRPr lang="es-ES" altLang="es-ES"/>
          </a:p>
        </p:txBody>
      </p:sp>
    </p:spTree>
    <p:extLst>
      <p:ext uri="{BB962C8B-B14F-4D97-AF65-F5344CB8AC3E}">
        <p14:creationId xmlns:p14="http://schemas.microsoft.com/office/powerpoint/2010/main" val="18751453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Rectangle 4">
            <a:extLst>
              <a:ext uri="{FF2B5EF4-FFF2-40B4-BE49-F238E27FC236}">
                <a16:creationId xmlns:a16="http://schemas.microsoft.com/office/drawing/2014/main" id="{35586B59-8D4A-4D50-9F95-D9C56DB37621}"/>
              </a:ext>
            </a:extLst>
          </p:cNvPr>
          <p:cNvSpPr>
            <a:spLocks noGrp="1" noChangeArrowheads="1"/>
          </p:cNvSpPr>
          <p:nvPr>
            <p:ph type="dt" sz="half" idx="10"/>
          </p:nvPr>
        </p:nvSpPr>
        <p:spPr>
          <a:ln/>
        </p:spPr>
        <p:txBody>
          <a:bodyPr/>
          <a:lstStyle>
            <a:lvl1pPr>
              <a:defRPr/>
            </a:lvl1pPr>
          </a:lstStyle>
          <a:p>
            <a:pPr>
              <a:defRPr/>
            </a:pPr>
            <a:endParaRPr lang="es-ES"/>
          </a:p>
        </p:txBody>
      </p:sp>
      <p:sp>
        <p:nvSpPr>
          <p:cNvPr id="4" name="Rectangle 5">
            <a:extLst>
              <a:ext uri="{FF2B5EF4-FFF2-40B4-BE49-F238E27FC236}">
                <a16:creationId xmlns:a16="http://schemas.microsoft.com/office/drawing/2014/main" id="{64D2D65B-DBC7-4458-9F2A-A3B1960163E4}"/>
              </a:ext>
            </a:extLst>
          </p:cNvPr>
          <p:cNvSpPr>
            <a:spLocks noGrp="1" noChangeArrowheads="1"/>
          </p:cNvSpPr>
          <p:nvPr>
            <p:ph type="ftr" sz="quarter" idx="11"/>
          </p:nvPr>
        </p:nvSpPr>
        <p:spPr>
          <a:ln/>
        </p:spPr>
        <p:txBody>
          <a:bodyPr/>
          <a:lstStyle>
            <a:lvl1pPr>
              <a:defRPr/>
            </a:lvl1pPr>
          </a:lstStyle>
          <a:p>
            <a:pPr>
              <a:defRPr/>
            </a:pPr>
            <a:endParaRPr lang="es-ES"/>
          </a:p>
        </p:txBody>
      </p:sp>
      <p:sp>
        <p:nvSpPr>
          <p:cNvPr id="5" name="Rectangle 6">
            <a:extLst>
              <a:ext uri="{FF2B5EF4-FFF2-40B4-BE49-F238E27FC236}">
                <a16:creationId xmlns:a16="http://schemas.microsoft.com/office/drawing/2014/main" id="{59D42626-7CBF-4CEB-BC6F-E0CC1D8F5F9C}"/>
              </a:ext>
            </a:extLst>
          </p:cNvPr>
          <p:cNvSpPr>
            <a:spLocks noGrp="1" noChangeArrowheads="1"/>
          </p:cNvSpPr>
          <p:nvPr>
            <p:ph type="sldNum" sz="quarter" idx="12"/>
          </p:nvPr>
        </p:nvSpPr>
        <p:spPr>
          <a:ln/>
        </p:spPr>
        <p:txBody>
          <a:bodyPr/>
          <a:lstStyle>
            <a:lvl1pPr>
              <a:defRPr/>
            </a:lvl1pPr>
          </a:lstStyle>
          <a:p>
            <a:pPr>
              <a:defRPr/>
            </a:pPr>
            <a:fld id="{4E4779BB-0B41-4E25-BA83-A69F0F0DB388}" type="slidenum">
              <a:rPr lang="es-ES" altLang="es-ES"/>
              <a:pPr>
                <a:defRPr/>
              </a:pPr>
              <a:t>‹Nº›</a:t>
            </a:fld>
            <a:endParaRPr lang="es-ES" altLang="es-ES"/>
          </a:p>
        </p:txBody>
      </p:sp>
    </p:spTree>
    <p:extLst>
      <p:ext uri="{BB962C8B-B14F-4D97-AF65-F5344CB8AC3E}">
        <p14:creationId xmlns:p14="http://schemas.microsoft.com/office/powerpoint/2010/main" val="1203152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94A025A-C181-49FD-B965-6634179FFF24}"/>
              </a:ext>
            </a:extLst>
          </p:cNvPr>
          <p:cNvSpPr>
            <a:spLocks noGrp="1" noChangeArrowheads="1"/>
          </p:cNvSpPr>
          <p:nvPr>
            <p:ph type="dt" sz="half" idx="10"/>
          </p:nvPr>
        </p:nvSpPr>
        <p:spPr>
          <a:ln/>
        </p:spPr>
        <p:txBody>
          <a:bodyPr/>
          <a:lstStyle>
            <a:lvl1pPr>
              <a:defRPr/>
            </a:lvl1pPr>
          </a:lstStyle>
          <a:p>
            <a:pPr>
              <a:defRPr/>
            </a:pPr>
            <a:endParaRPr lang="es-ES"/>
          </a:p>
        </p:txBody>
      </p:sp>
      <p:sp>
        <p:nvSpPr>
          <p:cNvPr id="3" name="Rectangle 5">
            <a:extLst>
              <a:ext uri="{FF2B5EF4-FFF2-40B4-BE49-F238E27FC236}">
                <a16:creationId xmlns:a16="http://schemas.microsoft.com/office/drawing/2014/main" id="{7588494F-B6D0-40BD-ABBE-8CE91DC89421}"/>
              </a:ext>
            </a:extLst>
          </p:cNvPr>
          <p:cNvSpPr>
            <a:spLocks noGrp="1" noChangeArrowheads="1"/>
          </p:cNvSpPr>
          <p:nvPr>
            <p:ph type="ftr" sz="quarter" idx="11"/>
          </p:nvPr>
        </p:nvSpPr>
        <p:spPr>
          <a:ln/>
        </p:spPr>
        <p:txBody>
          <a:bodyPr/>
          <a:lstStyle>
            <a:lvl1pPr>
              <a:defRPr/>
            </a:lvl1pPr>
          </a:lstStyle>
          <a:p>
            <a:pPr>
              <a:defRPr/>
            </a:pPr>
            <a:endParaRPr lang="es-ES"/>
          </a:p>
        </p:txBody>
      </p:sp>
      <p:sp>
        <p:nvSpPr>
          <p:cNvPr id="4" name="Rectangle 6">
            <a:extLst>
              <a:ext uri="{FF2B5EF4-FFF2-40B4-BE49-F238E27FC236}">
                <a16:creationId xmlns:a16="http://schemas.microsoft.com/office/drawing/2014/main" id="{A957A4C8-2CDA-42FC-8452-C29161F7E88D}"/>
              </a:ext>
            </a:extLst>
          </p:cNvPr>
          <p:cNvSpPr>
            <a:spLocks noGrp="1" noChangeArrowheads="1"/>
          </p:cNvSpPr>
          <p:nvPr>
            <p:ph type="sldNum" sz="quarter" idx="12"/>
          </p:nvPr>
        </p:nvSpPr>
        <p:spPr>
          <a:ln/>
        </p:spPr>
        <p:txBody>
          <a:bodyPr/>
          <a:lstStyle>
            <a:lvl1pPr>
              <a:defRPr/>
            </a:lvl1pPr>
          </a:lstStyle>
          <a:p>
            <a:pPr>
              <a:defRPr/>
            </a:pPr>
            <a:fld id="{EDFDF724-F049-44D2-A457-DF8489494260}" type="slidenum">
              <a:rPr lang="es-ES" altLang="es-ES"/>
              <a:pPr>
                <a:defRPr/>
              </a:pPr>
              <a:t>‹Nº›</a:t>
            </a:fld>
            <a:endParaRPr lang="es-ES" altLang="es-ES"/>
          </a:p>
        </p:txBody>
      </p:sp>
    </p:spTree>
    <p:extLst>
      <p:ext uri="{BB962C8B-B14F-4D97-AF65-F5344CB8AC3E}">
        <p14:creationId xmlns:p14="http://schemas.microsoft.com/office/powerpoint/2010/main" val="31395009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Rectangle 4">
            <a:extLst>
              <a:ext uri="{FF2B5EF4-FFF2-40B4-BE49-F238E27FC236}">
                <a16:creationId xmlns:a16="http://schemas.microsoft.com/office/drawing/2014/main" id="{1C482BC2-650A-4927-826E-6499ED1BA9CB}"/>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5530EB2F-FB2F-46C8-847B-31FBFDEB9267}"/>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FDF849C0-1BAE-4134-B8D2-DDADF00E1E33}"/>
              </a:ext>
            </a:extLst>
          </p:cNvPr>
          <p:cNvSpPr>
            <a:spLocks noGrp="1" noChangeArrowheads="1"/>
          </p:cNvSpPr>
          <p:nvPr>
            <p:ph type="sldNum" sz="quarter" idx="12"/>
          </p:nvPr>
        </p:nvSpPr>
        <p:spPr>
          <a:ln/>
        </p:spPr>
        <p:txBody>
          <a:bodyPr/>
          <a:lstStyle>
            <a:lvl1pPr>
              <a:defRPr/>
            </a:lvl1pPr>
          </a:lstStyle>
          <a:p>
            <a:pPr>
              <a:defRPr/>
            </a:pPr>
            <a:fld id="{A12A2116-D4B3-4D06-BBA9-C5ACAC35C185}" type="slidenum">
              <a:rPr lang="es-ES" altLang="es-ES"/>
              <a:pPr>
                <a:defRPr/>
              </a:pPr>
              <a:t>‹Nº›</a:t>
            </a:fld>
            <a:endParaRPr lang="es-ES" altLang="es-ES"/>
          </a:p>
        </p:txBody>
      </p:sp>
    </p:spTree>
    <p:extLst>
      <p:ext uri="{BB962C8B-B14F-4D97-AF65-F5344CB8AC3E}">
        <p14:creationId xmlns:p14="http://schemas.microsoft.com/office/powerpoint/2010/main" val="33966295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Rectangle 4">
            <a:extLst>
              <a:ext uri="{FF2B5EF4-FFF2-40B4-BE49-F238E27FC236}">
                <a16:creationId xmlns:a16="http://schemas.microsoft.com/office/drawing/2014/main" id="{D84E9AC7-E255-45DF-B7BD-E5760B58AB66}"/>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0A24B41E-2657-42F0-ACA9-A04003EB56B0}"/>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F3EE7D14-9374-4F6B-89FE-E610F1CA409C}"/>
              </a:ext>
            </a:extLst>
          </p:cNvPr>
          <p:cNvSpPr>
            <a:spLocks noGrp="1" noChangeArrowheads="1"/>
          </p:cNvSpPr>
          <p:nvPr>
            <p:ph type="sldNum" sz="quarter" idx="12"/>
          </p:nvPr>
        </p:nvSpPr>
        <p:spPr>
          <a:ln/>
        </p:spPr>
        <p:txBody>
          <a:bodyPr/>
          <a:lstStyle>
            <a:lvl1pPr>
              <a:defRPr/>
            </a:lvl1pPr>
          </a:lstStyle>
          <a:p>
            <a:pPr>
              <a:defRPr/>
            </a:pPr>
            <a:fld id="{C66CF215-DE8C-40CD-8743-E79BE13CB7E7}" type="slidenum">
              <a:rPr lang="es-ES" altLang="es-ES"/>
              <a:pPr>
                <a:defRPr/>
              </a:pPr>
              <a:t>‹Nº›</a:t>
            </a:fld>
            <a:endParaRPr lang="es-ES" altLang="es-ES"/>
          </a:p>
        </p:txBody>
      </p:sp>
    </p:spTree>
    <p:extLst>
      <p:ext uri="{BB962C8B-B14F-4D97-AF65-F5344CB8AC3E}">
        <p14:creationId xmlns:p14="http://schemas.microsoft.com/office/powerpoint/2010/main" val="9226520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07892105-599C-4CAC-8C13-BA6B561563AF}"/>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A8B3F019-6DEE-4EF6-8A37-B37A6B9AD3CD}"/>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17E3BDCC-1B5F-480A-B662-A3A028EAE8C1}"/>
              </a:ext>
            </a:extLst>
          </p:cNvPr>
          <p:cNvSpPr>
            <a:spLocks noGrp="1" noChangeArrowheads="1"/>
          </p:cNvSpPr>
          <p:nvPr>
            <p:ph type="sldNum" sz="quarter" idx="12"/>
          </p:nvPr>
        </p:nvSpPr>
        <p:spPr>
          <a:ln/>
        </p:spPr>
        <p:txBody>
          <a:bodyPr/>
          <a:lstStyle>
            <a:lvl1pPr>
              <a:defRPr/>
            </a:lvl1pPr>
          </a:lstStyle>
          <a:p>
            <a:pPr>
              <a:defRPr/>
            </a:pPr>
            <a:fld id="{D1F568A5-7972-41B8-A545-0DB87514DC71}" type="slidenum">
              <a:rPr lang="es-ES" altLang="es-ES"/>
              <a:pPr>
                <a:defRPr/>
              </a:pPr>
              <a:t>‹Nº›</a:t>
            </a:fld>
            <a:endParaRPr lang="es-ES" altLang="es-ES"/>
          </a:p>
        </p:txBody>
      </p:sp>
    </p:spTree>
    <p:extLst>
      <p:ext uri="{BB962C8B-B14F-4D97-AF65-F5344CB8AC3E}">
        <p14:creationId xmlns:p14="http://schemas.microsoft.com/office/powerpoint/2010/main" val="1741077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FEFDE2F4-1489-44EA-91C2-56AD2F40755F}"/>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C8567CC6-8DFF-4C58-B895-FBD1322AA948}"/>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07866D50-C93A-46B3-893B-3FFDA769F5CA}"/>
              </a:ext>
            </a:extLst>
          </p:cNvPr>
          <p:cNvSpPr>
            <a:spLocks noGrp="1" noChangeArrowheads="1"/>
          </p:cNvSpPr>
          <p:nvPr>
            <p:ph type="sldNum" sz="quarter" idx="12"/>
          </p:nvPr>
        </p:nvSpPr>
        <p:spPr>
          <a:ln/>
        </p:spPr>
        <p:txBody>
          <a:bodyPr/>
          <a:lstStyle>
            <a:lvl1pPr>
              <a:defRPr/>
            </a:lvl1pPr>
          </a:lstStyle>
          <a:p>
            <a:pPr>
              <a:defRPr/>
            </a:pPr>
            <a:fld id="{D574B4C7-313C-4703-B632-0781E49F6418}" type="slidenum">
              <a:rPr lang="es-ES" altLang="es-ES"/>
              <a:pPr>
                <a:defRPr/>
              </a:pPr>
              <a:t>‹Nº›</a:t>
            </a:fld>
            <a:endParaRPr lang="es-ES" altLang="es-ES"/>
          </a:p>
        </p:txBody>
      </p:sp>
    </p:spTree>
    <p:extLst>
      <p:ext uri="{BB962C8B-B14F-4D97-AF65-F5344CB8AC3E}">
        <p14:creationId xmlns:p14="http://schemas.microsoft.com/office/powerpoint/2010/main" val="1020583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0" y="609600"/>
            <a:ext cx="2590800" cy="5486400"/>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914400" y="609600"/>
            <a:ext cx="7569200" cy="548640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3ADB6DE0-EC9C-44E0-AD28-CEA691638A7B}"/>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a:extLst>
              <a:ext uri="{FF2B5EF4-FFF2-40B4-BE49-F238E27FC236}">
                <a16:creationId xmlns:a16="http://schemas.microsoft.com/office/drawing/2014/main" id="{CE038719-A8FC-41E4-8565-BED04822D371}"/>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a:extLst>
              <a:ext uri="{FF2B5EF4-FFF2-40B4-BE49-F238E27FC236}">
                <a16:creationId xmlns:a16="http://schemas.microsoft.com/office/drawing/2014/main" id="{140AF7B2-C574-4616-990D-6FE967D902B8}"/>
              </a:ext>
            </a:extLst>
          </p:cNvPr>
          <p:cNvSpPr>
            <a:spLocks noGrp="1" noChangeArrowheads="1"/>
          </p:cNvSpPr>
          <p:nvPr>
            <p:ph type="sldNum" sz="quarter" idx="12"/>
          </p:nvPr>
        </p:nvSpPr>
        <p:spPr>
          <a:ln/>
        </p:spPr>
        <p:txBody>
          <a:bodyPr/>
          <a:lstStyle>
            <a:lvl1pPr>
              <a:defRPr/>
            </a:lvl1pPr>
          </a:lstStyle>
          <a:p>
            <a:pPr>
              <a:defRPr/>
            </a:pPr>
            <a:fld id="{62E66047-77DA-4938-80FC-B6B6BF9A29CD}" type="slidenum">
              <a:rPr lang="es-ES" altLang="es-ES"/>
              <a:pPr>
                <a:defRPr/>
              </a:pPr>
              <a:t>‹Nº›</a:t>
            </a:fld>
            <a:endParaRPr lang="es-ES" altLang="es-ES"/>
          </a:p>
        </p:txBody>
      </p:sp>
    </p:spTree>
    <p:extLst>
      <p:ext uri="{BB962C8B-B14F-4D97-AF65-F5344CB8AC3E}">
        <p14:creationId xmlns:p14="http://schemas.microsoft.com/office/powerpoint/2010/main" val="1037871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609600" y="274639"/>
            <a:ext cx="10972800" cy="58515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Rectangle 4">
            <a:extLst>
              <a:ext uri="{FF2B5EF4-FFF2-40B4-BE49-F238E27FC236}">
                <a16:creationId xmlns:a16="http://schemas.microsoft.com/office/drawing/2014/main" id="{B5DE55B9-A178-4D8A-BC46-086770977CCD}"/>
              </a:ext>
            </a:extLst>
          </p:cNvPr>
          <p:cNvSpPr>
            <a:spLocks noGrp="1" noChangeArrowheads="1"/>
          </p:cNvSpPr>
          <p:nvPr>
            <p:ph type="dt" sz="half" idx="10"/>
          </p:nvPr>
        </p:nvSpPr>
        <p:spPr>
          <a:ln/>
        </p:spPr>
        <p:txBody>
          <a:bodyPr/>
          <a:lstStyle>
            <a:lvl1pPr>
              <a:defRPr/>
            </a:lvl1pPr>
          </a:lstStyle>
          <a:p>
            <a:pPr>
              <a:defRPr/>
            </a:pPr>
            <a:endParaRPr lang="es-ES"/>
          </a:p>
        </p:txBody>
      </p:sp>
      <p:sp>
        <p:nvSpPr>
          <p:cNvPr id="4" name="Rectangle 5">
            <a:extLst>
              <a:ext uri="{FF2B5EF4-FFF2-40B4-BE49-F238E27FC236}">
                <a16:creationId xmlns:a16="http://schemas.microsoft.com/office/drawing/2014/main" id="{8EE31AB6-8E3C-4DE6-91B6-85A8E679B51B}"/>
              </a:ext>
            </a:extLst>
          </p:cNvPr>
          <p:cNvSpPr>
            <a:spLocks noGrp="1" noChangeArrowheads="1"/>
          </p:cNvSpPr>
          <p:nvPr>
            <p:ph type="ftr" sz="quarter" idx="11"/>
          </p:nvPr>
        </p:nvSpPr>
        <p:spPr>
          <a:ln/>
        </p:spPr>
        <p:txBody>
          <a:bodyPr/>
          <a:lstStyle>
            <a:lvl1pPr>
              <a:defRPr/>
            </a:lvl1pPr>
          </a:lstStyle>
          <a:p>
            <a:pPr>
              <a:defRPr/>
            </a:pPr>
            <a:endParaRPr lang="es-ES"/>
          </a:p>
        </p:txBody>
      </p:sp>
      <p:sp>
        <p:nvSpPr>
          <p:cNvPr id="5" name="Rectangle 6">
            <a:extLst>
              <a:ext uri="{FF2B5EF4-FFF2-40B4-BE49-F238E27FC236}">
                <a16:creationId xmlns:a16="http://schemas.microsoft.com/office/drawing/2014/main" id="{D11F18F9-B85B-417A-9ED2-6538C01880BA}"/>
              </a:ext>
            </a:extLst>
          </p:cNvPr>
          <p:cNvSpPr>
            <a:spLocks noGrp="1" noChangeArrowheads="1"/>
          </p:cNvSpPr>
          <p:nvPr>
            <p:ph type="sldNum" sz="quarter" idx="12"/>
          </p:nvPr>
        </p:nvSpPr>
        <p:spPr>
          <a:ln/>
        </p:spPr>
        <p:txBody>
          <a:bodyPr/>
          <a:lstStyle>
            <a:lvl1pPr>
              <a:defRPr/>
            </a:lvl1pPr>
          </a:lstStyle>
          <a:p>
            <a:pPr>
              <a:defRPr/>
            </a:pPr>
            <a:fld id="{6E55EB22-924B-4890-A5AA-CA585E139D90}" type="slidenum">
              <a:rPr lang="es-ES" altLang="es-ES"/>
              <a:pPr>
                <a:defRPr/>
              </a:pPr>
              <a:t>‹Nº›</a:t>
            </a:fld>
            <a:endParaRPr lang="es-ES" altLang="es-ES"/>
          </a:p>
        </p:txBody>
      </p:sp>
    </p:spTree>
    <p:extLst>
      <p:ext uri="{BB962C8B-B14F-4D97-AF65-F5344CB8AC3E}">
        <p14:creationId xmlns:p14="http://schemas.microsoft.com/office/powerpoint/2010/main" val="37815005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p>
            <a:r>
              <a:rPr lang="es-ES"/>
              <a:t>Haga clic para modificar el estilo de título del patrón</a:t>
            </a:r>
          </a:p>
        </p:txBody>
      </p:sp>
      <p:sp>
        <p:nvSpPr>
          <p:cNvPr id="3" name="Marcador de tabla 2"/>
          <p:cNvSpPr>
            <a:spLocks noGrp="1"/>
          </p:cNvSpPr>
          <p:nvPr>
            <p:ph type="tbl" idx="1"/>
          </p:nvPr>
        </p:nvSpPr>
        <p:spPr>
          <a:xfrm>
            <a:off x="609600" y="1600201"/>
            <a:ext cx="10972800" cy="4525963"/>
          </a:xfrm>
        </p:spPr>
        <p:txBody>
          <a:bodyPr/>
          <a:lstStyle/>
          <a:p>
            <a:pPr lvl="0"/>
            <a:endParaRPr lang="es-ES" noProof="0"/>
          </a:p>
        </p:txBody>
      </p:sp>
      <p:sp>
        <p:nvSpPr>
          <p:cNvPr id="4" name="Rectangle 4">
            <a:extLst>
              <a:ext uri="{FF2B5EF4-FFF2-40B4-BE49-F238E27FC236}">
                <a16:creationId xmlns:a16="http://schemas.microsoft.com/office/drawing/2014/main" id="{4D8367C5-5643-4C6A-930C-5FD700E681B5}"/>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9F0F3AC3-A820-448C-8ED7-7C60B80E1143}"/>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B6BF1BB8-AFEF-448D-9714-0123DBC58AC8}"/>
              </a:ext>
            </a:extLst>
          </p:cNvPr>
          <p:cNvSpPr>
            <a:spLocks noGrp="1" noChangeArrowheads="1"/>
          </p:cNvSpPr>
          <p:nvPr>
            <p:ph type="sldNum" sz="quarter" idx="12"/>
          </p:nvPr>
        </p:nvSpPr>
        <p:spPr>
          <a:ln/>
        </p:spPr>
        <p:txBody>
          <a:bodyPr/>
          <a:lstStyle>
            <a:lvl1pPr>
              <a:defRPr/>
            </a:lvl1pPr>
          </a:lstStyle>
          <a:p>
            <a:pPr>
              <a:defRPr/>
            </a:pPr>
            <a:fld id="{30AD96A9-F268-4C2A-9469-95DBAD60BFA1}" type="slidenum">
              <a:rPr lang="es-ES" altLang="es-ES"/>
              <a:pPr>
                <a:defRPr/>
              </a:pPr>
              <a:t>‹Nº›</a:t>
            </a:fld>
            <a:endParaRPr lang="es-ES" altLang="es-ES"/>
          </a:p>
        </p:txBody>
      </p:sp>
    </p:spTree>
    <p:extLst>
      <p:ext uri="{BB962C8B-B14F-4D97-AF65-F5344CB8AC3E}">
        <p14:creationId xmlns:p14="http://schemas.microsoft.com/office/powerpoint/2010/main" val="9942113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p>
            <a:r>
              <a:rPr lang="es-ES"/>
              <a:t>Haga clic para modificar el estilo de título del patrón</a:t>
            </a:r>
          </a:p>
        </p:txBody>
      </p:sp>
      <p:sp>
        <p:nvSpPr>
          <p:cNvPr id="3" name="Marcador de texto 2"/>
          <p:cNvSpPr>
            <a:spLocks noGrp="1"/>
          </p:cNvSpPr>
          <p:nvPr>
            <p:ph type="body" sz="half" idx="1"/>
          </p:nvPr>
        </p:nvSpPr>
        <p:spPr>
          <a:xfrm>
            <a:off x="609600" y="1600201"/>
            <a:ext cx="5384800" cy="452596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97600" y="1600201"/>
            <a:ext cx="5384800" cy="452596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a:extLst>
              <a:ext uri="{FF2B5EF4-FFF2-40B4-BE49-F238E27FC236}">
                <a16:creationId xmlns:a16="http://schemas.microsoft.com/office/drawing/2014/main" id="{B0236062-D034-495A-A29B-503311DFD2FC}"/>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D4A0AD71-EEB9-4272-8330-64E04BCEAB6F}"/>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E8B3E0D4-1590-4A8E-A333-9E49E346707F}"/>
              </a:ext>
            </a:extLst>
          </p:cNvPr>
          <p:cNvSpPr>
            <a:spLocks noGrp="1" noChangeArrowheads="1"/>
          </p:cNvSpPr>
          <p:nvPr>
            <p:ph type="sldNum" sz="quarter" idx="12"/>
          </p:nvPr>
        </p:nvSpPr>
        <p:spPr>
          <a:ln/>
        </p:spPr>
        <p:txBody>
          <a:bodyPr/>
          <a:lstStyle>
            <a:lvl1pPr>
              <a:defRPr/>
            </a:lvl1pPr>
          </a:lstStyle>
          <a:p>
            <a:pPr>
              <a:defRPr/>
            </a:pPr>
            <a:fld id="{D8A33705-397B-45C8-88E6-FDAA948EA11F}" type="slidenum">
              <a:rPr lang="es-ES" altLang="es-ES"/>
              <a:pPr>
                <a:defRPr/>
              </a:pPr>
              <a:t>‹Nº›</a:t>
            </a:fld>
            <a:endParaRPr lang="es-ES" altLang="es-ES"/>
          </a:p>
        </p:txBody>
      </p:sp>
    </p:spTree>
    <p:extLst>
      <p:ext uri="{BB962C8B-B14F-4D97-AF65-F5344CB8AC3E}">
        <p14:creationId xmlns:p14="http://schemas.microsoft.com/office/powerpoint/2010/main" val="8690022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Rectangle 4">
            <a:extLst>
              <a:ext uri="{FF2B5EF4-FFF2-40B4-BE49-F238E27FC236}">
                <a16:creationId xmlns:a16="http://schemas.microsoft.com/office/drawing/2014/main" id="{B3E6D2F8-C6CD-4A12-BBAC-A523883E9B3C}"/>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a:extLst>
              <a:ext uri="{FF2B5EF4-FFF2-40B4-BE49-F238E27FC236}">
                <a16:creationId xmlns:a16="http://schemas.microsoft.com/office/drawing/2014/main" id="{4FC945BF-D546-4A76-B941-6CEE5D1C3D72}"/>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a:extLst>
              <a:ext uri="{FF2B5EF4-FFF2-40B4-BE49-F238E27FC236}">
                <a16:creationId xmlns:a16="http://schemas.microsoft.com/office/drawing/2014/main" id="{382A956F-3171-4AE9-A253-CC302F3CC785}"/>
              </a:ext>
            </a:extLst>
          </p:cNvPr>
          <p:cNvSpPr>
            <a:spLocks noGrp="1" noChangeArrowheads="1"/>
          </p:cNvSpPr>
          <p:nvPr>
            <p:ph type="sldNum" sz="quarter" idx="12"/>
          </p:nvPr>
        </p:nvSpPr>
        <p:spPr>
          <a:ln/>
        </p:spPr>
        <p:txBody>
          <a:bodyPr/>
          <a:lstStyle>
            <a:lvl1pPr>
              <a:defRPr/>
            </a:lvl1pPr>
          </a:lstStyle>
          <a:p>
            <a:pPr>
              <a:defRPr/>
            </a:pPr>
            <a:fld id="{B0E076E7-55C3-455A-B9F7-00DF26C0E5C9}" type="slidenum">
              <a:rPr lang="es-ES" altLang="es-ES"/>
              <a:pPr>
                <a:defRPr/>
              </a:pPr>
              <a:t>‹Nº›</a:t>
            </a:fld>
            <a:endParaRPr lang="es-ES" altLang="es-ES"/>
          </a:p>
        </p:txBody>
      </p:sp>
    </p:spTree>
    <p:extLst>
      <p:ext uri="{BB962C8B-B14F-4D97-AF65-F5344CB8AC3E}">
        <p14:creationId xmlns:p14="http://schemas.microsoft.com/office/powerpoint/2010/main" val="1517029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8A04949D-A155-4A92-87CF-EBD5470CAFF9}"/>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a:extLst>
              <a:ext uri="{FF2B5EF4-FFF2-40B4-BE49-F238E27FC236}">
                <a16:creationId xmlns:a16="http://schemas.microsoft.com/office/drawing/2014/main" id="{FB5E91DB-C468-43CC-9C23-D3443DE1F9ED}"/>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a:extLst>
              <a:ext uri="{FF2B5EF4-FFF2-40B4-BE49-F238E27FC236}">
                <a16:creationId xmlns:a16="http://schemas.microsoft.com/office/drawing/2014/main" id="{E4E19AAB-7977-46C2-B33F-2E53E1712FB8}"/>
              </a:ext>
            </a:extLst>
          </p:cNvPr>
          <p:cNvSpPr>
            <a:spLocks noGrp="1" noChangeArrowheads="1"/>
          </p:cNvSpPr>
          <p:nvPr>
            <p:ph type="sldNum" sz="quarter" idx="12"/>
          </p:nvPr>
        </p:nvSpPr>
        <p:spPr>
          <a:ln/>
        </p:spPr>
        <p:txBody>
          <a:bodyPr/>
          <a:lstStyle>
            <a:lvl1pPr>
              <a:defRPr/>
            </a:lvl1pPr>
          </a:lstStyle>
          <a:p>
            <a:pPr>
              <a:defRPr/>
            </a:pPr>
            <a:fld id="{FC1463D6-B850-4DDD-8DA4-FE06F132D05A}" type="slidenum">
              <a:rPr lang="es-ES" altLang="es-ES"/>
              <a:pPr>
                <a:defRPr/>
              </a:pPr>
              <a:t>‹Nº›</a:t>
            </a:fld>
            <a:endParaRPr lang="es-ES" altLang="es-ES"/>
          </a:p>
        </p:txBody>
      </p:sp>
    </p:spTree>
    <p:extLst>
      <p:ext uri="{BB962C8B-B14F-4D97-AF65-F5344CB8AC3E}">
        <p14:creationId xmlns:p14="http://schemas.microsoft.com/office/powerpoint/2010/main" val="18181380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Editar el estilo de texto del patrón</a:t>
            </a:r>
          </a:p>
        </p:txBody>
      </p:sp>
      <p:sp>
        <p:nvSpPr>
          <p:cNvPr id="4" name="Rectangle 4">
            <a:extLst>
              <a:ext uri="{FF2B5EF4-FFF2-40B4-BE49-F238E27FC236}">
                <a16:creationId xmlns:a16="http://schemas.microsoft.com/office/drawing/2014/main" id="{E4ECF56D-9061-48A4-9103-4F873898F8C4}"/>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a:extLst>
              <a:ext uri="{FF2B5EF4-FFF2-40B4-BE49-F238E27FC236}">
                <a16:creationId xmlns:a16="http://schemas.microsoft.com/office/drawing/2014/main" id="{CEDC827F-B081-40B8-A700-D1D59A3BD63F}"/>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a:extLst>
              <a:ext uri="{FF2B5EF4-FFF2-40B4-BE49-F238E27FC236}">
                <a16:creationId xmlns:a16="http://schemas.microsoft.com/office/drawing/2014/main" id="{DD8DF3BD-30BB-4331-B2FF-D2D1BDEB3BE1}"/>
              </a:ext>
            </a:extLst>
          </p:cNvPr>
          <p:cNvSpPr>
            <a:spLocks noGrp="1" noChangeArrowheads="1"/>
          </p:cNvSpPr>
          <p:nvPr>
            <p:ph type="sldNum" sz="quarter" idx="12"/>
          </p:nvPr>
        </p:nvSpPr>
        <p:spPr>
          <a:ln/>
        </p:spPr>
        <p:txBody>
          <a:bodyPr/>
          <a:lstStyle>
            <a:lvl1pPr>
              <a:defRPr/>
            </a:lvl1pPr>
          </a:lstStyle>
          <a:p>
            <a:pPr>
              <a:defRPr/>
            </a:pPr>
            <a:fld id="{2FB50EA0-B30C-45EA-B7D8-45100EDF71CA}" type="slidenum">
              <a:rPr lang="es-ES" altLang="es-ES"/>
              <a:pPr>
                <a:defRPr/>
              </a:pPr>
              <a:t>‹Nº›</a:t>
            </a:fld>
            <a:endParaRPr lang="es-ES" altLang="es-ES"/>
          </a:p>
        </p:txBody>
      </p:sp>
    </p:spTree>
    <p:extLst>
      <p:ext uri="{BB962C8B-B14F-4D97-AF65-F5344CB8AC3E}">
        <p14:creationId xmlns:p14="http://schemas.microsoft.com/office/powerpoint/2010/main" val="35839865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914400" y="1981200"/>
            <a:ext cx="5080000" cy="41148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97600" y="1981200"/>
            <a:ext cx="5080000" cy="41148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a:extLst>
              <a:ext uri="{FF2B5EF4-FFF2-40B4-BE49-F238E27FC236}">
                <a16:creationId xmlns:a16="http://schemas.microsoft.com/office/drawing/2014/main" id="{6F33BFED-9966-453E-A383-96A466740920}"/>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6" name="Rectangle 5">
            <a:extLst>
              <a:ext uri="{FF2B5EF4-FFF2-40B4-BE49-F238E27FC236}">
                <a16:creationId xmlns:a16="http://schemas.microsoft.com/office/drawing/2014/main" id="{22896CCA-865A-4E25-B6BF-E2924052B281}"/>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7" name="Rectangle 6">
            <a:extLst>
              <a:ext uri="{FF2B5EF4-FFF2-40B4-BE49-F238E27FC236}">
                <a16:creationId xmlns:a16="http://schemas.microsoft.com/office/drawing/2014/main" id="{30999AE6-2212-43D7-8D6F-77D4AAA84822}"/>
              </a:ext>
            </a:extLst>
          </p:cNvPr>
          <p:cNvSpPr>
            <a:spLocks noGrp="1" noChangeArrowheads="1"/>
          </p:cNvSpPr>
          <p:nvPr>
            <p:ph type="sldNum" sz="quarter" idx="12"/>
          </p:nvPr>
        </p:nvSpPr>
        <p:spPr>
          <a:ln/>
        </p:spPr>
        <p:txBody>
          <a:bodyPr/>
          <a:lstStyle>
            <a:lvl1pPr>
              <a:defRPr/>
            </a:lvl1pPr>
          </a:lstStyle>
          <a:p>
            <a:pPr>
              <a:defRPr/>
            </a:pPr>
            <a:fld id="{D27FD8EE-1859-4013-B5A1-6249EB967A75}" type="slidenum">
              <a:rPr lang="es-ES" altLang="es-ES"/>
              <a:pPr>
                <a:defRPr/>
              </a:pPr>
              <a:t>‹Nº›</a:t>
            </a:fld>
            <a:endParaRPr lang="es-ES" altLang="es-ES"/>
          </a:p>
        </p:txBody>
      </p:sp>
    </p:spTree>
    <p:extLst>
      <p:ext uri="{BB962C8B-B14F-4D97-AF65-F5344CB8AC3E}">
        <p14:creationId xmlns:p14="http://schemas.microsoft.com/office/powerpoint/2010/main" val="23938673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40318" y="2505075"/>
            <a:ext cx="5158316"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71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a:extLst>
              <a:ext uri="{FF2B5EF4-FFF2-40B4-BE49-F238E27FC236}">
                <a16:creationId xmlns:a16="http://schemas.microsoft.com/office/drawing/2014/main" id="{44D3001A-4842-4D1A-897D-942BDDD1F01F}"/>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8" name="Rectangle 5">
            <a:extLst>
              <a:ext uri="{FF2B5EF4-FFF2-40B4-BE49-F238E27FC236}">
                <a16:creationId xmlns:a16="http://schemas.microsoft.com/office/drawing/2014/main" id="{00FEF219-909F-4440-988E-D578EE7E0259}"/>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9" name="Rectangle 6">
            <a:extLst>
              <a:ext uri="{FF2B5EF4-FFF2-40B4-BE49-F238E27FC236}">
                <a16:creationId xmlns:a16="http://schemas.microsoft.com/office/drawing/2014/main" id="{C7FAEDD1-AF32-462E-B66E-5C0DF8AD66E3}"/>
              </a:ext>
            </a:extLst>
          </p:cNvPr>
          <p:cNvSpPr>
            <a:spLocks noGrp="1" noChangeArrowheads="1"/>
          </p:cNvSpPr>
          <p:nvPr>
            <p:ph type="sldNum" sz="quarter" idx="12"/>
          </p:nvPr>
        </p:nvSpPr>
        <p:spPr>
          <a:ln/>
        </p:spPr>
        <p:txBody>
          <a:bodyPr/>
          <a:lstStyle>
            <a:lvl1pPr>
              <a:defRPr/>
            </a:lvl1pPr>
          </a:lstStyle>
          <a:p>
            <a:pPr>
              <a:defRPr/>
            </a:pPr>
            <a:fld id="{25EA3F5E-FC6F-4155-8D3E-DED1B2AB7EEB}" type="slidenum">
              <a:rPr lang="es-ES" altLang="es-ES"/>
              <a:pPr>
                <a:defRPr/>
              </a:pPr>
              <a:t>‹Nº›</a:t>
            </a:fld>
            <a:endParaRPr lang="es-ES" altLang="es-ES"/>
          </a:p>
        </p:txBody>
      </p:sp>
    </p:spTree>
    <p:extLst>
      <p:ext uri="{BB962C8B-B14F-4D97-AF65-F5344CB8AC3E}">
        <p14:creationId xmlns:p14="http://schemas.microsoft.com/office/powerpoint/2010/main" val="10770915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Rectangle 4">
            <a:extLst>
              <a:ext uri="{FF2B5EF4-FFF2-40B4-BE49-F238E27FC236}">
                <a16:creationId xmlns:a16="http://schemas.microsoft.com/office/drawing/2014/main" id="{53EAE670-73C9-40F4-ABF9-466C5E89CCF5}"/>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4" name="Rectangle 5">
            <a:extLst>
              <a:ext uri="{FF2B5EF4-FFF2-40B4-BE49-F238E27FC236}">
                <a16:creationId xmlns:a16="http://schemas.microsoft.com/office/drawing/2014/main" id="{31B4F280-F9DB-40D6-B58D-FCC284CA3C7A}"/>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5" name="Rectangle 6">
            <a:extLst>
              <a:ext uri="{FF2B5EF4-FFF2-40B4-BE49-F238E27FC236}">
                <a16:creationId xmlns:a16="http://schemas.microsoft.com/office/drawing/2014/main" id="{5802995F-445C-4AFF-A743-4750A164B208}"/>
              </a:ext>
            </a:extLst>
          </p:cNvPr>
          <p:cNvSpPr>
            <a:spLocks noGrp="1" noChangeArrowheads="1"/>
          </p:cNvSpPr>
          <p:nvPr>
            <p:ph type="sldNum" sz="quarter" idx="12"/>
          </p:nvPr>
        </p:nvSpPr>
        <p:spPr>
          <a:ln/>
        </p:spPr>
        <p:txBody>
          <a:bodyPr/>
          <a:lstStyle>
            <a:lvl1pPr>
              <a:defRPr/>
            </a:lvl1pPr>
          </a:lstStyle>
          <a:p>
            <a:pPr>
              <a:defRPr/>
            </a:pPr>
            <a:fld id="{B8D4C830-37EB-4E35-96C9-944A77A50CF4}" type="slidenum">
              <a:rPr lang="es-ES" altLang="es-ES"/>
              <a:pPr>
                <a:defRPr/>
              </a:pPr>
              <a:t>‹Nº›</a:t>
            </a:fld>
            <a:endParaRPr lang="es-ES" altLang="es-ES"/>
          </a:p>
        </p:txBody>
      </p:sp>
    </p:spTree>
    <p:extLst>
      <p:ext uri="{BB962C8B-B14F-4D97-AF65-F5344CB8AC3E}">
        <p14:creationId xmlns:p14="http://schemas.microsoft.com/office/powerpoint/2010/main" val="27578839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26E0F1E-6F94-45AE-8EB6-CFD81B806F81}"/>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3" name="Rectangle 5">
            <a:extLst>
              <a:ext uri="{FF2B5EF4-FFF2-40B4-BE49-F238E27FC236}">
                <a16:creationId xmlns:a16="http://schemas.microsoft.com/office/drawing/2014/main" id="{F4149ACD-6CF5-4B88-99A7-A30A5B7E3BDF}"/>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4" name="Rectangle 6">
            <a:extLst>
              <a:ext uri="{FF2B5EF4-FFF2-40B4-BE49-F238E27FC236}">
                <a16:creationId xmlns:a16="http://schemas.microsoft.com/office/drawing/2014/main" id="{466B5C1A-D482-47F1-9358-2791FC383405}"/>
              </a:ext>
            </a:extLst>
          </p:cNvPr>
          <p:cNvSpPr>
            <a:spLocks noGrp="1" noChangeArrowheads="1"/>
          </p:cNvSpPr>
          <p:nvPr>
            <p:ph type="sldNum" sz="quarter" idx="12"/>
          </p:nvPr>
        </p:nvSpPr>
        <p:spPr>
          <a:ln/>
        </p:spPr>
        <p:txBody>
          <a:bodyPr/>
          <a:lstStyle>
            <a:lvl1pPr>
              <a:defRPr/>
            </a:lvl1pPr>
          </a:lstStyle>
          <a:p>
            <a:pPr>
              <a:defRPr/>
            </a:pPr>
            <a:fld id="{D9CCF15F-87AF-4F38-9570-52319B178915}" type="slidenum">
              <a:rPr lang="es-ES" altLang="es-ES"/>
              <a:pPr>
                <a:defRPr/>
              </a:pPr>
              <a:t>‹Nº›</a:t>
            </a:fld>
            <a:endParaRPr lang="es-ES" altLang="es-ES"/>
          </a:p>
        </p:txBody>
      </p:sp>
    </p:spTree>
    <p:extLst>
      <p:ext uri="{BB962C8B-B14F-4D97-AF65-F5344CB8AC3E}">
        <p14:creationId xmlns:p14="http://schemas.microsoft.com/office/powerpoint/2010/main" val="236830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914400" y="609600"/>
            <a:ext cx="10363200" cy="54864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Rectangle 4">
            <a:extLst>
              <a:ext uri="{FF2B5EF4-FFF2-40B4-BE49-F238E27FC236}">
                <a16:creationId xmlns:a16="http://schemas.microsoft.com/office/drawing/2014/main" id="{FBB3ACC5-4996-493F-A7F6-A3FD793EA5AA}"/>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4" name="Rectangle 5">
            <a:extLst>
              <a:ext uri="{FF2B5EF4-FFF2-40B4-BE49-F238E27FC236}">
                <a16:creationId xmlns:a16="http://schemas.microsoft.com/office/drawing/2014/main" id="{4887500F-2134-49BC-80B5-B3FA538D2F1D}"/>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5" name="Rectangle 6">
            <a:extLst>
              <a:ext uri="{FF2B5EF4-FFF2-40B4-BE49-F238E27FC236}">
                <a16:creationId xmlns:a16="http://schemas.microsoft.com/office/drawing/2014/main" id="{38619CAF-916C-4A3D-9A93-AC5823DB50E6}"/>
              </a:ext>
            </a:extLst>
          </p:cNvPr>
          <p:cNvSpPr>
            <a:spLocks noGrp="1" noChangeArrowheads="1"/>
          </p:cNvSpPr>
          <p:nvPr>
            <p:ph type="sldNum" sz="quarter" idx="12"/>
          </p:nvPr>
        </p:nvSpPr>
        <p:spPr>
          <a:ln/>
        </p:spPr>
        <p:txBody>
          <a:bodyPr/>
          <a:lstStyle>
            <a:lvl1pPr>
              <a:defRPr/>
            </a:lvl1pPr>
          </a:lstStyle>
          <a:p>
            <a:pPr>
              <a:defRPr/>
            </a:pPr>
            <a:fld id="{E8FCC12F-9D11-418F-BB54-630B861BD74C}" type="slidenum">
              <a:rPr lang="es-ES" altLang="es-ES"/>
              <a:pPr>
                <a:defRPr/>
              </a:pPr>
              <a:t>‹Nº›</a:t>
            </a:fld>
            <a:endParaRPr lang="es-ES" altLang="es-ES"/>
          </a:p>
        </p:txBody>
      </p:sp>
    </p:spTree>
    <p:extLst>
      <p:ext uri="{BB962C8B-B14F-4D97-AF65-F5344CB8AC3E}">
        <p14:creationId xmlns:p14="http://schemas.microsoft.com/office/powerpoint/2010/main" val="34136731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Rectangle 4">
            <a:extLst>
              <a:ext uri="{FF2B5EF4-FFF2-40B4-BE49-F238E27FC236}">
                <a16:creationId xmlns:a16="http://schemas.microsoft.com/office/drawing/2014/main" id="{E7158C34-7A60-4E43-8DCF-EE193B51D04D}"/>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6" name="Rectangle 5">
            <a:extLst>
              <a:ext uri="{FF2B5EF4-FFF2-40B4-BE49-F238E27FC236}">
                <a16:creationId xmlns:a16="http://schemas.microsoft.com/office/drawing/2014/main" id="{B93C7E9F-18CF-4AA1-AA67-9ED741EF59E0}"/>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7" name="Rectangle 6">
            <a:extLst>
              <a:ext uri="{FF2B5EF4-FFF2-40B4-BE49-F238E27FC236}">
                <a16:creationId xmlns:a16="http://schemas.microsoft.com/office/drawing/2014/main" id="{E4D3F9BA-AE51-44EF-AB00-D6D6C8656A16}"/>
              </a:ext>
            </a:extLst>
          </p:cNvPr>
          <p:cNvSpPr>
            <a:spLocks noGrp="1" noChangeArrowheads="1"/>
          </p:cNvSpPr>
          <p:nvPr>
            <p:ph type="sldNum" sz="quarter" idx="12"/>
          </p:nvPr>
        </p:nvSpPr>
        <p:spPr>
          <a:ln/>
        </p:spPr>
        <p:txBody>
          <a:bodyPr/>
          <a:lstStyle>
            <a:lvl1pPr>
              <a:defRPr/>
            </a:lvl1pPr>
          </a:lstStyle>
          <a:p>
            <a:pPr>
              <a:defRPr/>
            </a:pPr>
            <a:fld id="{E893A197-CD44-4B36-B162-7B0A1848354B}" type="slidenum">
              <a:rPr lang="es-ES" altLang="es-ES"/>
              <a:pPr>
                <a:defRPr/>
              </a:pPr>
              <a:t>‹Nº›</a:t>
            </a:fld>
            <a:endParaRPr lang="es-ES" altLang="es-ES"/>
          </a:p>
        </p:txBody>
      </p:sp>
    </p:spTree>
    <p:extLst>
      <p:ext uri="{BB962C8B-B14F-4D97-AF65-F5344CB8AC3E}">
        <p14:creationId xmlns:p14="http://schemas.microsoft.com/office/powerpoint/2010/main" val="26390592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Rectangle 4">
            <a:extLst>
              <a:ext uri="{FF2B5EF4-FFF2-40B4-BE49-F238E27FC236}">
                <a16:creationId xmlns:a16="http://schemas.microsoft.com/office/drawing/2014/main" id="{D599F529-0AB0-4CFE-9738-3F70D54A01CC}"/>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6" name="Rectangle 5">
            <a:extLst>
              <a:ext uri="{FF2B5EF4-FFF2-40B4-BE49-F238E27FC236}">
                <a16:creationId xmlns:a16="http://schemas.microsoft.com/office/drawing/2014/main" id="{2E6C969D-1D3B-4592-8E93-7C0A8660F5E1}"/>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7" name="Rectangle 6">
            <a:extLst>
              <a:ext uri="{FF2B5EF4-FFF2-40B4-BE49-F238E27FC236}">
                <a16:creationId xmlns:a16="http://schemas.microsoft.com/office/drawing/2014/main" id="{C2023858-90C7-43DE-A855-B5F6DC6E8AF6}"/>
              </a:ext>
            </a:extLst>
          </p:cNvPr>
          <p:cNvSpPr>
            <a:spLocks noGrp="1" noChangeArrowheads="1"/>
          </p:cNvSpPr>
          <p:nvPr>
            <p:ph type="sldNum" sz="quarter" idx="12"/>
          </p:nvPr>
        </p:nvSpPr>
        <p:spPr>
          <a:ln/>
        </p:spPr>
        <p:txBody>
          <a:bodyPr/>
          <a:lstStyle>
            <a:lvl1pPr>
              <a:defRPr/>
            </a:lvl1pPr>
          </a:lstStyle>
          <a:p>
            <a:pPr>
              <a:defRPr/>
            </a:pPr>
            <a:fld id="{3127FCD3-5A00-4B4D-BA62-BFE4164EAB85}" type="slidenum">
              <a:rPr lang="es-ES" altLang="es-ES"/>
              <a:pPr>
                <a:defRPr/>
              </a:pPr>
              <a:t>‹Nº›</a:t>
            </a:fld>
            <a:endParaRPr lang="es-ES" altLang="es-ES"/>
          </a:p>
        </p:txBody>
      </p:sp>
    </p:spTree>
    <p:extLst>
      <p:ext uri="{BB962C8B-B14F-4D97-AF65-F5344CB8AC3E}">
        <p14:creationId xmlns:p14="http://schemas.microsoft.com/office/powerpoint/2010/main" val="244806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D56879BB-64EE-44E5-98CF-B6E39CFE41E0}"/>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a:extLst>
              <a:ext uri="{FF2B5EF4-FFF2-40B4-BE49-F238E27FC236}">
                <a16:creationId xmlns:a16="http://schemas.microsoft.com/office/drawing/2014/main" id="{F7EB4EB7-2467-4C43-B5EF-0E436897A08B}"/>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a:extLst>
              <a:ext uri="{FF2B5EF4-FFF2-40B4-BE49-F238E27FC236}">
                <a16:creationId xmlns:a16="http://schemas.microsoft.com/office/drawing/2014/main" id="{A43FC3C5-6DB3-4F2B-8977-D0C4D9A2A77A}"/>
              </a:ext>
            </a:extLst>
          </p:cNvPr>
          <p:cNvSpPr>
            <a:spLocks noGrp="1" noChangeArrowheads="1"/>
          </p:cNvSpPr>
          <p:nvPr>
            <p:ph type="sldNum" sz="quarter" idx="12"/>
          </p:nvPr>
        </p:nvSpPr>
        <p:spPr>
          <a:ln/>
        </p:spPr>
        <p:txBody>
          <a:bodyPr/>
          <a:lstStyle>
            <a:lvl1pPr>
              <a:defRPr/>
            </a:lvl1pPr>
          </a:lstStyle>
          <a:p>
            <a:pPr>
              <a:defRPr/>
            </a:pPr>
            <a:fld id="{712574D9-1116-4816-8100-1696B29CFFC7}" type="slidenum">
              <a:rPr lang="es-ES" altLang="es-ES"/>
              <a:pPr>
                <a:defRPr/>
              </a:pPr>
              <a:t>‹Nº›</a:t>
            </a:fld>
            <a:endParaRPr lang="es-ES" altLang="es-ES"/>
          </a:p>
        </p:txBody>
      </p:sp>
    </p:spTree>
    <p:extLst>
      <p:ext uri="{BB962C8B-B14F-4D97-AF65-F5344CB8AC3E}">
        <p14:creationId xmlns:p14="http://schemas.microsoft.com/office/powerpoint/2010/main" val="32128251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0" y="609600"/>
            <a:ext cx="2590800" cy="5486400"/>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914400" y="609600"/>
            <a:ext cx="7569200" cy="548640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13348552-29C9-4187-B5A3-72F56DA69474}"/>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a:extLst>
              <a:ext uri="{FF2B5EF4-FFF2-40B4-BE49-F238E27FC236}">
                <a16:creationId xmlns:a16="http://schemas.microsoft.com/office/drawing/2014/main" id="{CEC73974-D672-4D58-8D0C-87077FCFD6B8}"/>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a:extLst>
              <a:ext uri="{FF2B5EF4-FFF2-40B4-BE49-F238E27FC236}">
                <a16:creationId xmlns:a16="http://schemas.microsoft.com/office/drawing/2014/main" id="{F75CBEDE-52FC-4DBD-A359-365C3BAB218E}"/>
              </a:ext>
            </a:extLst>
          </p:cNvPr>
          <p:cNvSpPr>
            <a:spLocks noGrp="1" noChangeArrowheads="1"/>
          </p:cNvSpPr>
          <p:nvPr>
            <p:ph type="sldNum" sz="quarter" idx="12"/>
          </p:nvPr>
        </p:nvSpPr>
        <p:spPr>
          <a:ln/>
        </p:spPr>
        <p:txBody>
          <a:bodyPr/>
          <a:lstStyle>
            <a:lvl1pPr>
              <a:defRPr/>
            </a:lvl1pPr>
          </a:lstStyle>
          <a:p>
            <a:pPr>
              <a:defRPr/>
            </a:pPr>
            <a:fld id="{2C3F5C62-7222-44F2-93FA-AA873352A3C4}" type="slidenum">
              <a:rPr lang="es-ES" altLang="es-ES"/>
              <a:pPr>
                <a:defRPr/>
              </a:pPr>
              <a:t>‹Nº›</a:t>
            </a:fld>
            <a:endParaRPr lang="es-ES" altLang="es-ES"/>
          </a:p>
        </p:txBody>
      </p:sp>
    </p:spTree>
    <p:extLst>
      <p:ext uri="{BB962C8B-B14F-4D97-AF65-F5344CB8AC3E}">
        <p14:creationId xmlns:p14="http://schemas.microsoft.com/office/powerpoint/2010/main" val="20887584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ED1F6E-F72D-4464-A678-5F6EDC1EAA4B}" type="slidenum">
              <a:rPr lang="es-ES" altLang="es-ES">
                <a:solidFill>
                  <a:srgbClr val="000000"/>
                </a:solidFill>
              </a:rPr>
              <a:pPr>
                <a:defRPr/>
              </a:pPr>
              <a:t>‹Nº›</a:t>
            </a:fld>
            <a:endParaRPr lang="es-ES" altLang="es-ES">
              <a:solidFill>
                <a:srgbClr val="000000"/>
              </a:solidFill>
            </a:endParaRPr>
          </a:p>
        </p:txBody>
      </p:sp>
    </p:spTree>
    <p:extLst>
      <p:ext uri="{BB962C8B-B14F-4D97-AF65-F5344CB8AC3E}">
        <p14:creationId xmlns:p14="http://schemas.microsoft.com/office/powerpoint/2010/main" val="15144541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414EE1-AF40-40E9-9A2E-BD41BE26C0E6}" type="slidenum">
              <a:rPr lang="es-ES" altLang="es-ES">
                <a:solidFill>
                  <a:srgbClr val="000000"/>
                </a:solidFill>
              </a:rPr>
              <a:pPr>
                <a:defRPr/>
              </a:pPr>
              <a:t>‹Nº›</a:t>
            </a:fld>
            <a:endParaRPr lang="es-ES" altLang="es-ES">
              <a:solidFill>
                <a:srgbClr val="000000"/>
              </a:solidFill>
            </a:endParaRPr>
          </a:p>
        </p:txBody>
      </p:sp>
    </p:spTree>
    <p:extLst>
      <p:ext uri="{BB962C8B-B14F-4D97-AF65-F5344CB8AC3E}">
        <p14:creationId xmlns:p14="http://schemas.microsoft.com/office/powerpoint/2010/main" val="9836647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Editar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B16A14-67A0-43DF-BAF4-318CC9E3037E}" type="slidenum">
              <a:rPr lang="es-ES" altLang="es-ES">
                <a:solidFill>
                  <a:srgbClr val="000000"/>
                </a:solidFill>
              </a:rPr>
              <a:pPr>
                <a:defRPr/>
              </a:pPr>
              <a:t>‹Nº›</a:t>
            </a:fld>
            <a:endParaRPr lang="es-ES" altLang="es-ES">
              <a:solidFill>
                <a:srgbClr val="000000"/>
              </a:solidFill>
            </a:endParaRPr>
          </a:p>
        </p:txBody>
      </p:sp>
    </p:spTree>
    <p:extLst>
      <p:ext uri="{BB962C8B-B14F-4D97-AF65-F5344CB8AC3E}">
        <p14:creationId xmlns:p14="http://schemas.microsoft.com/office/powerpoint/2010/main" val="27670547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609600" y="1600201"/>
            <a:ext cx="5384800" cy="452596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97600" y="1600201"/>
            <a:ext cx="5384800" cy="452596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FC4B9E-FCEF-442D-84F3-877BE484C476}" type="slidenum">
              <a:rPr lang="es-ES" altLang="es-ES">
                <a:solidFill>
                  <a:srgbClr val="000000"/>
                </a:solidFill>
              </a:rPr>
              <a:pPr>
                <a:defRPr/>
              </a:pPr>
              <a:t>‹Nº›</a:t>
            </a:fld>
            <a:endParaRPr lang="es-ES" altLang="es-ES">
              <a:solidFill>
                <a:srgbClr val="000000"/>
              </a:solidFill>
            </a:endParaRPr>
          </a:p>
        </p:txBody>
      </p:sp>
    </p:spTree>
    <p:extLst>
      <p:ext uri="{BB962C8B-B14F-4D97-AF65-F5344CB8AC3E}">
        <p14:creationId xmlns:p14="http://schemas.microsoft.com/office/powerpoint/2010/main" val="24813944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40318" y="2505075"/>
            <a:ext cx="5158316"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71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19C2401-5F73-49BB-A752-F40FBC6E8DAB}" type="slidenum">
              <a:rPr lang="es-ES" altLang="es-ES">
                <a:solidFill>
                  <a:srgbClr val="000000"/>
                </a:solidFill>
              </a:rPr>
              <a:pPr>
                <a:defRPr/>
              </a:pPr>
              <a:t>‹Nº›</a:t>
            </a:fld>
            <a:endParaRPr lang="es-ES" altLang="es-ES">
              <a:solidFill>
                <a:srgbClr val="000000"/>
              </a:solidFill>
            </a:endParaRPr>
          </a:p>
        </p:txBody>
      </p:sp>
    </p:spTree>
    <p:extLst>
      <p:ext uri="{BB962C8B-B14F-4D97-AF65-F5344CB8AC3E}">
        <p14:creationId xmlns:p14="http://schemas.microsoft.com/office/powerpoint/2010/main" val="4184170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4D1EBBF-E160-4258-9FAF-F3DA4132D292}" type="slidenum">
              <a:rPr lang="es-ES" altLang="es-ES">
                <a:solidFill>
                  <a:srgbClr val="000000"/>
                </a:solidFill>
              </a:rPr>
              <a:pPr>
                <a:defRPr/>
              </a:pPr>
              <a:t>‹Nº›</a:t>
            </a:fld>
            <a:endParaRPr lang="es-ES" altLang="es-ES">
              <a:solidFill>
                <a:srgbClr val="000000"/>
              </a:solidFill>
            </a:endParaRPr>
          </a:p>
        </p:txBody>
      </p:sp>
    </p:spTree>
    <p:extLst>
      <p:ext uri="{BB962C8B-B14F-4D97-AF65-F5344CB8AC3E}">
        <p14:creationId xmlns:p14="http://schemas.microsoft.com/office/powerpoint/2010/main" val="641848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765CA93-8CE2-4311-B9E5-24D90CB8E9A6}"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28543762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B18B32-4539-4A9C-8AE1-65F99FDF33A0}" type="slidenum">
              <a:rPr lang="es-ES" altLang="es-ES">
                <a:solidFill>
                  <a:srgbClr val="000000"/>
                </a:solidFill>
              </a:rPr>
              <a:pPr>
                <a:defRPr/>
              </a:pPr>
              <a:t>‹Nº›</a:t>
            </a:fld>
            <a:endParaRPr lang="es-ES" altLang="es-ES">
              <a:solidFill>
                <a:srgbClr val="000000"/>
              </a:solidFill>
            </a:endParaRPr>
          </a:p>
        </p:txBody>
      </p:sp>
    </p:spTree>
    <p:extLst>
      <p:ext uri="{BB962C8B-B14F-4D97-AF65-F5344CB8AC3E}">
        <p14:creationId xmlns:p14="http://schemas.microsoft.com/office/powerpoint/2010/main" val="33289645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785DBC-BD22-4DB1-96C6-2F20EAE7B875}" type="slidenum">
              <a:rPr lang="es-ES" altLang="es-ES">
                <a:solidFill>
                  <a:srgbClr val="000000"/>
                </a:solidFill>
              </a:rPr>
              <a:pPr>
                <a:defRPr/>
              </a:pPr>
              <a:t>‹Nº›</a:t>
            </a:fld>
            <a:endParaRPr lang="es-ES" altLang="es-ES">
              <a:solidFill>
                <a:srgbClr val="000000"/>
              </a:solidFill>
            </a:endParaRPr>
          </a:p>
        </p:txBody>
      </p:sp>
    </p:spTree>
    <p:extLst>
      <p:ext uri="{BB962C8B-B14F-4D97-AF65-F5344CB8AC3E}">
        <p14:creationId xmlns:p14="http://schemas.microsoft.com/office/powerpoint/2010/main" val="12339201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EBFAE6-A791-4FE1-BF04-2FC9B993E074}" type="slidenum">
              <a:rPr lang="es-ES" altLang="es-ES">
                <a:solidFill>
                  <a:srgbClr val="000000"/>
                </a:solidFill>
              </a:rPr>
              <a:pPr>
                <a:defRPr/>
              </a:pPr>
              <a:t>‹Nº›</a:t>
            </a:fld>
            <a:endParaRPr lang="es-ES" altLang="es-ES">
              <a:solidFill>
                <a:srgbClr val="000000"/>
              </a:solidFill>
            </a:endParaRPr>
          </a:p>
        </p:txBody>
      </p:sp>
    </p:spTree>
    <p:extLst>
      <p:ext uri="{BB962C8B-B14F-4D97-AF65-F5344CB8AC3E}">
        <p14:creationId xmlns:p14="http://schemas.microsoft.com/office/powerpoint/2010/main" val="8812676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E2B58F-5A48-4305-9AA7-8A1277BE37B3}" type="slidenum">
              <a:rPr lang="es-ES" altLang="es-ES">
                <a:solidFill>
                  <a:srgbClr val="000000"/>
                </a:solidFill>
              </a:rPr>
              <a:pPr>
                <a:defRPr/>
              </a:pPr>
              <a:t>‹Nº›</a:t>
            </a:fld>
            <a:endParaRPr lang="es-ES" altLang="es-ES">
              <a:solidFill>
                <a:srgbClr val="000000"/>
              </a:solidFill>
            </a:endParaRPr>
          </a:p>
        </p:txBody>
      </p:sp>
    </p:spTree>
    <p:extLst>
      <p:ext uri="{BB962C8B-B14F-4D97-AF65-F5344CB8AC3E}">
        <p14:creationId xmlns:p14="http://schemas.microsoft.com/office/powerpoint/2010/main" val="35786961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407230-5E39-4D21-87E3-096C44F4AA0D}" type="slidenum">
              <a:rPr lang="es-ES" altLang="es-ES">
                <a:solidFill>
                  <a:srgbClr val="000000"/>
                </a:solidFill>
              </a:rPr>
              <a:pPr>
                <a:defRPr/>
              </a:pPr>
              <a:t>‹Nº›</a:t>
            </a:fld>
            <a:endParaRPr lang="es-ES" altLang="es-ES">
              <a:solidFill>
                <a:srgbClr val="000000"/>
              </a:solidFill>
            </a:endParaRPr>
          </a:p>
        </p:txBody>
      </p:sp>
    </p:spTree>
    <p:extLst>
      <p:ext uri="{BB962C8B-B14F-4D97-AF65-F5344CB8AC3E}">
        <p14:creationId xmlns:p14="http://schemas.microsoft.com/office/powerpoint/2010/main" val="24408530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Rectangle 4">
            <a:extLst>
              <a:ext uri="{FF2B5EF4-FFF2-40B4-BE49-F238E27FC236}">
                <a16:creationId xmlns:a16="http://schemas.microsoft.com/office/drawing/2014/main" id="{EEC2FDFB-EC89-4DCD-8F7E-00869DDAD338}"/>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a:extLst>
              <a:ext uri="{FF2B5EF4-FFF2-40B4-BE49-F238E27FC236}">
                <a16:creationId xmlns:a16="http://schemas.microsoft.com/office/drawing/2014/main" id="{AF76F544-C0DF-4D8F-B2B2-4238176A7FFA}"/>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a:extLst>
              <a:ext uri="{FF2B5EF4-FFF2-40B4-BE49-F238E27FC236}">
                <a16:creationId xmlns:a16="http://schemas.microsoft.com/office/drawing/2014/main" id="{C1AE094F-4063-4D96-B551-AF98FB6C9C2E}"/>
              </a:ext>
            </a:extLst>
          </p:cNvPr>
          <p:cNvSpPr>
            <a:spLocks noGrp="1" noChangeArrowheads="1"/>
          </p:cNvSpPr>
          <p:nvPr>
            <p:ph type="sldNum" sz="quarter" idx="12"/>
          </p:nvPr>
        </p:nvSpPr>
        <p:spPr>
          <a:ln/>
        </p:spPr>
        <p:txBody>
          <a:bodyPr/>
          <a:lstStyle>
            <a:lvl1pPr>
              <a:defRPr/>
            </a:lvl1pPr>
          </a:lstStyle>
          <a:p>
            <a:pPr>
              <a:defRPr/>
            </a:pPr>
            <a:fld id="{BB21C5E4-EE01-4D09-BB95-0A24B8B9B393}" type="slidenum">
              <a:rPr lang="es-ES" altLang="es-ES"/>
              <a:pPr>
                <a:defRPr/>
              </a:pPr>
              <a:t>‹Nº›</a:t>
            </a:fld>
            <a:endParaRPr lang="es-ES" altLang="es-ES"/>
          </a:p>
        </p:txBody>
      </p:sp>
    </p:spTree>
    <p:extLst>
      <p:ext uri="{BB962C8B-B14F-4D97-AF65-F5344CB8AC3E}">
        <p14:creationId xmlns:p14="http://schemas.microsoft.com/office/powerpoint/2010/main" val="10882267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B1B7221D-82F6-4425-B4D5-B9515A0372FD}"/>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a:extLst>
              <a:ext uri="{FF2B5EF4-FFF2-40B4-BE49-F238E27FC236}">
                <a16:creationId xmlns:a16="http://schemas.microsoft.com/office/drawing/2014/main" id="{4B83DBC8-EBE0-42DE-A5B3-5623029EAB3D}"/>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a:extLst>
              <a:ext uri="{FF2B5EF4-FFF2-40B4-BE49-F238E27FC236}">
                <a16:creationId xmlns:a16="http://schemas.microsoft.com/office/drawing/2014/main" id="{B83EEE85-C2D4-4062-9C86-34F9023C9AFA}"/>
              </a:ext>
            </a:extLst>
          </p:cNvPr>
          <p:cNvSpPr>
            <a:spLocks noGrp="1" noChangeArrowheads="1"/>
          </p:cNvSpPr>
          <p:nvPr>
            <p:ph type="sldNum" sz="quarter" idx="12"/>
          </p:nvPr>
        </p:nvSpPr>
        <p:spPr>
          <a:ln/>
        </p:spPr>
        <p:txBody>
          <a:bodyPr/>
          <a:lstStyle>
            <a:lvl1pPr>
              <a:defRPr/>
            </a:lvl1pPr>
          </a:lstStyle>
          <a:p>
            <a:pPr>
              <a:defRPr/>
            </a:pPr>
            <a:fld id="{A8121E6B-13B1-4F08-B305-BA8C94AA4385}" type="slidenum">
              <a:rPr lang="es-ES" altLang="es-ES"/>
              <a:pPr>
                <a:defRPr/>
              </a:pPr>
              <a:t>‹Nº›</a:t>
            </a:fld>
            <a:endParaRPr lang="es-ES" altLang="es-ES"/>
          </a:p>
        </p:txBody>
      </p:sp>
    </p:spTree>
    <p:extLst>
      <p:ext uri="{BB962C8B-B14F-4D97-AF65-F5344CB8AC3E}">
        <p14:creationId xmlns:p14="http://schemas.microsoft.com/office/powerpoint/2010/main" val="5575741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Editar el estilo de texto del patrón</a:t>
            </a:r>
          </a:p>
        </p:txBody>
      </p:sp>
      <p:sp>
        <p:nvSpPr>
          <p:cNvPr id="4" name="Rectangle 4">
            <a:extLst>
              <a:ext uri="{FF2B5EF4-FFF2-40B4-BE49-F238E27FC236}">
                <a16:creationId xmlns:a16="http://schemas.microsoft.com/office/drawing/2014/main" id="{5590C637-E6E0-4473-BBB0-D96253DD0167}"/>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a:extLst>
              <a:ext uri="{FF2B5EF4-FFF2-40B4-BE49-F238E27FC236}">
                <a16:creationId xmlns:a16="http://schemas.microsoft.com/office/drawing/2014/main" id="{976E6ACD-D51C-49B2-922A-66E50DB5D071}"/>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a:extLst>
              <a:ext uri="{FF2B5EF4-FFF2-40B4-BE49-F238E27FC236}">
                <a16:creationId xmlns:a16="http://schemas.microsoft.com/office/drawing/2014/main" id="{68870053-3A89-4FE0-965D-326C7EAA97F4}"/>
              </a:ext>
            </a:extLst>
          </p:cNvPr>
          <p:cNvSpPr>
            <a:spLocks noGrp="1" noChangeArrowheads="1"/>
          </p:cNvSpPr>
          <p:nvPr>
            <p:ph type="sldNum" sz="quarter" idx="12"/>
          </p:nvPr>
        </p:nvSpPr>
        <p:spPr>
          <a:ln/>
        </p:spPr>
        <p:txBody>
          <a:bodyPr/>
          <a:lstStyle>
            <a:lvl1pPr>
              <a:defRPr/>
            </a:lvl1pPr>
          </a:lstStyle>
          <a:p>
            <a:pPr>
              <a:defRPr/>
            </a:pPr>
            <a:fld id="{9AADEB44-3AB3-40BF-98C3-2D859821D995}" type="slidenum">
              <a:rPr lang="es-ES" altLang="es-ES"/>
              <a:pPr>
                <a:defRPr/>
              </a:pPr>
              <a:t>‹Nº›</a:t>
            </a:fld>
            <a:endParaRPr lang="es-ES" altLang="es-ES"/>
          </a:p>
        </p:txBody>
      </p:sp>
    </p:spTree>
    <p:extLst>
      <p:ext uri="{BB962C8B-B14F-4D97-AF65-F5344CB8AC3E}">
        <p14:creationId xmlns:p14="http://schemas.microsoft.com/office/powerpoint/2010/main" val="35260352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609600" y="1600201"/>
            <a:ext cx="5384800" cy="452596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97600" y="1600201"/>
            <a:ext cx="5384800" cy="452596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a:extLst>
              <a:ext uri="{FF2B5EF4-FFF2-40B4-BE49-F238E27FC236}">
                <a16:creationId xmlns:a16="http://schemas.microsoft.com/office/drawing/2014/main" id="{E3E1BC26-FB2C-454E-8DAE-0AA6DD08D449}"/>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6" name="Rectangle 5">
            <a:extLst>
              <a:ext uri="{FF2B5EF4-FFF2-40B4-BE49-F238E27FC236}">
                <a16:creationId xmlns:a16="http://schemas.microsoft.com/office/drawing/2014/main" id="{91A5BCB7-56C2-4D28-ABE3-D34D1F05CBE6}"/>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7" name="Rectangle 6">
            <a:extLst>
              <a:ext uri="{FF2B5EF4-FFF2-40B4-BE49-F238E27FC236}">
                <a16:creationId xmlns:a16="http://schemas.microsoft.com/office/drawing/2014/main" id="{E9407D3C-009C-4431-BEE4-5F7B932E382B}"/>
              </a:ext>
            </a:extLst>
          </p:cNvPr>
          <p:cNvSpPr>
            <a:spLocks noGrp="1" noChangeArrowheads="1"/>
          </p:cNvSpPr>
          <p:nvPr>
            <p:ph type="sldNum" sz="quarter" idx="12"/>
          </p:nvPr>
        </p:nvSpPr>
        <p:spPr>
          <a:ln/>
        </p:spPr>
        <p:txBody>
          <a:bodyPr/>
          <a:lstStyle>
            <a:lvl1pPr>
              <a:defRPr/>
            </a:lvl1pPr>
          </a:lstStyle>
          <a:p>
            <a:pPr>
              <a:defRPr/>
            </a:pPr>
            <a:fld id="{5A1B256B-218C-44D5-BAFF-CB5287871760}" type="slidenum">
              <a:rPr lang="es-ES" altLang="es-ES"/>
              <a:pPr>
                <a:defRPr/>
              </a:pPr>
              <a:t>‹Nº›</a:t>
            </a:fld>
            <a:endParaRPr lang="es-ES" altLang="es-ES"/>
          </a:p>
        </p:txBody>
      </p:sp>
    </p:spTree>
    <p:extLst>
      <p:ext uri="{BB962C8B-B14F-4D97-AF65-F5344CB8AC3E}">
        <p14:creationId xmlns:p14="http://schemas.microsoft.com/office/powerpoint/2010/main" val="20670725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40318" y="2505075"/>
            <a:ext cx="5158316"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71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a:extLst>
              <a:ext uri="{FF2B5EF4-FFF2-40B4-BE49-F238E27FC236}">
                <a16:creationId xmlns:a16="http://schemas.microsoft.com/office/drawing/2014/main" id="{59791563-34D3-4546-8A5C-442BF6972505}"/>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8" name="Rectangle 5">
            <a:extLst>
              <a:ext uri="{FF2B5EF4-FFF2-40B4-BE49-F238E27FC236}">
                <a16:creationId xmlns:a16="http://schemas.microsoft.com/office/drawing/2014/main" id="{FAE291F8-15BC-495A-8308-50336E79F201}"/>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9" name="Rectangle 6">
            <a:extLst>
              <a:ext uri="{FF2B5EF4-FFF2-40B4-BE49-F238E27FC236}">
                <a16:creationId xmlns:a16="http://schemas.microsoft.com/office/drawing/2014/main" id="{07EDFD26-34AB-4D80-B51A-DBF57144BAC5}"/>
              </a:ext>
            </a:extLst>
          </p:cNvPr>
          <p:cNvSpPr>
            <a:spLocks noGrp="1" noChangeArrowheads="1"/>
          </p:cNvSpPr>
          <p:nvPr>
            <p:ph type="sldNum" sz="quarter" idx="12"/>
          </p:nvPr>
        </p:nvSpPr>
        <p:spPr>
          <a:ln/>
        </p:spPr>
        <p:txBody>
          <a:bodyPr/>
          <a:lstStyle>
            <a:lvl1pPr>
              <a:defRPr/>
            </a:lvl1pPr>
          </a:lstStyle>
          <a:p>
            <a:pPr>
              <a:defRPr/>
            </a:pPr>
            <a:fld id="{B7B89B34-34FC-46EC-9413-275E601DE2A9}" type="slidenum">
              <a:rPr lang="es-ES" altLang="es-ES"/>
              <a:pPr>
                <a:defRPr/>
              </a:pPr>
              <a:t>‹Nº›</a:t>
            </a:fld>
            <a:endParaRPr lang="es-ES" altLang="es-ES"/>
          </a:p>
        </p:txBody>
      </p:sp>
    </p:spTree>
    <p:extLst>
      <p:ext uri="{BB962C8B-B14F-4D97-AF65-F5344CB8AC3E}">
        <p14:creationId xmlns:p14="http://schemas.microsoft.com/office/powerpoint/2010/main" val="1012382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4265094-2115-46DA-BBD3-AB87D2761F0B}"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9763703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Rectangle 4">
            <a:extLst>
              <a:ext uri="{FF2B5EF4-FFF2-40B4-BE49-F238E27FC236}">
                <a16:creationId xmlns:a16="http://schemas.microsoft.com/office/drawing/2014/main" id="{8BDF3CE8-F857-4073-9335-02E7406E957A}"/>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4" name="Rectangle 5">
            <a:extLst>
              <a:ext uri="{FF2B5EF4-FFF2-40B4-BE49-F238E27FC236}">
                <a16:creationId xmlns:a16="http://schemas.microsoft.com/office/drawing/2014/main" id="{4B0AF3F4-D422-471D-B369-AA2DBB593EF5}"/>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5" name="Rectangle 6">
            <a:extLst>
              <a:ext uri="{FF2B5EF4-FFF2-40B4-BE49-F238E27FC236}">
                <a16:creationId xmlns:a16="http://schemas.microsoft.com/office/drawing/2014/main" id="{3C244334-3183-4537-B4A5-5889FB89169D}"/>
              </a:ext>
            </a:extLst>
          </p:cNvPr>
          <p:cNvSpPr>
            <a:spLocks noGrp="1" noChangeArrowheads="1"/>
          </p:cNvSpPr>
          <p:nvPr>
            <p:ph type="sldNum" sz="quarter" idx="12"/>
          </p:nvPr>
        </p:nvSpPr>
        <p:spPr>
          <a:ln/>
        </p:spPr>
        <p:txBody>
          <a:bodyPr/>
          <a:lstStyle>
            <a:lvl1pPr>
              <a:defRPr/>
            </a:lvl1pPr>
          </a:lstStyle>
          <a:p>
            <a:pPr>
              <a:defRPr/>
            </a:pPr>
            <a:fld id="{8570F238-A022-4A6F-A4AA-3113A95B0AC3}" type="slidenum">
              <a:rPr lang="es-ES" altLang="es-ES"/>
              <a:pPr>
                <a:defRPr/>
              </a:pPr>
              <a:t>‹Nº›</a:t>
            </a:fld>
            <a:endParaRPr lang="es-ES" altLang="es-ES"/>
          </a:p>
        </p:txBody>
      </p:sp>
    </p:spTree>
    <p:extLst>
      <p:ext uri="{BB962C8B-B14F-4D97-AF65-F5344CB8AC3E}">
        <p14:creationId xmlns:p14="http://schemas.microsoft.com/office/powerpoint/2010/main" val="8894108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CC4E60E-30C9-4618-B894-3E62C898DAAD}"/>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3" name="Rectangle 5">
            <a:extLst>
              <a:ext uri="{FF2B5EF4-FFF2-40B4-BE49-F238E27FC236}">
                <a16:creationId xmlns:a16="http://schemas.microsoft.com/office/drawing/2014/main" id="{E84B1D18-D1CE-48E7-8602-084534779222}"/>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4" name="Rectangle 6">
            <a:extLst>
              <a:ext uri="{FF2B5EF4-FFF2-40B4-BE49-F238E27FC236}">
                <a16:creationId xmlns:a16="http://schemas.microsoft.com/office/drawing/2014/main" id="{A946384C-7229-4044-8F73-7551151156B4}"/>
              </a:ext>
            </a:extLst>
          </p:cNvPr>
          <p:cNvSpPr>
            <a:spLocks noGrp="1" noChangeArrowheads="1"/>
          </p:cNvSpPr>
          <p:nvPr>
            <p:ph type="sldNum" sz="quarter" idx="12"/>
          </p:nvPr>
        </p:nvSpPr>
        <p:spPr>
          <a:ln/>
        </p:spPr>
        <p:txBody>
          <a:bodyPr/>
          <a:lstStyle>
            <a:lvl1pPr>
              <a:defRPr/>
            </a:lvl1pPr>
          </a:lstStyle>
          <a:p>
            <a:pPr>
              <a:defRPr/>
            </a:pPr>
            <a:fld id="{EEAA14FA-5328-47D6-987B-C9244D19F878}" type="slidenum">
              <a:rPr lang="es-ES" altLang="es-ES"/>
              <a:pPr>
                <a:defRPr/>
              </a:pPr>
              <a:t>‹Nº›</a:t>
            </a:fld>
            <a:endParaRPr lang="es-ES" altLang="es-ES"/>
          </a:p>
        </p:txBody>
      </p:sp>
    </p:spTree>
    <p:extLst>
      <p:ext uri="{BB962C8B-B14F-4D97-AF65-F5344CB8AC3E}">
        <p14:creationId xmlns:p14="http://schemas.microsoft.com/office/powerpoint/2010/main" val="28944828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Rectangle 4">
            <a:extLst>
              <a:ext uri="{FF2B5EF4-FFF2-40B4-BE49-F238E27FC236}">
                <a16:creationId xmlns:a16="http://schemas.microsoft.com/office/drawing/2014/main" id="{40A37E4F-A9BB-4154-A26B-DCD5229F0A48}"/>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6" name="Rectangle 5">
            <a:extLst>
              <a:ext uri="{FF2B5EF4-FFF2-40B4-BE49-F238E27FC236}">
                <a16:creationId xmlns:a16="http://schemas.microsoft.com/office/drawing/2014/main" id="{D318A0D8-2C0C-420A-ABEA-7C266D9FBCDC}"/>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7" name="Rectangle 6">
            <a:extLst>
              <a:ext uri="{FF2B5EF4-FFF2-40B4-BE49-F238E27FC236}">
                <a16:creationId xmlns:a16="http://schemas.microsoft.com/office/drawing/2014/main" id="{7FEE2AFB-225F-448F-82F5-80170188C04C}"/>
              </a:ext>
            </a:extLst>
          </p:cNvPr>
          <p:cNvSpPr>
            <a:spLocks noGrp="1" noChangeArrowheads="1"/>
          </p:cNvSpPr>
          <p:nvPr>
            <p:ph type="sldNum" sz="quarter" idx="12"/>
          </p:nvPr>
        </p:nvSpPr>
        <p:spPr>
          <a:ln/>
        </p:spPr>
        <p:txBody>
          <a:bodyPr/>
          <a:lstStyle>
            <a:lvl1pPr>
              <a:defRPr/>
            </a:lvl1pPr>
          </a:lstStyle>
          <a:p>
            <a:pPr>
              <a:defRPr/>
            </a:pPr>
            <a:fld id="{B0EDC981-61C7-49AC-9AC7-E38FB8A43FDD}" type="slidenum">
              <a:rPr lang="es-ES" altLang="es-ES"/>
              <a:pPr>
                <a:defRPr/>
              </a:pPr>
              <a:t>‹Nº›</a:t>
            </a:fld>
            <a:endParaRPr lang="es-ES" altLang="es-ES"/>
          </a:p>
        </p:txBody>
      </p:sp>
    </p:spTree>
    <p:extLst>
      <p:ext uri="{BB962C8B-B14F-4D97-AF65-F5344CB8AC3E}">
        <p14:creationId xmlns:p14="http://schemas.microsoft.com/office/powerpoint/2010/main" val="15548675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Rectangle 4">
            <a:extLst>
              <a:ext uri="{FF2B5EF4-FFF2-40B4-BE49-F238E27FC236}">
                <a16:creationId xmlns:a16="http://schemas.microsoft.com/office/drawing/2014/main" id="{C66E74BF-69C6-489C-8E09-C30F6486BEFA}"/>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6" name="Rectangle 5">
            <a:extLst>
              <a:ext uri="{FF2B5EF4-FFF2-40B4-BE49-F238E27FC236}">
                <a16:creationId xmlns:a16="http://schemas.microsoft.com/office/drawing/2014/main" id="{2647F96B-ECB8-46AC-BAA6-0ED855A3FA69}"/>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7" name="Rectangle 6">
            <a:extLst>
              <a:ext uri="{FF2B5EF4-FFF2-40B4-BE49-F238E27FC236}">
                <a16:creationId xmlns:a16="http://schemas.microsoft.com/office/drawing/2014/main" id="{37F9C183-9383-4005-837B-4A9ADDB5372D}"/>
              </a:ext>
            </a:extLst>
          </p:cNvPr>
          <p:cNvSpPr>
            <a:spLocks noGrp="1" noChangeArrowheads="1"/>
          </p:cNvSpPr>
          <p:nvPr>
            <p:ph type="sldNum" sz="quarter" idx="12"/>
          </p:nvPr>
        </p:nvSpPr>
        <p:spPr>
          <a:ln/>
        </p:spPr>
        <p:txBody>
          <a:bodyPr/>
          <a:lstStyle>
            <a:lvl1pPr>
              <a:defRPr/>
            </a:lvl1pPr>
          </a:lstStyle>
          <a:p>
            <a:pPr>
              <a:defRPr/>
            </a:pPr>
            <a:fld id="{327EFA91-FF06-4032-9CE1-40C35B53DAB9}" type="slidenum">
              <a:rPr lang="es-ES" altLang="es-ES"/>
              <a:pPr>
                <a:defRPr/>
              </a:pPr>
              <a:t>‹Nº›</a:t>
            </a:fld>
            <a:endParaRPr lang="es-ES" altLang="es-ES"/>
          </a:p>
        </p:txBody>
      </p:sp>
    </p:spTree>
    <p:extLst>
      <p:ext uri="{BB962C8B-B14F-4D97-AF65-F5344CB8AC3E}">
        <p14:creationId xmlns:p14="http://schemas.microsoft.com/office/powerpoint/2010/main" val="9900084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20AD9539-00DB-4F89-BACE-AFE7E745E3A8}"/>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a:extLst>
              <a:ext uri="{FF2B5EF4-FFF2-40B4-BE49-F238E27FC236}">
                <a16:creationId xmlns:a16="http://schemas.microsoft.com/office/drawing/2014/main" id="{F239611F-B1D5-4913-988D-45FD69974F4A}"/>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a:extLst>
              <a:ext uri="{FF2B5EF4-FFF2-40B4-BE49-F238E27FC236}">
                <a16:creationId xmlns:a16="http://schemas.microsoft.com/office/drawing/2014/main" id="{09807090-3DF0-42DC-9BAA-7A74134F155E}"/>
              </a:ext>
            </a:extLst>
          </p:cNvPr>
          <p:cNvSpPr>
            <a:spLocks noGrp="1" noChangeArrowheads="1"/>
          </p:cNvSpPr>
          <p:nvPr>
            <p:ph type="sldNum" sz="quarter" idx="12"/>
          </p:nvPr>
        </p:nvSpPr>
        <p:spPr>
          <a:ln/>
        </p:spPr>
        <p:txBody>
          <a:bodyPr/>
          <a:lstStyle>
            <a:lvl1pPr>
              <a:defRPr/>
            </a:lvl1pPr>
          </a:lstStyle>
          <a:p>
            <a:pPr>
              <a:defRPr/>
            </a:pPr>
            <a:fld id="{0F78058A-20CB-400A-98CC-439FF8169865}" type="slidenum">
              <a:rPr lang="es-ES" altLang="es-ES"/>
              <a:pPr>
                <a:defRPr/>
              </a:pPr>
              <a:t>‹Nº›</a:t>
            </a:fld>
            <a:endParaRPr lang="es-ES" altLang="es-ES"/>
          </a:p>
        </p:txBody>
      </p:sp>
    </p:spTree>
    <p:extLst>
      <p:ext uri="{BB962C8B-B14F-4D97-AF65-F5344CB8AC3E}">
        <p14:creationId xmlns:p14="http://schemas.microsoft.com/office/powerpoint/2010/main" val="6028698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C100FAE1-BF31-4DE4-BCDE-A1DDA4AB96B1}"/>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a:extLst>
              <a:ext uri="{FF2B5EF4-FFF2-40B4-BE49-F238E27FC236}">
                <a16:creationId xmlns:a16="http://schemas.microsoft.com/office/drawing/2014/main" id="{A285A97B-45C1-4BB8-B97B-D27FAAB9268D}"/>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a:extLst>
              <a:ext uri="{FF2B5EF4-FFF2-40B4-BE49-F238E27FC236}">
                <a16:creationId xmlns:a16="http://schemas.microsoft.com/office/drawing/2014/main" id="{9D89FC51-F46B-41C2-80CE-6116BB67F340}"/>
              </a:ext>
            </a:extLst>
          </p:cNvPr>
          <p:cNvSpPr>
            <a:spLocks noGrp="1" noChangeArrowheads="1"/>
          </p:cNvSpPr>
          <p:nvPr>
            <p:ph type="sldNum" sz="quarter" idx="12"/>
          </p:nvPr>
        </p:nvSpPr>
        <p:spPr>
          <a:ln/>
        </p:spPr>
        <p:txBody>
          <a:bodyPr/>
          <a:lstStyle>
            <a:lvl1pPr>
              <a:defRPr/>
            </a:lvl1pPr>
          </a:lstStyle>
          <a:p>
            <a:pPr>
              <a:defRPr/>
            </a:pPr>
            <a:fld id="{CBFAB50B-483C-44D7-A638-349A320973CE}" type="slidenum">
              <a:rPr lang="es-ES" altLang="es-ES"/>
              <a:pPr>
                <a:defRPr/>
              </a:pPr>
              <a:t>‹Nº›</a:t>
            </a:fld>
            <a:endParaRPr lang="es-ES" altLang="es-ES"/>
          </a:p>
        </p:txBody>
      </p:sp>
    </p:spTree>
    <p:extLst>
      <p:ext uri="{BB962C8B-B14F-4D97-AF65-F5344CB8AC3E}">
        <p14:creationId xmlns:p14="http://schemas.microsoft.com/office/powerpoint/2010/main" val="31416749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609600" y="274639"/>
            <a:ext cx="10972800" cy="58515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Rectangle 4">
            <a:extLst>
              <a:ext uri="{FF2B5EF4-FFF2-40B4-BE49-F238E27FC236}">
                <a16:creationId xmlns:a16="http://schemas.microsoft.com/office/drawing/2014/main" id="{B22BA303-555F-4787-8B05-315E40825A2F}"/>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4" name="Rectangle 5">
            <a:extLst>
              <a:ext uri="{FF2B5EF4-FFF2-40B4-BE49-F238E27FC236}">
                <a16:creationId xmlns:a16="http://schemas.microsoft.com/office/drawing/2014/main" id="{74776B8B-0DD4-4A2D-83EA-C99F5CF5E888}"/>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5" name="Rectangle 6">
            <a:extLst>
              <a:ext uri="{FF2B5EF4-FFF2-40B4-BE49-F238E27FC236}">
                <a16:creationId xmlns:a16="http://schemas.microsoft.com/office/drawing/2014/main" id="{403819D5-A39F-41CA-A068-C40516A4A45D}"/>
              </a:ext>
            </a:extLst>
          </p:cNvPr>
          <p:cNvSpPr>
            <a:spLocks noGrp="1" noChangeArrowheads="1"/>
          </p:cNvSpPr>
          <p:nvPr>
            <p:ph type="sldNum" sz="quarter" idx="12"/>
          </p:nvPr>
        </p:nvSpPr>
        <p:spPr>
          <a:ln/>
        </p:spPr>
        <p:txBody>
          <a:bodyPr/>
          <a:lstStyle>
            <a:lvl1pPr>
              <a:defRPr/>
            </a:lvl1pPr>
          </a:lstStyle>
          <a:p>
            <a:pPr>
              <a:defRPr/>
            </a:pPr>
            <a:fld id="{B9D58426-CEF3-4447-9677-848FF925401C}" type="slidenum">
              <a:rPr lang="es-ES" altLang="es-ES"/>
              <a:pPr>
                <a:defRPr/>
              </a:pPr>
              <a:t>‹Nº›</a:t>
            </a:fld>
            <a:endParaRPr lang="es-ES" altLang="es-ES"/>
          </a:p>
        </p:txBody>
      </p:sp>
    </p:spTree>
    <p:extLst>
      <p:ext uri="{BB962C8B-B14F-4D97-AF65-F5344CB8AC3E}">
        <p14:creationId xmlns:p14="http://schemas.microsoft.com/office/powerpoint/2010/main" val="34996192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37EF51-AB6F-4490-ACB8-2852F168CF0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5FC04E0-9596-4763-A159-674176E30C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A25E84E-5916-4D64-8A2C-88D2002C7229}"/>
              </a:ext>
            </a:extLst>
          </p:cNvPr>
          <p:cNvSpPr>
            <a:spLocks noGrp="1"/>
          </p:cNvSpPr>
          <p:nvPr>
            <p:ph type="dt" sz="half" idx="10"/>
          </p:nvPr>
        </p:nvSpPr>
        <p:spPr/>
        <p:txBody>
          <a:bodyPr/>
          <a:lstStyle/>
          <a:p>
            <a:fld id="{B98C9D17-71EF-456C-99F2-A36DFBA06791}" type="datetimeFigureOut">
              <a:rPr lang="es-ES" smtClean="0"/>
              <a:t>11/11/2022</a:t>
            </a:fld>
            <a:endParaRPr lang="es-ES" dirty="0"/>
          </a:p>
        </p:txBody>
      </p:sp>
      <p:sp>
        <p:nvSpPr>
          <p:cNvPr id="5" name="Marcador de pie de página 4">
            <a:extLst>
              <a:ext uri="{FF2B5EF4-FFF2-40B4-BE49-F238E27FC236}">
                <a16:creationId xmlns:a16="http://schemas.microsoft.com/office/drawing/2014/main" id="{681A229C-69B5-4A71-B6A1-8E5D78769A67}"/>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4D025562-A04F-48C2-AD60-8BC34663B205}"/>
              </a:ext>
            </a:extLst>
          </p:cNvPr>
          <p:cNvSpPr>
            <a:spLocks noGrp="1"/>
          </p:cNvSpPr>
          <p:nvPr>
            <p:ph type="sldNum" sz="quarter" idx="12"/>
          </p:nvPr>
        </p:nvSpPr>
        <p:spPr/>
        <p:txBody>
          <a:bodyPr/>
          <a:lstStyle/>
          <a:p>
            <a:fld id="{B2FBCEC1-45E2-4CE4-B8D2-D4D817EC037E}" type="slidenum">
              <a:rPr lang="es-ES" smtClean="0"/>
              <a:t>‹Nº›</a:t>
            </a:fld>
            <a:endParaRPr lang="es-ES" dirty="0"/>
          </a:p>
        </p:txBody>
      </p:sp>
    </p:spTree>
    <p:extLst>
      <p:ext uri="{BB962C8B-B14F-4D97-AF65-F5344CB8AC3E}">
        <p14:creationId xmlns:p14="http://schemas.microsoft.com/office/powerpoint/2010/main" val="2313762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C2E29F-B3C1-4F51-BC0F-44B7538D1E0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32F7BCE-7E92-4016-A63C-249D9BB0847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405FC74-75D9-4539-841C-EEBA36E955CC}"/>
              </a:ext>
            </a:extLst>
          </p:cNvPr>
          <p:cNvSpPr>
            <a:spLocks noGrp="1"/>
          </p:cNvSpPr>
          <p:nvPr>
            <p:ph type="dt" sz="half" idx="10"/>
          </p:nvPr>
        </p:nvSpPr>
        <p:spPr/>
        <p:txBody>
          <a:bodyPr/>
          <a:lstStyle/>
          <a:p>
            <a:fld id="{B98C9D17-71EF-456C-99F2-A36DFBA06791}" type="datetimeFigureOut">
              <a:rPr lang="es-ES" smtClean="0"/>
              <a:t>11/11/2022</a:t>
            </a:fld>
            <a:endParaRPr lang="es-ES" dirty="0"/>
          </a:p>
        </p:txBody>
      </p:sp>
      <p:sp>
        <p:nvSpPr>
          <p:cNvPr id="5" name="Marcador de pie de página 4">
            <a:extLst>
              <a:ext uri="{FF2B5EF4-FFF2-40B4-BE49-F238E27FC236}">
                <a16:creationId xmlns:a16="http://schemas.microsoft.com/office/drawing/2014/main" id="{DEC6FA78-8230-4048-835A-0E7C91AA3856}"/>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19EE4767-E69F-4DFB-9EDB-22A58375A245}"/>
              </a:ext>
            </a:extLst>
          </p:cNvPr>
          <p:cNvSpPr>
            <a:spLocks noGrp="1"/>
          </p:cNvSpPr>
          <p:nvPr>
            <p:ph type="sldNum" sz="quarter" idx="12"/>
          </p:nvPr>
        </p:nvSpPr>
        <p:spPr/>
        <p:txBody>
          <a:bodyPr/>
          <a:lstStyle/>
          <a:p>
            <a:fld id="{B2FBCEC1-45E2-4CE4-B8D2-D4D817EC037E}" type="slidenum">
              <a:rPr lang="es-ES" smtClean="0"/>
              <a:t>‹Nº›</a:t>
            </a:fld>
            <a:endParaRPr lang="es-ES" dirty="0"/>
          </a:p>
        </p:txBody>
      </p:sp>
    </p:spTree>
    <p:extLst>
      <p:ext uri="{BB962C8B-B14F-4D97-AF65-F5344CB8AC3E}">
        <p14:creationId xmlns:p14="http://schemas.microsoft.com/office/powerpoint/2010/main" val="230272242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B5B353-3878-41FC-B089-A7941537AF3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08ED48D-6F9E-4799-AF74-470CE31AFC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BDCC74F-F851-4C47-8BD4-688E9CAC2BC9}"/>
              </a:ext>
            </a:extLst>
          </p:cNvPr>
          <p:cNvSpPr>
            <a:spLocks noGrp="1"/>
          </p:cNvSpPr>
          <p:nvPr>
            <p:ph type="dt" sz="half" idx="10"/>
          </p:nvPr>
        </p:nvSpPr>
        <p:spPr/>
        <p:txBody>
          <a:bodyPr/>
          <a:lstStyle/>
          <a:p>
            <a:fld id="{B98C9D17-71EF-456C-99F2-A36DFBA06791}" type="datetimeFigureOut">
              <a:rPr lang="es-ES" smtClean="0"/>
              <a:t>11/11/2022</a:t>
            </a:fld>
            <a:endParaRPr lang="es-ES" dirty="0"/>
          </a:p>
        </p:txBody>
      </p:sp>
      <p:sp>
        <p:nvSpPr>
          <p:cNvPr id="5" name="Marcador de pie de página 4">
            <a:extLst>
              <a:ext uri="{FF2B5EF4-FFF2-40B4-BE49-F238E27FC236}">
                <a16:creationId xmlns:a16="http://schemas.microsoft.com/office/drawing/2014/main" id="{8C031325-D053-45EE-93D6-F05FB9149B4E}"/>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89966BE5-06EC-4DB3-A461-2924019ABD01}"/>
              </a:ext>
            </a:extLst>
          </p:cNvPr>
          <p:cNvSpPr>
            <a:spLocks noGrp="1"/>
          </p:cNvSpPr>
          <p:nvPr>
            <p:ph type="sldNum" sz="quarter" idx="12"/>
          </p:nvPr>
        </p:nvSpPr>
        <p:spPr/>
        <p:txBody>
          <a:bodyPr/>
          <a:lstStyle/>
          <a:p>
            <a:fld id="{B2FBCEC1-45E2-4CE4-B8D2-D4D817EC037E}" type="slidenum">
              <a:rPr lang="es-ES" smtClean="0"/>
              <a:t>‹Nº›</a:t>
            </a:fld>
            <a:endParaRPr lang="es-ES" dirty="0"/>
          </a:p>
        </p:txBody>
      </p:sp>
    </p:spTree>
    <p:extLst>
      <p:ext uri="{BB962C8B-B14F-4D97-AF65-F5344CB8AC3E}">
        <p14:creationId xmlns:p14="http://schemas.microsoft.com/office/powerpoint/2010/main" val="38081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A5D8743-3798-41BD-912D-61EC8DDE4B2D}"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41311115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DB1933-BAE8-4C39-A8A0-A12955D63E0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64B8CAB-8452-4E8B-B229-750AF83C7DF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250998A-2AC3-4013-A854-B42FBE3463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76E945F-9C22-4DDD-8C66-4D5AFC279F91}"/>
              </a:ext>
            </a:extLst>
          </p:cNvPr>
          <p:cNvSpPr>
            <a:spLocks noGrp="1"/>
          </p:cNvSpPr>
          <p:nvPr>
            <p:ph type="dt" sz="half" idx="10"/>
          </p:nvPr>
        </p:nvSpPr>
        <p:spPr/>
        <p:txBody>
          <a:bodyPr/>
          <a:lstStyle/>
          <a:p>
            <a:fld id="{B98C9D17-71EF-456C-99F2-A36DFBA06791}" type="datetimeFigureOut">
              <a:rPr lang="es-ES" smtClean="0"/>
              <a:t>11/11/2022</a:t>
            </a:fld>
            <a:endParaRPr lang="es-ES" dirty="0"/>
          </a:p>
        </p:txBody>
      </p:sp>
      <p:sp>
        <p:nvSpPr>
          <p:cNvPr id="6" name="Marcador de pie de página 5">
            <a:extLst>
              <a:ext uri="{FF2B5EF4-FFF2-40B4-BE49-F238E27FC236}">
                <a16:creationId xmlns:a16="http://schemas.microsoft.com/office/drawing/2014/main" id="{A3F792FA-091F-47F2-9E3A-1149D8BAD191}"/>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0DC7BEB1-BFF5-4C8B-9C2D-67BF68F9DB76}"/>
              </a:ext>
            </a:extLst>
          </p:cNvPr>
          <p:cNvSpPr>
            <a:spLocks noGrp="1"/>
          </p:cNvSpPr>
          <p:nvPr>
            <p:ph type="sldNum" sz="quarter" idx="12"/>
          </p:nvPr>
        </p:nvSpPr>
        <p:spPr/>
        <p:txBody>
          <a:bodyPr/>
          <a:lstStyle/>
          <a:p>
            <a:fld id="{B2FBCEC1-45E2-4CE4-B8D2-D4D817EC037E}" type="slidenum">
              <a:rPr lang="es-ES" smtClean="0"/>
              <a:t>‹Nº›</a:t>
            </a:fld>
            <a:endParaRPr lang="es-ES" dirty="0"/>
          </a:p>
        </p:txBody>
      </p:sp>
    </p:spTree>
    <p:extLst>
      <p:ext uri="{BB962C8B-B14F-4D97-AF65-F5344CB8AC3E}">
        <p14:creationId xmlns:p14="http://schemas.microsoft.com/office/powerpoint/2010/main" val="24141121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75FB61-2D3F-4CA2-8473-CB6FF38D9FA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4342AAD-FFFC-486C-9D42-AB5EC81542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838A6B3-ACAA-4124-A08A-692E67434AC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8B61CDC-66F2-4A2F-A833-6C41712CC3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817D796-0692-4646-B2FD-FE4E02D1AAF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45C2125-39FD-4293-9BCE-608DC06500CD}"/>
              </a:ext>
            </a:extLst>
          </p:cNvPr>
          <p:cNvSpPr>
            <a:spLocks noGrp="1"/>
          </p:cNvSpPr>
          <p:nvPr>
            <p:ph type="dt" sz="half" idx="10"/>
          </p:nvPr>
        </p:nvSpPr>
        <p:spPr/>
        <p:txBody>
          <a:bodyPr/>
          <a:lstStyle/>
          <a:p>
            <a:fld id="{B98C9D17-71EF-456C-99F2-A36DFBA06791}" type="datetimeFigureOut">
              <a:rPr lang="es-ES" smtClean="0"/>
              <a:t>11/11/2022</a:t>
            </a:fld>
            <a:endParaRPr lang="es-ES" dirty="0"/>
          </a:p>
        </p:txBody>
      </p:sp>
      <p:sp>
        <p:nvSpPr>
          <p:cNvPr id="8" name="Marcador de pie de página 7">
            <a:extLst>
              <a:ext uri="{FF2B5EF4-FFF2-40B4-BE49-F238E27FC236}">
                <a16:creationId xmlns:a16="http://schemas.microsoft.com/office/drawing/2014/main" id="{969AF453-3553-4406-81C6-E48FE688C197}"/>
              </a:ext>
            </a:extLst>
          </p:cNvPr>
          <p:cNvSpPr>
            <a:spLocks noGrp="1"/>
          </p:cNvSpPr>
          <p:nvPr>
            <p:ph type="ftr" sz="quarter" idx="11"/>
          </p:nvPr>
        </p:nvSpPr>
        <p:spPr/>
        <p:txBody>
          <a:bodyPr/>
          <a:lstStyle/>
          <a:p>
            <a:endParaRPr lang="es-ES" dirty="0"/>
          </a:p>
        </p:txBody>
      </p:sp>
      <p:sp>
        <p:nvSpPr>
          <p:cNvPr id="9" name="Marcador de número de diapositiva 8">
            <a:extLst>
              <a:ext uri="{FF2B5EF4-FFF2-40B4-BE49-F238E27FC236}">
                <a16:creationId xmlns:a16="http://schemas.microsoft.com/office/drawing/2014/main" id="{0B43BA73-6B11-47CB-90BE-0FC62FBCC991}"/>
              </a:ext>
            </a:extLst>
          </p:cNvPr>
          <p:cNvSpPr>
            <a:spLocks noGrp="1"/>
          </p:cNvSpPr>
          <p:nvPr>
            <p:ph type="sldNum" sz="quarter" idx="12"/>
          </p:nvPr>
        </p:nvSpPr>
        <p:spPr/>
        <p:txBody>
          <a:bodyPr/>
          <a:lstStyle/>
          <a:p>
            <a:fld id="{B2FBCEC1-45E2-4CE4-B8D2-D4D817EC037E}" type="slidenum">
              <a:rPr lang="es-ES" smtClean="0"/>
              <a:t>‹Nº›</a:t>
            </a:fld>
            <a:endParaRPr lang="es-ES" dirty="0"/>
          </a:p>
        </p:txBody>
      </p:sp>
    </p:spTree>
    <p:extLst>
      <p:ext uri="{BB962C8B-B14F-4D97-AF65-F5344CB8AC3E}">
        <p14:creationId xmlns:p14="http://schemas.microsoft.com/office/powerpoint/2010/main" val="24461299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C0C9E2-C037-44B3-B049-4629E8B555A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3ABB2AA-CAF1-4DDB-AFFF-23705A3139DD}"/>
              </a:ext>
            </a:extLst>
          </p:cNvPr>
          <p:cNvSpPr>
            <a:spLocks noGrp="1"/>
          </p:cNvSpPr>
          <p:nvPr>
            <p:ph type="dt" sz="half" idx="10"/>
          </p:nvPr>
        </p:nvSpPr>
        <p:spPr/>
        <p:txBody>
          <a:bodyPr/>
          <a:lstStyle/>
          <a:p>
            <a:fld id="{B98C9D17-71EF-456C-99F2-A36DFBA06791}" type="datetimeFigureOut">
              <a:rPr lang="es-ES" smtClean="0"/>
              <a:t>11/11/2022</a:t>
            </a:fld>
            <a:endParaRPr lang="es-ES" dirty="0"/>
          </a:p>
        </p:txBody>
      </p:sp>
      <p:sp>
        <p:nvSpPr>
          <p:cNvPr id="4" name="Marcador de pie de página 3">
            <a:extLst>
              <a:ext uri="{FF2B5EF4-FFF2-40B4-BE49-F238E27FC236}">
                <a16:creationId xmlns:a16="http://schemas.microsoft.com/office/drawing/2014/main" id="{64105C11-E27E-4FFD-8DA7-F9C54E76ED3A}"/>
              </a:ext>
            </a:extLst>
          </p:cNvPr>
          <p:cNvSpPr>
            <a:spLocks noGrp="1"/>
          </p:cNvSpPr>
          <p:nvPr>
            <p:ph type="ftr" sz="quarter" idx="11"/>
          </p:nvPr>
        </p:nvSpPr>
        <p:spPr/>
        <p:txBody>
          <a:bodyPr/>
          <a:lstStyle/>
          <a:p>
            <a:endParaRPr lang="es-ES" dirty="0"/>
          </a:p>
        </p:txBody>
      </p:sp>
      <p:sp>
        <p:nvSpPr>
          <p:cNvPr id="5" name="Marcador de número de diapositiva 4">
            <a:extLst>
              <a:ext uri="{FF2B5EF4-FFF2-40B4-BE49-F238E27FC236}">
                <a16:creationId xmlns:a16="http://schemas.microsoft.com/office/drawing/2014/main" id="{50BF8FCF-E98E-43B9-BF0E-E7F5DE351044}"/>
              </a:ext>
            </a:extLst>
          </p:cNvPr>
          <p:cNvSpPr>
            <a:spLocks noGrp="1"/>
          </p:cNvSpPr>
          <p:nvPr>
            <p:ph type="sldNum" sz="quarter" idx="12"/>
          </p:nvPr>
        </p:nvSpPr>
        <p:spPr/>
        <p:txBody>
          <a:bodyPr/>
          <a:lstStyle/>
          <a:p>
            <a:fld id="{B2FBCEC1-45E2-4CE4-B8D2-D4D817EC037E}" type="slidenum">
              <a:rPr lang="es-ES" smtClean="0"/>
              <a:t>‹Nº›</a:t>
            </a:fld>
            <a:endParaRPr lang="es-ES" dirty="0"/>
          </a:p>
        </p:txBody>
      </p:sp>
    </p:spTree>
    <p:extLst>
      <p:ext uri="{BB962C8B-B14F-4D97-AF65-F5344CB8AC3E}">
        <p14:creationId xmlns:p14="http://schemas.microsoft.com/office/powerpoint/2010/main" val="26154717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3B1FE9C-C88A-4A20-B712-4F5E01A4B450}"/>
              </a:ext>
            </a:extLst>
          </p:cNvPr>
          <p:cNvSpPr>
            <a:spLocks noGrp="1"/>
          </p:cNvSpPr>
          <p:nvPr>
            <p:ph type="dt" sz="half" idx="10"/>
          </p:nvPr>
        </p:nvSpPr>
        <p:spPr/>
        <p:txBody>
          <a:bodyPr/>
          <a:lstStyle/>
          <a:p>
            <a:fld id="{B98C9D17-71EF-456C-99F2-A36DFBA06791}" type="datetimeFigureOut">
              <a:rPr lang="es-ES" smtClean="0"/>
              <a:t>11/11/2022</a:t>
            </a:fld>
            <a:endParaRPr lang="es-ES" dirty="0"/>
          </a:p>
        </p:txBody>
      </p:sp>
      <p:sp>
        <p:nvSpPr>
          <p:cNvPr id="3" name="Marcador de pie de página 2">
            <a:extLst>
              <a:ext uri="{FF2B5EF4-FFF2-40B4-BE49-F238E27FC236}">
                <a16:creationId xmlns:a16="http://schemas.microsoft.com/office/drawing/2014/main" id="{DE760B48-7FF9-4CC7-8157-388CB0B957E5}"/>
              </a:ext>
            </a:extLst>
          </p:cNvPr>
          <p:cNvSpPr>
            <a:spLocks noGrp="1"/>
          </p:cNvSpPr>
          <p:nvPr>
            <p:ph type="ftr" sz="quarter" idx="11"/>
          </p:nvPr>
        </p:nvSpPr>
        <p:spPr/>
        <p:txBody>
          <a:bodyPr/>
          <a:lstStyle/>
          <a:p>
            <a:endParaRPr lang="es-ES" dirty="0"/>
          </a:p>
        </p:txBody>
      </p:sp>
      <p:sp>
        <p:nvSpPr>
          <p:cNvPr id="4" name="Marcador de número de diapositiva 3">
            <a:extLst>
              <a:ext uri="{FF2B5EF4-FFF2-40B4-BE49-F238E27FC236}">
                <a16:creationId xmlns:a16="http://schemas.microsoft.com/office/drawing/2014/main" id="{C51DAA6F-D5E2-481E-885C-BD098006C247}"/>
              </a:ext>
            </a:extLst>
          </p:cNvPr>
          <p:cNvSpPr>
            <a:spLocks noGrp="1"/>
          </p:cNvSpPr>
          <p:nvPr>
            <p:ph type="sldNum" sz="quarter" idx="12"/>
          </p:nvPr>
        </p:nvSpPr>
        <p:spPr/>
        <p:txBody>
          <a:bodyPr/>
          <a:lstStyle/>
          <a:p>
            <a:fld id="{B2FBCEC1-45E2-4CE4-B8D2-D4D817EC037E}" type="slidenum">
              <a:rPr lang="es-ES" smtClean="0"/>
              <a:t>‹Nº›</a:t>
            </a:fld>
            <a:endParaRPr lang="es-ES" dirty="0"/>
          </a:p>
        </p:txBody>
      </p:sp>
    </p:spTree>
    <p:extLst>
      <p:ext uri="{BB962C8B-B14F-4D97-AF65-F5344CB8AC3E}">
        <p14:creationId xmlns:p14="http://schemas.microsoft.com/office/powerpoint/2010/main" val="8909427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0434A2-D66D-4D15-80EF-2832C01FA9B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F72F6CC-20AA-4FB3-A8F6-35EB2E5A2C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92DD7AA-0F02-40B8-B6E4-DF525F086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429FAFD-ADE1-4C4D-B191-3681E9BCB8F9}"/>
              </a:ext>
            </a:extLst>
          </p:cNvPr>
          <p:cNvSpPr>
            <a:spLocks noGrp="1"/>
          </p:cNvSpPr>
          <p:nvPr>
            <p:ph type="dt" sz="half" idx="10"/>
          </p:nvPr>
        </p:nvSpPr>
        <p:spPr/>
        <p:txBody>
          <a:bodyPr/>
          <a:lstStyle/>
          <a:p>
            <a:fld id="{B98C9D17-71EF-456C-99F2-A36DFBA06791}" type="datetimeFigureOut">
              <a:rPr lang="es-ES" smtClean="0"/>
              <a:t>11/11/2022</a:t>
            </a:fld>
            <a:endParaRPr lang="es-ES" dirty="0"/>
          </a:p>
        </p:txBody>
      </p:sp>
      <p:sp>
        <p:nvSpPr>
          <p:cNvPr id="6" name="Marcador de pie de página 5">
            <a:extLst>
              <a:ext uri="{FF2B5EF4-FFF2-40B4-BE49-F238E27FC236}">
                <a16:creationId xmlns:a16="http://schemas.microsoft.com/office/drawing/2014/main" id="{2F400B19-241E-43A2-8BAC-10E7E0661FF0}"/>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6C68520A-91F8-4F5C-9981-42B7FE3F838E}"/>
              </a:ext>
            </a:extLst>
          </p:cNvPr>
          <p:cNvSpPr>
            <a:spLocks noGrp="1"/>
          </p:cNvSpPr>
          <p:nvPr>
            <p:ph type="sldNum" sz="quarter" idx="12"/>
          </p:nvPr>
        </p:nvSpPr>
        <p:spPr/>
        <p:txBody>
          <a:bodyPr/>
          <a:lstStyle/>
          <a:p>
            <a:fld id="{B2FBCEC1-45E2-4CE4-B8D2-D4D817EC037E}" type="slidenum">
              <a:rPr lang="es-ES" smtClean="0"/>
              <a:t>‹Nº›</a:t>
            </a:fld>
            <a:endParaRPr lang="es-ES" dirty="0"/>
          </a:p>
        </p:txBody>
      </p:sp>
    </p:spTree>
    <p:extLst>
      <p:ext uri="{BB962C8B-B14F-4D97-AF65-F5344CB8AC3E}">
        <p14:creationId xmlns:p14="http://schemas.microsoft.com/office/powerpoint/2010/main" val="19963496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AA2B44-671F-4175-AE06-07ED73FA7F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04296E4-0CFF-4828-8F41-E919EEAB7E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a:extLst>
              <a:ext uri="{FF2B5EF4-FFF2-40B4-BE49-F238E27FC236}">
                <a16:creationId xmlns:a16="http://schemas.microsoft.com/office/drawing/2014/main" id="{A62895A8-528F-425E-892D-9AE668E55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43CF50E-D422-4AD0-AABF-BC294AA6AB87}"/>
              </a:ext>
            </a:extLst>
          </p:cNvPr>
          <p:cNvSpPr>
            <a:spLocks noGrp="1"/>
          </p:cNvSpPr>
          <p:nvPr>
            <p:ph type="dt" sz="half" idx="10"/>
          </p:nvPr>
        </p:nvSpPr>
        <p:spPr/>
        <p:txBody>
          <a:bodyPr/>
          <a:lstStyle/>
          <a:p>
            <a:fld id="{B98C9D17-71EF-456C-99F2-A36DFBA06791}" type="datetimeFigureOut">
              <a:rPr lang="es-ES" smtClean="0"/>
              <a:t>11/11/2022</a:t>
            </a:fld>
            <a:endParaRPr lang="es-ES" dirty="0"/>
          </a:p>
        </p:txBody>
      </p:sp>
      <p:sp>
        <p:nvSpPr>
          <p:cNvPr id="6" name="Marcador de pie de página 5">
            <a:extLst>
              <a:ext uri="{FF2B5EF4-FFF2-40B4-BE49-F238E27FC236}">
                <a16:creationId xmlns:a16="http://schemas.microsoft.com/office/drawing/2014/main" id="{C6FC81A0-1370-4DBC-9342-4BCCDADD079B}"/>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4F0EE428-BAF8-48FB-BC79-BA4DF7AA558F}"/>
              </a:ext>
            </a:extLst>
          </p:cNvPr>
          <p:cNvSpPr>
            <a:spLocks noGrp="1"/>
          </p:cNvSpPr>
          <p:nvPr>
            <p:ph type="sldNum" sz="quarter" idx="12"/>
          </p:nvPr>
        </p:nvSpPr>
        <p:spPr/>
        <p:txBody>
          <a:bodyPr/>
          <a:lstStyle/>
          <a:p>
            <a:fld id="{B2FBCEC1-45E2-4CE4-B8D2-D4D817EC037E}" type="slidenum">
              <a:rPr lang="es-ES" smtClean="0"/>
              <a:t>‹Nº›</a:t>
            </a:fld>
            <a:endParaRPr lang="es-ES" dirty="0"/>
          </a:p>
        </p:txBody>
      </p:sp>
    </p:spTree>
    <p:extLst>
      <p:ext uri="{BB962C8B-B14F-4D97-AF65-F5344CB8AC3E}">
        <p14:creationId xmlns:p14="http://schemas.microsoft.com/office/powerpoint/2010/main" val="24764286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40D41D-2517-421E-9E43-2FB0490790B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E60650E-701A-417D-9620-CE1EF78D574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B7051BA-7C82-48DB-AC34-D53F9D801A9E}"/>
              </a:ext>
            </a:extLst>
          </p:cNvPr>
          <p:cNvSpPr>
            <a:spLocks noGrp="1"/>
          </p:cNvSpPr>
          <p:nvPr>
            <p:ph type="dt" sz="half" idx="10"/>
          </p:nvPr>
        </p:nvSpPr>
        <p:spPr/>
        <p:txBody>
          <a:bodyPr/>
          <a:lstStyle/>
          <a:p>
            <a:fld id="{B98C9D17-71EF-456C-99F2-A36DFBA06791}" type="datetimeFigureOut">
              <a:rPr lang="es-ES" smtClean="0"/>
              <a:t>11/11/2022</a:t>
            </a:fld>
            <a:endParaRPr lang="es-ES" dirty="0"/>
          </a:p>
        </p:txBody>
      </p:sp>
      <p:sp>
        <p:nvSpPr>
          <p:cNvPr id="5" name="Marcador de pie de página 4">
            <a:extLst>
              <a:ext uri="{FF2B5EF4-FFF2-40B4-BE49-F238E27FC236}">
                <a16:creationId xmlns:a16="http://schemas.microsoft.com/office/drawing/2014/main" id="{9D2DEF0A-FEDC-4B2F-895A-CD32E8F4E549}"/>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40896F11-6FBE-4A0D-B1CA-F93038B769C3}"/>
              </a:ext>
            </a:extLst>
          </p:cNvPr>
          <p:cNvSpPr>
            <a:spLocks noGrp="1"/>
          </p:cNvSpPr>
          <p:nvPr>
            <p:ph type="sldNum" sz="quarter" idx="12"/>
          </p:nvPr>
        </p:nvSpPr>
        <p:spPr/>
        <p:txBody>
          <a:bodyPr/>
          <a:lstStyle/>
          <a:p>
            <a:fld id="{B2FBCEC1-45E2-4CE4-B8D2-D4D817EC037E}" type="slidenum">
              <a:rPr lang="es-ES" smtClean="0"/>
              <a:t>‹Nº›</a:t>
            </a:fld>
            <a:endParaRPr lang="es-ES" dirty="0"/>
          </a:p>
        </p:txBody>
      </p:sp>
    </p:spTree>
    <p:extLst>
      <p:ext uri="{BB962C8B-B14F-4D97-AF65-F5344CB8AC3E}">
        <p14:creationId xmlns:p14="http://schemas.microsoft.com/office/powerpoint/2010/main" val="23141472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DD8DA2E-36AD-41AA-A9F3-0ABD1DB5923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76EC0CF-FDDF-4D4B-ABFA-42CFAE2A536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C4F4767-0F09-4CFE-A08F-C6616321E384}"/>
              </a:ext>
            </a:extLst>
          </p:cNvPr>
          <p:cNvSpPr>
            <a:spLocks noGrp="1"/>
          </p:cNvSpPr>
          <p:nvPr>
            <p:ph type="dt" sz="half" idx="10"/>
          </p:nvPr>
        </p:nvSpPr>
        <p:spPr/>
        <p:txBody>
          <a:bodyPr/>
          <a:lstStyle/>
          <a:p>
            <a:fld id="{B98C9D17-71EF-456C-99F2-A36DFBA06791}" type="datetimeFigureOut">
              <a:rPr lang="es-ES" smtClean="0"/>
              <a:t>11/11/2022</a:t>
            </a:fld>
            <a:endParaRPr lang="es-ES" dirty="0"/>
          </a:p>
        </p:txBody>
      </p:sp>
      <p:sp>
        <p:nvSpPr>
          <p:cNvPr id="5" name="Marcador de pie de página 4">
            <a:extLst>
              <a:ext uri="{FF2B5EF4-FFF2-40B4-BE49-F238E27FC236}">
                <a16:creationId xmlns:a16="http://schemas.microsoft.com/office/drawing/2014/main" id="{4EF43EEF-A659-44DB-8D83-8CE017E8FEBF}"/>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2EF64F3A-9C34-4190-8458-4E6961BD24F8}"/>
              </a:ext>
            </a:extLst>
          </p:cNvPr>
          <p:cNvSpPr>
            <a:spLocks noGrp="1"/>
          </p:cNvSpPr>
          <p:nvPr>
            <p:ph type="sldNum" sz="quarter" idx="12"/>
          </p:nvPr>
        </p:nvSpPr>
        <p:spPr/>
        <p:txBody>
          <a:bodyPr/>
          <a:lstStyle/>
          <a:p>
            <a:fld id="{B2FBCEC1-45E2-4CE4-B8D2-D4D817EC037E}" type="slidenum">
              <a:rPr lang="es-ES" smtClean="0"/>
              <a:t>‹Nº›</a:t>
            </a:fld>
            <a:endParaRPr lang="es-ES" dirty="0"/>
          </a:p>
        </p:txBody>
      </p:sp>
    </p:spTree>
    <p:extLst>
      <p:ext uri="{BB962C8B-B14F-4D97-AF65-F5344CB8AC3E}">
        <p14:creationId xmlns:p14="http://schemas.microsoft.com/office/powerpoint/2010/main" val="663814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D7D40B-1705-4FA3-95B2-C55B15EDDEE4}"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3085934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62F5F55-91AB-4D8C-9738-803ABD88A16C}"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1665620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108AA1-7876-49F0-97FF-F30BCC7C2160}"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1252953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0F8F88C-64A8-479E-9647-CEDF0C066DC6}"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2535988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871B5704-5469-4B3A-8B03-2A30CD596EA8}"/>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a:extLst>
              <a:ext uri="{FF2B5EF4-FFF2-40B4-BE49-F238E27FC236}">
                <a16:creationId xmlns:a16="http://schemas.microsoft.com/office/drawing/2014/main" id="{93169BB2-05FF-4A66-BC89-AF3A25FB4F01}"/>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a:extLst>
              <a:ext uri="{FF2B5EF4-FFF2-40B4-BE49-F238E27FC236}">
                <a16:creationId xmlns:a16="http://schemas.microsoft.com/office/drawing/2014/main" id="{64A89797-E471-4B9D-9CE6-50D676D9729F}"/>
              </a:ext>
            </a:extLst>
          </p:cNvPr>
          <p:cNvSpPr>
            <a:spLocks noGrp="1" noChangeArrowheads="1"/>
          </p:cNvSpPr>
          <p:nvPr>
            <p:ph type="sldNum" sz="quarter" idx="12"/>
          </p:nvPr>
        </p:nvSpPr>
        <p:spPr>
          <a:ln/>
        </p:spPr>
        <p:txBody>
          <a:bodyPr/>
          <a:lstStyle>
            <a:lvl1pPr>
              <a:defRPr/>
            </a:lvl1pPr>
          </a:lstStyle>
          <a:p>
            <a:pPr>
              <a:defRPr/>
            </a:pPr>
            <a:fld id="{A847743B-F045-471A-B0E4-E748DC0719B8}" type="slidenum">
              <a:rPr lang="es-ES" altLang="es-ES"/>
              <a:pPr>
                <a:defRPr/>
              </a:pPr>
              <a:t>‹Nº›</a:t>
            </a:fld>
            <a:endParaRPr lang="es-ES" altLang="es-ES"/>
          </a:p>
        </p:txBody>
      </p:sp>
    </p:spTree>
    <p:extLst>
      <p:ext uri="{BB962C8B-B14F-4D97-AF65-F5344CB8AC3E}">
        <p14:creationId xmlns:p14="http://schemas.microsoft.com/office/powerpoint/2010/main" val="1171254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745F9E9-C9F8-4C09-9268-0426065A3A7A}"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626984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7795E65-AC24-4DD1-87A2-73C6D4712C89}"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3844807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EF1FF03-4937-44C2-9C38-8D71186B36F3}"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2280832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686800" y="609600"/>
            <a:ext cx="2590800" cy="548640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914400" y="609600"/>
            <a:ext cx="7569200" cy="54864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DDC906C-97CF-4F20-8E6F-286129258E46}"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3673233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914400" y="609600"/>
            <a:ext cx="10363200" cy="11430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914400" y="1981200"/>
            <a:ext cx="50800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981200"/>
            <a:ext cx="50800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EC071E5-9476-4F9D-89FA-CC4DF732030B}"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3307325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914400" y="609600"/>
            <a:ext cx="10363200" cy="54864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CA0448D-CE3B-4D2C-86E3-E197E1EE9ACC}"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2760163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es-ES"/>
              <a:t>Haga clic para modificar el estilo de título del patrón</a:t>
            </a:r>
          </a:p>
        </p:txBody>
      </p:sp>
      <p:sp>
        <p:nvSpPr>
          <p:cNvPr id="3" name="Marcador de tabla 2"/>
          <p:cNvSpPr>
            <a:spLocks noGrp="1"/>
          </p:cNvSpPr>
          <p:nvPr>
            <p:ph type="tbl" idx="1"/>
          </p:nvPr>
        </p:nvSpPr>
        <p:spPr>
          <a:xfrm>
            <a:off x="914400" y="1981200"/>
            <a:ext cx="10363200" cy="4114800"/>
          </a:xfrm>
        </p:spPr>
        <p:txBody>
          <a:bodyPr/>
          <a:lstStyle/>
          <a:p>
            <a:endParaRPr lang="es-ES"/>
          </a:p>
        </p:txBody>
      </p:sp>
      <p:sp>
        <p:nvSpPr>
          <p:cNvPr id="4" name="Marcador de fecha 3"/>
          <p:cNvSpPr>
            <a:spLocks noGrp="1"/>
          </p:cNvSpPr>
          <p:nvPr>
            <p:ph type="dt" sz="half" idx="10"/>
          </p:nvPr>
        </p:nvSpPr>
        <p:spPr>
          <a:xfrm>
            <a:off x="914400" y="6248400"/>
            <a:ext cx="2540000" cy="457200"/>
          </a:xfrm>
        </p:spPr>
        <p:txBody>
          <a:bodyPr/>
          <a:lstStyle>
            <a:lvl1pPr>
              <a:defRPr/>
            </a:lvl1pPr>
          </a:lstStyle>
          <a:p>
            <a:pPr>
              <a:defRPr/>
            </a:pPr>
            <a:endParaRPr lang="es-ES">
              <a:solidFill>
                <a:srgbClr val="000000"/>
              </a:solidFill>
            </a:endParaRPr>
          </a:p>
        </p:txBody>
      </p:sp>
      <p:sp>
        <p:nvSpPr>
          <p:cNvPr id="5" name="Marcador de pie de página 4"/>
          <p:cNvSpPr>
            <a:spLocks noGrp="1"/>
          </p:cNvSpPr>
          <p:nvPr>
            <p:ph type="ftr" sz="quarter" idx="11"/>
          </p:nvPr>
        </p:nvSpPr>
        <p:spPr>
          <a:xfrm>
            <a:off x="4165600" y="6248400"/>
            <a:ext cx="3860800" cy="457200"/>
          </a:xfrm>
        </p:spPr>
        <p:txBody>
          <a:bodyPr/>
          <a:lstStyle>
            <a:lvl1pPr>
              <a:defRPr/>
            </a:lvl1pPr>
          </a:lstStyle>
          <a:p>
            <a:pPr>
              <a:defRPr/>
            </a:pPr>
            <a:endParaRPr lang="es-ES">
              <a:solidFill>
                <a:srgbClr val="000000"/>
              </a:solidFill>
            </a:endParaRPr>
          </a:p>
        </p:txBody>
      </p:sp>
      <p:sp>
        <p:nvSpPr>
          <p:cNvPr id="6" name="Marcador de número de diapositiva 5"/>
          <p:cNvSpPr>
            <a:spLocks noGrp="1"/>
          </p:cNvSpPr>
          <p:nvPr>
            <p:ph type="sldNum" sz="quarter" idx="12"/>
          </p:nvPr>
        </p:nvSpPr>
        <p:spPr>
          <a:xfrm>
            <a:off x="8737600" y="6248400"/>
            <a:ext cx="2540000" cy="457200"/>
          </a:xfrm>
        </p:spPr>
        <p:txBody>
          <a:bodyPr/>
          <a:lstStyle>
            <a:lvl1pPr>
              <a:defRPr/>
            </a:lvl1pPr>
          </a:lstStyle>
          <a:p>
            <a:fld id="{C18CEDB2-3BA4-4E97-AC3D-4F5A4194B084}"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1374325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lvl1pPr>
              <a:defRPr/>
            </a:lvl1pPr>
          </a:lstStyle>
          <a:p>
            <a:pPr>
              <a:defRPr/>
            </a:pPr>
            <a:endParaRPr lang="es-ES">
              <a:solidFill>
                <a:srgbClr val="000000"/>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
              <a:solidFill>
                <a:srgbClr val="000000"/>
              </a:solidFill>
            </a:endParaRPr>
          </a:p>
        </p:txBody>
      </p:sp>
      <p:sp>
        <p:nvSpPr>
          <p:cNvPr id="6" name="Marcador de número de diapositiva 5"/>
          <p:cNvSpPr>
            <a:spLocks noGrp="1"/>
          </p:cNvSpPr>
          <p:nvPr>
            <p:ph type="sldNum" sz="quarter" idx="12"/>
          </p:nvPr>
        </p:nvSpPr>
        <p:spPr/>
        <p:txBody>
          <a:bodyPr/>
          <a:lstStyle>
            <a:lvl1pPr>
              <a:defRPr/>
            </a:lvl1pPr>
          </a:lstStyle>
          <a:p>
            <a:fld id="{4919E0ED-0D4E-4DDD-B274-D93C99FCA61C}"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296114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lvl1pPr>
              <a:defRPr/>
            </a:lvl1pPr>
          </a:lstStyle>
          <a:p>
            <a:pPr>
              <a:defRPr/>
            </a:pPr>
            <a:endParaRPr lang="es-ES">
              <a:solidFill>
                <a:srgbClr val="000000"/>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
              <a:solidFill>
                <a:srgbClr val="000000"/>
              </a:solidFill>
            </a:endParaRPr>
          </a:p>
        </p:txBody>
      </p:sp>
      <p:sp>
        <p:nvSpPr>
          <p:cNvPr id="6" name="Marcador de número de diapositiva 5"/>
          <p:cNvSpPr>
            <a:spLocks noGrp="1"/>
          </p:cNvSpPr>
          <p:nvPr>
            <p:ph type="sldNum" sz="quarter" idx="12"/>
          </p:nvPr>
        </p:nvSpPr>
        <p:spPr/>
        <p:txBody>
          <a:bodyPr/>
          <a:lstStyle>
            <a:lvl1pPr>
              <a:defRPr/>
            </a:lvl1pPr>
          </a:lstStyle>
          <a:p>
            <a:fld id="{40DE5BB0-7901-4E4B-9174-BFD63178C1C1}"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22650440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Editar el estilo de texto del patrón</a:t>
            </a:r>
          </a:p>
        </p:txBody>
      </p:sp>
      <p:sp>
        <p:nvSpPr>
          <p:cNvPr id="4" name="Marcador de fecha 3"/>
          <p:cNvSpPr>
            <a:spLocks noGrp="1"/>
          </p:cNvSpPr>
          <p:nvPr>
            <p:ph type="dt" sz="half" idx="10"/>
          </p:nvPr>
        </p:nvSpPr>
        <p:spPr/>
        <p:txBody>
          <a:bodyPr/>
          <a:lstStyle>
            <a:lvl1pPr>
              <a:defRPr/>
            </a:lvl1pPr>
          </a:lstStyle>
          <a:p>
            <a:pPr>
              <a:defRPr/>
            </a:pPr>
            <a:endParaRPr lang="es-ES">
              <a:solidFill>
                <a:srgbClr val="000000"/>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
              <a:solidFill>
                <a:srgbClr val="000000"/>
              </a:solidFill>
            </a:endParaRPr>
          </a:p>
        </p:txBody>
      </p:sp>
      <p:sp>
        <p:nvSpPr>
          <p:cNvPr id="6" name="Marcador de número de diapositiva 5"/>
          <p:cNvSpPr>
            <a:spLocks noGrp="1"/>
          </p:cNvSpPr>
          <p:nvPr>
            <p:ph type="sldNum" sz="quarter" idx="12"/>
          </p:nvPr>
        </p:nvSpPr>
        <p:spPr/>
        <p:txBody>
          <a:bodyPr/>
          <a:lstStyle>
            <a:lvl1pPr>
              <a:defRPr/>
            </a:lvl1pPr>
          </a:lstStyle>
          <a:p>
            <a:fld id="{9BBD11FA-E965-4F77-BED9-3C47F9872655}"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56648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Editar el estilo de texto del patrón</a:t>
            </a:r>
          </a:p>
        </p:txBody>
      </p:sp>
      <p:sp>
        <p:nvSpPr>
          <p:cNvPr id="4" name="Rectangle 4">
            <a:extLst>
              <a:ext uri="{FF2B5EF4-FFF2-40B4-BE49-F238E27FC236}">
                <a16:creationId xmlns:a16="http://schemas.microsoft.com/office/drawing/2014/main" id="{7CE5D449-0BC6-41A8-A304-6ECEC1B3E606}"/>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a:extLst>
              <a:ext uri="{FF2B5EF4-FFF2-40B4-BE49-F238E27FC236}">
                <a16:creationId xmlns:a16="http://schemas.microsoft.com/office/drawing/2014/main" id="{5A9001A2-29F4-4580-BAA9-71D511731948}"/>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a:extLst>
              <a:ext uri="{FF2B5EF4-FFF2-40B4-BE49-F238E27FC236}">
                <a16:creationId xmlns:a16="http://schemas.microsoft.com/office/drawing/2014/main" id="{68B18F9C-A6DE-4EFC-8D44-E5CD439B4F3E}"/>
              </a:ext>
            </a:extLst>
          </p:cNvPr>
          <p:cNvSpPr>
            <a:spLocks noGrp="1" noChangeArrowheads="1"/>
          </p:cNvSpPr>
          <p:nvPr>
            <p:ph type="sldNum" sz="quarter" idx="12"/>
          </p:nvPr>
        </p:nvSpPr>
        <p:spPr>
          <a:ln/>
        </p:spPr>
        <p:txBody>
          <a:bodyPr/>
          <a:lstStyle>
            <a:lvl1pPr>
              <a:defRPr/>
            </a:lvl1pPr>
          </a:lstStyle>
          <a:p>
            <a:pPr>
              <a:defRPr/>
            </a:pPr>
            <a:fld id="{1C8CCDDC-5149-4F1C-8011-D1784979D2E2}" type="slidenum">
              <a:rPr lang="es-ES" altLang="es-ES"/>
              <a:pPr>
                <a:defRPr/>
              </a:pPr>
              <a:t>‹Nº›</a:t>
            </a:fld>
            <a:endParaRPr lang="es-ES" altLang="es-ES"/>
          </a:p>
        </p:txBody>
      </p:sp>
    </p:spTree>
    <p:extLst>
      <p:ext uri="{BB962C8B-B14F-4D97-AF65-F5344CB8AC3E}">
        <p14:creationId xmlns:p14="http://schemas.microsoft.com/office/powerpoint/2010/main" val="1807576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914400" y="1981200"/>
            <a:ext cx="5080000" cy="41148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97600" y="1981200"/>
            <a:ext cx="5080000" cy="41148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lvl1pPr>
              <a:defRPr/>
            </a:lvl1pPr>
          </a:lstStyle>
          <a:p>
            <a:pPr>
              <a:defRPr/>
            </a:pPr>
            <a:endParaRPr lang="es-ES">
              <a:solidFill>
                <a:srgbClr val="000000"/>
              </a:solidFill>
            </a:endParaRPr>
          </a:p>
        </p:txBody>
      </p:sp>
      <p:sp>
        <p:nvSpPr>
          <p:cNvPr id="6" name="Marcador de pie de página 5"/>
          <p:cNvSpPr>
            <a:spLocks noGrp="1"/>
          </p:cNvSpPr>
          <p:nvPr>
            <p:ph type="ftr" sz="quarter" idx="11"/>
          </p:nvPr>
        </p:nvSpPr>
        <p:spPr/>
        <p:txBody>
          <a:bodyPr/>
          <a:lstStyle>
            <a:lvl1pPr>
              <a:defRPr/>
            </a:lvl1pPr>
          </a:lstStyle>
          <a:p>
            <a:pPr>
              <a:defRPr/>
            </a:pPr>
            <a:endParaRPr lang="es-ES">
              <a:solidFill>
                <a:srgbClr val="000000"/>
              </a:solidFill>
            </a:endParaRPr>
          </a:p>
        </p:txBody>
      </p:sp>
      <p:sp>
        <p:nvSpPr>
          <p:cNvPr id="7" name="Marcador de número de diapositiva 6"/>
          <p:cNvSpPr>
            <a:spLocks noGrp="1"/>
          </p:cNvSpPr>
          <p:nvPr>
            <p:ph type="sldNum" sz="quarter" idx="12"/>
          </p:nvPr>
        </p:nvSpPr>
        <p:spPr/>
        <p:txBody>
          <a:bodyPr/>
          <a:lstStyle>
            <a:lvl1pPr>
              <a:defRPr/>
            </a:lvl1pPr>
          </a:lstStyle>
          <a:p>
            <a:fld id="{5844E899-1BDC-4569-B3A7-8BB2902599B9}"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3765528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40318" y="2505075"/>
            <a:ext cx="5158316"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71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lvl1pPr>
              <a:defRPr/>
            </a:lvl1pPr>
          </a:lstStyle>
          <a:p>
            <a:pPr>
              <a:defRPr/>
            </a:pPr>
            <a:endParaRPr lang="es-ES">
              <a:solidFill>
                <a:srgbClr val="000000"/>
              </a:solidFill>
            </a:endParaRPr>
          </a:p>
        </p:txBody>
      </p:sp>
      <p:sp>
        <p:nvSpPr>
          <p:cNvPr id="8" name="Marcador de pie de página 7"/>
          <p:cNvSpPr>
            <a:spLocks noGrp="1"/>
          </p:cNvSpPr>
          <p:nvPr>
            <p:ph type="ftr" sz="quarter" idx="11"/>
          </p:nvPr>
        </p:nvSpPr>
        <p:spPr/>
        <p:txBody>
          <a:bodyPr/>
          <a:lstStyle>
            <a:lvl1pPr>
              <a:defRPr/>
            </a:lvl1pPr>
          </a:lstStyle>
          <a:p>
            <a:pPr>
              <a:defRPr/>
            </a:pPr>
            <a:endParaRPr lang="es-ES">
              <a:solidFill>
                <a:srgbClr val="000000"/>
              </a:solidFill>
            </a:endParaRPr>
          </a:p>
        </p:txBody>
      </p:sp>
      <p:sp>
        <p:nvSpPr>
          <p:cNvPr id="9" name="Marcador de número de diapositiva 8"/>
          <p:cNvSpPr>
            <a:spLocks noGrp="1"/>
          </p:cNvSpPr>
          <p:nvPr>
            <p:ph type="sldNum" sz="quarter" idx="12"/>
          </p:nvPr>
        </p:nvSpPr>
        <p:spPr/>
        <p:txBody>
          <a:bodyPr/>
          <a:lstStyle>
            <a:lvl1pPr>
              <a:defRPr/>
            </a:lvl1pPr>
          </a:lstStyle>
          <a:p>
            <a:fld id="{80952CD9-F703-41A0-A232-FE6DAAE6750A}"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26953403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lvl1pPr>
              <a:defRPr/>
            </a:lvl1pPr>
          </a:lstStyle>
          <a:p>
            <a:pPr>
              <a:defRPr/>
            </a:pPr>
            <a:endParaRPr lang="es-ES">
              <a:solidFill>
                <a:srgbClr val="000000"/>
              </a:solidFill>
            </a:endParaRPr>
          </a:p>
        </p:txBody>
      </p:sp>
      <p:sp>
        <p:nvSpPr>
          <p:cNvPr id="4" name="Marcador de pie de página 3"/>
          <p:cNvSpPr>
            <a:spLocks noGrp="1"/>
          </p:cNvSpPr>
          <p:nvPr>
            <p:ph type="ftr" sz="quarter" idx="11"/>
          </p:nvPr>
        </p:nvSpPr>
        <p:spPr/>
        <p:txBody>
          <a:bodyPr/>
          <a:lstStyle>
            <a:lvl1pPr>
              <a:defRPr/>
            </a:lvl1pPr>
          </a:lstStyle>
          <a:p>
            <a:pPr>
              <a:defRPr/>
            </a:pPr>
            <a:endParaRPr lang="es-ES">
              <a:solidFill>
                <a:srgbClr val="000000"/>
              </a:solidFill>
            </a:endParaRPr>
          </a:p>
        </p:txBody>
      </p:sp>
      <p:sp>
        <p:nvSpPr>
          <p:cNvPr id="5" name="Marcador de número de diapositiva 4"/>
          <p:cNvSpPr>
            <a:spLocks noGrp="1"/>
          </p:cNvSpPr>
          <p:nvPr>
            <p:ph type="sldNum" sz="quarter" idx="12"/>
          </p:nvPr>
        </p:nvSpPr>
        <p:spPr/>
        <p:txBody>
          <a:bodyPr/>
          <a:lstStyle>
            <a:lvl1pPr>
              <a:defRPr/>
            </a:lvl1pPr>
          </a:lstStyle>
          <a:p>
            <a:fld id="{CF75AC67-82D1-4A96-8AC1-26C34F91E2F7}"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34495787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pPr>
              <a:defRPr/>
            </a:pPr>
            <a:endParaRPr lang="es-ES">
              <a:solidFill>
                <a:srgbClr val="000000"/>
              </a:solidFill>
            </a:endParaRPr>
          </a:p>
        </p:txBody>
      </p:sp>
      <p:sp>
        <p:nvSpPr>
          <p:cNvPr id="3" name="Marcador de pie de página 2"/>
          <p:cNvSpPr>
            <a:spLocks noGrp="1"/>
          </p:cNvSpPr>
          <p:nvPr>
            <p:ph type="ftr" sz="quarter" idx="11"/>
          </p:nvPr>
        </p:nvSpPr>
        <p:spPr/>
        <p:txBody>
          <a:bodyPr/>
          <a:lstStyle>
            <a:lvl1pPr>
              <a:defRPr/>
            </a:lvl1pPr>
          </a:lstStyle>
          <a:p>
            <a:pPr>
              <a:defRPr/>
            </a:pPr>
            <a:endParaRPr lang="es-ES">
              <a:solidFill>
                <a:srgbClr val="000000"/>
              </a:solidFill>
            </a:endParaRPr>
          </a:p>
        </p:txBody>
      </p:sp>
      <p:sp>
        <p:nvSpPr>
          <p:cNvPr id="4" name="Marcador de número de diapositiva 3"/>
          <p:cNvSpPr>
            <a:spLocks noGrp="1"/>
          </p:cNvSpPr>
          <p:nvPr>
            <p:ph type="sldNum" sz="quarter" idx="12"/>
          </p:nvPr>
        </p:nvSpPr>
        <p:spPr/>
        <p:txBody>
          <a:bodyPr/>
          <a:lstStyle>
            <a:lvl1pPr>
              <a:defRPr/>
            </a:lvl1pPr>
          </a:lstStyle>
          <a:p>
            <a:fld id="{201D584F-41DD-495B-A409-8078ABEFF52A}"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2183470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lvl1pPr>
              <a:defRPr/>
            </a:lvl1pPr>
          </a:lstStyle>
          <a:p>
            <a:pPr>
              <a:defRPr/>
            </a:pPr>
            <a:endParaRPr lang="es-ES">
              <a:solidFill>
                <a:srgbClr val="000000"/>
              </a:solidFill>
            </a:endParaRPr>
          </a:p>
        </p:txBody>
      </p:sp>
      <p:sp>
        <p:nvSpPr>
          <p:cNvPr id="6" name="Marcador de pie de página 5"/>
          <p:cNvSpPr>
            <a:spLocks noGrp="1"/>
          </p:cNvSpPr>
          <p:nvPr>
            <p:ph type="ftr" sz="quarter" idx="11"/>
          </p:nvPr>
        </p:nvSpPr>
        <p:spPr/>
        <p:txBody>
          <a:bodyPr/>
          <a:lstStyle>
            <a:lvl1pPr>
              <a:defRPr/>
            </a:lvl1pPr>
          </a:lstStyle>
          <a:p>
            <a:pPr>
              <a:defRPr/>
            </a:pPr>
            <a:endParaRPr lang="es-ES">
              <a:solidFill>
                <a:srgbClr val="000000"/>
              </a:solidFill>
            </a:endParaRPr>
          </a:p>
        </p:txBody>
      </p:sp>
      <p:sp>
        <p:nvSpPr>
          <p:cNvPr id="7" name="Marcador de número de diapositiva 6"/>
          <p:cNvSpPr>
            <a:spLocks noGrp="1"/>
          </p:cNvSpPr>
          <p:nvPr>
            <p:ph type="sldNum" sz="quarter" idx="12"/>
          </p:nvPr>
        </p:nvSpPr>
        <p:spPr/>
        <p:txBody>
          <a:bodyPr/>
          <a:lstStyle>
            <a:lvl1pPr>
              <a:defRPr/>
            </a:lvl1pPr>
          </a:lstStyle>
          <a:p>
            <a:fld id="{70624860-7159-4B16-914D-2237FCA0B2C9}"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2740097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lvl1pPr>
              <a:defRPr/>
            </a:lvl1pPr>
          </a:lstStyle>
          <a:p>
            <a:pPr>
              <a:defRPr/>
            </a:pPr>
            <a:endParaRPr lang="es-ES">
              <a:solidFill>
                <a:srgbClr val="000000"/>
              </a:solidFill>
            </a:endParaRPr>
          </a:p>
        </p:txBody>
      </p:sp>
      <p:sp>
        <p:nvSpPr>
          <p:cNvPr id="6" name="Marcador de pie de página 5"/>
          <p:cNvSpPr>
            <a:spLocks noGrp="1"/>
          </p:cNvSpPr>
          <p:nvPr>
            <p:ph type="ftr" sz="quarter" idx="11"/>
          </p:nvPr>
        </p:nvSpPr>
        <p:spPr/>
        <p:txBody>
          <a:bodyPr/>
          <a:lstStyle>
            <a:lvl1pPr>
              <a:defRPr/>
            </a:lvl1pPr>
          </a:lstStyle>
          <a:p>
            <a:pPr>
              <a:defRPr/>
            </a:pPr>
            <a:endParaRPr lang="es-ES">
              <a:solidFill>
                <a:srgbClr val="000000"/>
              </a:solidFill>
            </a:endParaRPr>
          </a:p>
        </p:txBody>
      </p:sp>
      <p:sp>
        <p:nvSpPr>
          <p:cNvPr id="7" name="Marcador de número de diapositiva 6"/>
          <p:cNvSpPr>
            <a:spLocks noGrp="1"/>
          </p:cNvSpPr>
          <p:nvPr>
            <p:ph type="sldNum" sz="quarter" idx="12"/>
          </p:nvPr>
        </p:nvSpPr>
        <p:spPr/>
        <p:txBody>
          <a:bodyPr/>
          <a:lstStyle>
            <a:lvl1pPr>
              <a:defRPr/>
            </a:lvl1pPr>
          </a:lstStyle>
          <a:p>
            <a:fld id="{1D427B17-9BBF-42F8-9EE5-466288ADE837}"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4263012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lvl1pPr>
              <a:defRPr/>
            </a:lvl1pPr>
          </a:lstStyle>
          <a:p>
            <a:pPr>
              <a:defRPr/>
            </a:pPr>
            <a:endParaRPr lang="es-ES">
              <a:solidFill>
                <a:srgbClr val="000000"/>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
              <a:solidFill>
                <a:srgbClr val="000000"/>
              </a:solidFill>
            </a:endParaRPr>
          </a:p>
        </p:txBody>
      </p:sp>
      <p:sp>
        <p:nvSpPr>
          <p:cNvPr id="6" name="Marcador de número de diapositiva 5"/>
          <p:cNvSpPr>
            <a:spLocks noGrp="1"/>
          </p:cNvSpPr>
          <p:nvPr>
            <p:ph type="sldNum" sz="quarter" idx="12"/>
          </p:nvPr>
        </p:nvSpPr>
        <p:spPr/>
        <p:txBody>
          <a:bodyPr/>
          <a:lstStyle>
            <a:lvl1pPr>
              <a:defRPr/>
            </a:lvl1pPr>
          </a:lstStyle>
          <a:p>
            <a:fld id="{6F6CCA03-72CD-4F72-9890-C5D3B7464B39}"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30011810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0" y="609600"/>
            <a:ext cx="2590800" cy="5486400"/>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914400" y="609600"/>
            <a:ext cx="7569200" cy="548640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lvl1pPr>
              <a:defRPr/>
            </a:lvl1pPr>
          </a:lstStyle>
          <a:p>
            <a:pPr>
              <a:defRPr/>
            </a:pPr>
            <a:endParaRPr lang="es-ES">
              <a:solidFill>
                <a:srgbClr val="000000"/>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
              <a:solidFill>
                <a:srgbClr val="000000"/>
              </a:solidFill>
            </a:endParaRPr>
          </a:p>
        </p:txBody>
      </p:sp>
      <p:sp>
        <p:nvSpPr>
          <p:cNvPr id="6" name="Marcador de número de diapositiva 5"/>
          <p:cNvSpPr>
            <a:spLocks noGrp="1"/>
          </p:cNvSpPr>
          <p:nvPr>
            <p:ph type="sldNum" sz="quarter" idx="12"/>
          </p:nvPr>
        </p:nvSpPr>
        <p:spPr/>
        <p:txBody>
          <a:bodyPr/>
          <a:lstStyle>
            <a:lvl1pPr>
              <a:defRPr/>
            </a:lvl1pPr>
          </a:lstStyle>
          <a:p>
            <a:fld id="{44809CE0-D48A-4FF3-A6BF-865ED7A17A3C}"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4230377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914400" y="609600"/>
            <a:ext cx="10363200" cy="54864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Marcador de fecha 2"/>
          <p:cNvSpPr>
            <a:spLocks noGrp="1"/>
          </p:cNvSpPr>
          <p:nvPr>
            <p:ph type="dt" sz="half" idx="10"/>
          </p:nvPr>
        </p:nvSpPr>
        <p:spPr>
          <a:xfrm>
            <a:off x="914400" y="6248400"/>
            <a:ext cx="2540000" cy="457200"/>
          </a:xfrm>
        </p:spPr>
        <p:txBody>
          <a:bodyPr/>
          <a:lstStyle>
            <a:lvl1pPr>
              <a:defRPr/>
            </a:lvl1pPr>
          </a:lstStyle>
          <a:p>
            <a:pPr>
              <a:defRPr/>
            </a:pPr>
            <a:endParaRPr lang="es-ES">
              <a:solidFill>
                <a:srgbClr val="000000"/>
              </a:solidFill>
            </a:endParaRPr>
          </a:p>
        </p:txBody>
      </p:sp>
      <p:sp>
        <p:nvSpPr>
          <p:cNvPr id="4" name="Marcador de pie de página 3"/>
          <p:cNvSpPr>
            <a:spLocks noGrp="1"/>
          </p:cNvSpPr>
          <p:nvPr>
            <p:ph type="ftr" sz="quarter" idx="11"/>
          </p:nvPr>
        </p:nvSpPr>
        <p:spPr>
          <a:xfrm>
            <a:off x="4165600" y="6248400"/>
            <a:ext cx="3860800" cy="457200"/>
          </a:xfrm>
        </p:spPr>
        <p:txBody>
          <a:bodyPr/>
          <a:lstStyle>
            <a:lvl1pPr>
              <a:defRPr/>
            </a:lvl1pPr>
          </a:lstStyle>
          <a:p>
            <a:pPr>
              <a:defRPr/>
            </a:pPr>
            <a:endParaRPr lang="es-ES">
              <a:solidFill>
                <a:srgbClr val="000000"/>
              </a:solidFill>
            </a:endParaRPr>
          </a:p>
        </p:txBody>
      </p:sp>
      <p:sp>
        <p:nvSpPr>
          <p:cNvPr id="5" name="Marcador de número de diapositiva 4"/>
          <p:cNvSpPr>
            <a:spLocks noGrp="1"/>
          </p:cNvSpPr>
          <p:nvPr>
            <p:ph type="sldNum" sz="quarter" idx="12"/>
          </p:nvPr>
        </p:nvSpPr>
        <p:spPr>
          <a:xfrm>
            <a:off x="8737600" y="6248400"/>
            <a:ext cx="2540000" cy="457200"/>
          </a:xfrm>
        </p:spPr>
        <p:txBody>
          <a:bodyPr/>
          <a:lstStyle>
            <a:lvl1pPr>
              <a:defRPr/>
            </a:lvl1pPr>
          </a:lstStyle>
          <a:p>
            <a:fld id="{AA547AA6-8F7D-460E-8697-E0CF48E7A458}"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4075124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lvl1pPr>
              <a:defRPr/>
            </a:lvl1pPr>
          </a:lstStyle>
          <a:p>
            <a:pPr>
              <a:defRPr/>
            </a:pPr>
            <a:endParaRPr lang="es-ES">
              <a:solidFill>
                <a:srgbClr val="000000"/>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
              <a:solidFill>
                <a:srgbClr val="000000"/>
              </a:solidFill>
            </a:endParaRPr>
          </a:p>
        </p:txBody>
      </p:sp>
      <p:sp>
        <p:nvSpPr>
          <p:cNvPr id="6" name="Marcador de número de diapositiva 5"/>
          <p:cNvSpPr>
            <a:spLocks noGrp="1"/>
          </p:cNvSpPr>
          <p:nvPr>
            <p:ph type="sldNum" sz="quarter" idx="12"/>
          </p:nvPr>
        </p:nvSpPr>
        <p:spPr/>
        <p:txBody>
          <a:bodyPr/>
          <a:lstStyle>
            <a:lvl1pPr>
              <a:defRPr/>
            </a:lvl1pPr>
          </a:lstStyle>
          <a:p>
            <a:fld id="{BD0B79F7-A997-446E-B8C9-D06FACE65DA4}"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475872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914400" y="1981200"/>
            <a:ext cx="5080000" cy="41148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97600" y="1981200"/>
            <a:ext cx="5080000" cy="41148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a:extLst>
              <a:ext uri="{FF2B5EF4-FFF2-40B4-BE49-F238E27FC236}">
                <a16:creationId xmlns:a16="http://schemas.microsoft.com/office/drawing/2014/main" id="{80145602-9AA6-48AF-AEA8-E7DFBA891288}"/>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6" name="Rectangle 5">
            <a:extLst>
              <a:ext uri="{FF2B5EF4-FFF2-40B4-BE49-F238E27FC236}">
                <a16:creationId xmlns:a16="http://schemas.microsoft.com/office/drawing/2014/main" id="{A539B9E9-FA0E-4F17-BEF7-113718B6EF0E}"/>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7" name="Rectangle 6">
            <a:extLst>
              <a:ext uri="{FF2B5EF4-FFF2-40B4-BE49-F238E27FC236}">
                <a16:creationId xmlns:a16="http://schemas.microsoft.com/office/drawing/2014/main" id="{48291838-3CCD-41AA-BD7F-D1E6BD91D1E4}"/>
              </a:ext>
            </a:extLst>
          </p:cNvPr>
          <p:cNvSpPr>
            <a:spLocks noGrp="1" noChangeArrowheads="1"/>
          </p:cNvSpPr>
          <p:nvPr>
            <p:ph type="sldNum" sz="quarter" idx="12"/>
          </p:nvPr>
        </p:nvSpPr>
        <p:spPr>
          <a:ln/>
        </p:spPr>
        <p:txBody>
          <a:bodyPr/>
          <a:lstStyle>
            <a:lvl1pPr>
              <a:defRPr/>
            </a:lvl1pPr>
          </a:lstStyle>
          <a:p>
            <a:pPr>
              <a:defRPr/>
            </a:pPr>
            <a:fld id="{73109AE7-E87B-4B64-8758-208EC1B3EA9A}" type="slidenum">
              <a:rPr lang="es-ES" altLang="es-ES"/>
              <a:pPr>
                <a:defRPr/>
              </a:pPr>
              <a:t>‹Nº›</a:t>
            </a:fld>
            <a:endParaRPr lang="es-ES" altLang="es-ES"/>
          </a:p>
        </p:txBody>
      </p:sp>
    </p:spTree>
    <p:extLst>
      <p:ext uri="{BB962C8B-B14F-4D97-AF65-F5344CB8AC3E}">
        <p14:creationId xmlns:p14="http://schemas.microsoft.com/office/powerpoint/2010/main" val="6694415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lvl1pPr>
              <a:defRPr/>
            </a:lvl1pPr>
          </a:lstStyle>
          <a:p>
            <a:pPr>
              <a:defRPr/>
            </a:pPr>
            <a:endParaRPr lang="es-ES">
              <a:solidFill>
                <a:srgbClr val="000000"/>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
              <a:solidFill>
                <a:srgbClr val="000000"/>
              </a:solidFill>
            </a:endParaRPr>
          </a:p>
        </p:txBody>
      </p:sp>
      <p:sp>
        <p:nvSpPr>
          <p:cNvPr id="6" name="Marcador de número de diapositiva 5"/>
          <p:cNvSpPr>
            <a:spLocks noGrp="1"/>
          </p:cNvSpPr>
          <p:nvPr>
            <p:ph type="sldNum" sz="quarter" idx="12"/>
          </p:nvPr>
        </p:nvSpPr>
        <p:spPr/>
        <p:txBody>
          <a:bodyPr/>
          <a:lstStyle>
            <a:lvl1pPr>
              <a:defRPr/>
            </a:lvl1pPr>
          </a:lstStyle>
          <a:p>
            <a:fld id="{8432671B-CFD4-49D2-BBEF-50BE6BEA12C4}"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30494440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Editar el estilo de texto del patrón</a:t>
            </a:r>
          </a:p>
        </p:txBody>
      </p:sp>
      <p:sp>
        <p:nvSpPr>
          <p:cNvPr id="4" name="Marcador de fecha 3"/>
          <p:cNvSpPr>
            <a:spLocks noGrp="1"/>
          </p:cNvSpPr>
          <p:nvPr>
            <p:ph type="dt" sz="half" idx="10"/>
          </p:nvPr>
        </p:nvSpPr>
        <p:spPr/>
        <p:txBody>
          <a:bodyPr/>
          <a:lstStyle>
            <a:lvl1pPr>
              <a:defRPr/>
            </a:lvl1pPr>
          </a:lstStyle>
          <a:p>
            <a:pPr>
              <a:defRPr/>
            </a:pPr>
            <a:endParaRPr lang="es-ES">
              <a:solidFill>
                <a:srgbClr val="000000"/>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
              <a:solidFill>
                <a:srgbClr val="000000"/>
              </a:solidFill>
            </a:endParaRPr>
          </a:p>
        </p:txBody>
      </p:sp>
      <p:sp>
        <p:nvSpPr>
          <p:cNvPr id="6" name="Marcador de número de diapositiva 5"/>
          <p:cNvSpPr>
            <a:spLocks noGrp="1"/>
          </p:cNvSpPr>
          <p:nvPr>
            <p:ph type="sldNum" sz="quarter" idx="12"/>
          </p:nvPr>
        </p:nvSpPr>
        <p:spPr/>
        <p:txBody>
          <a:bodyPr/>
          <a:lstStyle>
            <a:lvl1pPr>
              <a:defRPr/>
            </a:lvl1pPr>
          </a:lstStyle>
          <a:p>
            <a:fld id="{F39B08A0-823C-4623-AA15-E4B72DDB399F}"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33681744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609600" y="1600201"/>
            <a:ext cx="5384800" cy="452596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97600" y="1600201"/>
            <a:ext cx="5384800" cy="452596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lvl1pPr>
              <a:defRPr/>
            </a:lvl1pPr>
          </a:lstStyle>
          <a:p>
            <a:pPr>
              <a:defRPr/>
            </a:pPr>
            <a:endParaRPr lang="es-ES">
              <a:solidFill>
                <a:srgbClr val="000000"/>
              </a:solidFill>
            </a:endParaRPr>
          </a:p>
        </p:txBody>
      </p:sp>
      <p:sp>
        <p:nvSpPr>
          <p:cNvPr id="6" name="Marcador de pie de página 5"/>
          <p:cNvSpPr>
            <a:spLocks noGrp="1"/>
          </p:cNvSpPr>
          <p:nvPr>
            <p:ph type="ftr" sz="quarter" idx="11"/>
          </p:nvPr>
        </p:nvSpPr>
        <p:spPr/>
        <p:txBody>
          <a:bodyPr/>
          <a:lstStyle>
            <a:lvl1pPr>
              <a:defRPr/>
            </a:lvl1pPr>
          </a:lstStyle>
          <a:p>
            <a:pPr>
              <a:defRPr/>
            </a:pPr>
            <a:endParaRPr lang="es-ES">
              <a:solidFill>
                <a:srgbClr val="000000"/>
              </a:solidFill>
            </a:endParaRPr>
          </a:p>
        </p:txBody>
      </p:sp>
      <p:sp>
        <p:nvSpPr>
          <p:cNvPr id="7" name="Marcador de número de diapositiva 6"/>
          <p:cNvSpPr>
            <a:spLocks noGrp="1"/>
          </p:cNvSpPr>
          <p:nvPr>
            <p:ph type="sldNum" sz="quarter" idx="12"/>
          </p:nvPr>
        </p:nvSpPr>
        <p:spPr/>
        <p:txBody>
          <a:bodyPr/>
          <a:lstStyle>
            <a:lvl1pPr>
              <a:defRPr/>
            </a:lvl1pPr>
          </a:lstStyle>
          <a:p>
            <a:fld id="{14FC0CEA-807A-4CA2-901E-2A47C96D30B3}"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24696445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40318" y="2505075"/>
            <a:ext cx="5158316"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71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lvl1pPr>
              <a:defRPr/>
            </a:lvl1pPr>
          </a:lstStyle>
          <a:p>
            <a:pPr>
              <a:defRPr/>
            </a:pPr>
            <a:endParaRPr lang="es-ES">
              <a:solidFill>
                <a:srgbClr val="000000"/>
              </a:solidFill>
            </a:endParaRPr>
          </a:p>
        </p:txBody>
      </p:sp>
      <p:sp>
        <p:nvSpPr>
          <p:cNvPr id="8" name="Marcador de pie de página 7"/>
          <p:cNvSpPr>
            <a:spLocks noGrp="1"/>
          </p:cNvSpPr>
          <p:nvPr>
            <p:ph type="ftr" sz="quarter" idx="11"/>
          </p:nvPr>
        </p:nvSpPr>
        <p:spPr/>
        <p:txBody>
          <a:bodyPr/>
          <a:lstStyle>
            <a:lvl1pPr>
              <a:defRPr/>
            </a:lvl1pPr>
          </a:lstStyle>
          <a:p>
            <a:pPr>
              <a:defRPr/>
            </a:pPr>
            <a:endParaRPr lang="es-ES">
              <a:solidFill>
                <a:srgbClr val="000000"/>
              </a:solidFill>
            </a:endParaRPr>
          </a:p>
        </p:txBody>
      </p:sp>
      <p:sp>
        <p:nvSpPr>
          <p:cNvPr id="9" name="Marcador de número de diapositiva 8"/>
          <p:cNvSpPr>
            <a:spLocks noGrp="1"/>
          </p:cNvSpPr>
          <p:nvPr>
            <p:ph type="sldNum" sz="quarter" idx="12"/>
          </p:nvPr>
        </p:nvSpPr>
        <p:spPr/>
        <p:txBody>
          <a:bodyPr/>
          <a:lstStyle>
            <a:lvl1pPr>
              <a:defRPr/>
            </a:lvl1pPr>
          </a:lstStyle>
          <a:p>
            <a:fld id="{CF8AF3D9-B1A1-48BB-BB12-6640C8ED08E9}"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10604960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lvl1pPr>
              <a:defRPr/>
            </a:lvl1pPr>
          </a:lstStyle>
          <a:p>
            <a:pPr>
              <a:defRPr/>
            </a:pPr>
            <a:endParaRPr lang="es-ES">
              <a:solidFill>
                <a:srgbClr val="000000"/>
              </a:solidFill>
            </a:endParaRPr>
          </a:p>
        </p:txBody>
      </p:sp>
      <p:sp>
        <p:nvSpPr>
          <p:cNvPr id="4" name="Marcador de pie de página 3"/>
          <p:cNvSpPr>
            <a:spLocks noGrp="1"/>
          </p:cNvSpPr>
          <p:nvPr>
            <p:ph type="ftr" sz="quarter" idx="11"/>
          </p:nvPr>
        </p:nvSpPr>
        <p:spPr/>
        <p:txBody>
          <a:bodyPr/>
          <a:lstStyle>
            <a:lvl1pPr>
              <a:defRPr/>
            </a:lvl1pPr>
          </a:lstStyle>
          <a:p>
            <a:pPr>
              <a:defRPr/>
            </a:pPr>
            <a:endParaRPr lang="es-ES">
              <a:solidFill>
                <a:srgbClr val="000000"/>
              </a:solidFill>
            </a:endParaRPr>
          </a:p>
        </p:txBody>
      </p:sp>
      <p:sp>
        <p:nvSpPr>
          <p:cNvPr id="5" name="Marcador de número de diapositiva 4"/>
          <p:cNvSpPr>
            <a:spLocks noGrp="1"/>
          </p:cNvSpPr>
          <p:nvPr>
            <p:ph type="sldNum" sz="quarter" idx="12"/>
          </p:nvPr>
        </p:nvSpPr>
        <p:spPr/>
        <p:txBody>
          <a:bodyPr/>
          <a:lstStyle>
            <a:lvl1pPr>
              <a:defRPr/>
            </a:lvl1pPr>
          </a:lstStyle>
          <a:p>
            <a:fld id="{521362D9-AB13-450C-9E76-6318F275AA90}"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20045688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pPr>
              <a:defRPr/>
            </a:pPr>
            <a:endParaRPr lang="es-ES">
              <a:solidFill>
                <a:srgbClr val="000000"/>
              </a:solidFill>
            </a:endParaRPr>
          </a:p>
        </p:txBody>
      </p:sp>
      <p:sp>
        <p:nvSpPr>
          <p:cNvPr id="3" name="Marcador de pie de página 2"/>
          <p:cNvSpPr>
            <a:spLocks noGrp="1"/>
          </p:cNvSpPr>
          <p:nvPr>
            <p:ph type="ftr" sz="quarter" idx="11"/>
          </p:nvPr>
        </p:nvSpPr>
        <p:spPr/>
        <p:txBody>
          <a:bodyPr/>
          <a:lstStyle>
            <a:lvl1pPr>
              <a:defRPr/>
            </a:lvl1pPr>
          </a:lstStyle>
          <a:p>
            <a:pPr>
              <a:defRPr/>
            </a:pPr>
            <a:endParaRPr lang="es-ES">
              <a:solidFill>
                <a:srgbClr val="000000"/>
              </a:solidFill>
            </a:endParaRPr>
          </a:p>
        </p:txBody>
      </p:sp>
      <p:sp>
        <p:nvSpPr>
          <p:cNvPr id="4" name="Marcador de número de diapositiva 3"/>
          <p:cNvSpPr>
            <a:spLocks noGrp="1"/>
          </p:cNvSpPr>
          <p:nvPr>
            <p:ph type="sldNum" sz="quarter" idx="12"/>
          </p:nvPr>
        </p:nvSpPr>
        <p:spPr/>
        <p:txBody>
          <a:bodyPr/>
          <a:lstStyle>
            <a:lvl1pPr>
              <a:defRPr/>
            </a:lvl1pPr>
          </a:lstStyle>
          <a:p>
            <a:fld id="{06BA8FED-39F7-41BE-A862-4864F3D28CE4}"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32694340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lvl1pPr>
              <a:defRPr/>
            </a:lvl1pPr>
          </a:lstStyle>
          <a:p>
            <a:pPr>
              <a:defRPr/>
            </a:pPr>
            <a:endParaRPr lang="es-ES">
              <a:solidFill>
                <a:srgbClr val="000000"/>
              </a:solidFill>
            </a:endParaRPr>
          </a:p>
        </p:txBody>
      </p:sp>
      <p:sp>
        <p:nvSpPr>
          <p:cNvPr id="6" name="Marcador de pie de página 5"/>
          <p:cNvSpPr>
            <a:spLocks noGrp="1"/>
          </p:cNvSpPr>
          <p:nvPr>
            <p:ph type="ftr" sz="quarter" idx="11"/>
          </p:nvPr>
        </p:nvSpPr>
        <p:spPr/>
        <p:txBody>
          <a:bodyPr/>
          <a:lstStyle>
            <a:lvl1pPr>
              <a:defRPr/>
            </a:lvl1pPr>
          </a:lstStyle>
          <a:p>
            <a:pPr>
              <a:defRPr/>
            </a:pPr>
            <a:endParaRPr lang="es-ES">
              <a:solidFill>
                <a:srgbClr val="000000"/>
              </a:solidFill>
            </a:endParaRPr>
          </a:p>
        </p:txBody>
      </p:sp>
      <p:sp>
        <p:nvSpPr>
          <p:cNvPr id="7" name="Marcador de número de diapositiva 6"/>
          <p:cNvSpPr>
            <a:spLocks noGrp="1"/>
          </p:cNvSpPr>
          <p:nvPr>
            <p:ph type="sldNum" sz="quarter" idx="12"/>
          </p:nvPr>
        </p:nvSpPr>
        <p:spPr/>
        <p:txBody>
          <a:bodyPr/>
          <a:lstStyle>
            <a:lvl1pPr>
              <a:defRPr/>
            </a:lvl1pPr>
          </a:lstStyle>
          <a:p>
            <a:fld id="{4A15EA67-0DEC-486A-98FE-5A0011017F7A}"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41258437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lvl1pPr>
              <a:defRPr/>
            </a:lvl1pPr>
          </a:lstStyle>
          <a:p>
            <a:pPr>
              <a:defRPr/>
            </a:pPr>
            <a:endParaRPr lang="es-ES">
              <a:solidFill>
                <a:srgbClr val="000000"/>
              </a:solidFill>
            </a:endParaRPr>
          </a:p>
        </p:txBody>
      </p:sp>
      <p:sp>
        <p:nvSpPr>
          <p:cNvPr id="6" name="Marcador de pie de página 5"/>
          <p:cNvSpPr>
            <a:spLocks noGrp="1"/>
          </p:cNvSpPr>
          <p:nvPr>
            <p:ph type="ftr" sz="quarter" idx="11"/>
          </p:nvPr>
        </p:nvSpPr>
        <p:spPr/>
        <p:txBody>
          <a:bodyPr/>
          <a:lstStyle>
            <a:lvl1pPr>
              <a:defRPr/>
            </a:lvl1pPr>
          </a:lstStyle>
          <a:p>
            <a:pPr>
              <a:defRPr/>
            </a:pPr>
            <a:endParaRPr lang="es-ES">
              <a:solidFill>
                <a:srgbClr val="000000"/>
              </a:solidFill>
            </a:endParaRPr>
          </a:p>
        </p:txBody>
      </p:sp>
      <p:sp>
        <p:nvSpPr>
          <p:cNvPr id="7" name="Marcador de número de diapositiva 6"/>
          <p:cNvSpPr>
            <a:spLocks noGrp="1"/>
          </p:cNvSpPr>
          <p:nvPr>
            <p:ph type="sldNum" sz="quarter" idx="12"/>
          </p:nvPr>
        </p:nvSpPr>
        <p:spPr/>
        <p:txBody>
          <a:bodyPr/>
          <a:lstStyle>
            <a:lvl1pPr>
              <a:defRPr/>
            </a:lvl1pPr>
          </a:lstStyle>
          <a:p>
            <a:fld id="{D5593A9E-20D2-4FCA-B00E-9B7FED011C7E}"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5973307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lvl1pPr>
              <a:defRPr/>
            </a:lvl1pPr>
          </a:lstStyle>
          <a:p>
            <a:pPr>
              <a:defRPr/>
            </a:pPr>
            <a:endParaRPr lang="es-ES">
              <a:solidFill>
                <a:srgbClr val="000000"/>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
              <a:solidFill>
                <a:srgbClr val="000000"/>
              </a:solidFill>
            </a:endParaRPr>
          </a:p>
        </p:txBody>
      </p:sp>
      <p:sp>
        <p:nvSpPr>
          <p:cNvPr id="6" name="Marcador de número de diapositiva 5"/>
          <p:cNvSpPr>
            <a:spLocks noGrp="1"/>
          </p:cNvSpPr>
          <p:nvPr>
            <p:ph type="sldNum" sz="quarter" idx="12"/>
          </p:nvPr>
        </p:nvSpPr>
        <p:spPr/>
        <p:txBody>
          <a:bodyPr/>
          <a:lstStyle>
            <a:lvl1pPr>
              <a:defRPr/>
            </a:lvl1pPr>
          </a:lstStyle>
          <a:p>
            <a:fld id="{C85CD219-35FA-4384-B7C9-25B82C272903}"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17079863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lvl1pPr>
              <a:defRPr/>
            </a:lvl1pPr>
          </a:lstStyle>
          <a:p>
            <a:pPr>
              <a:defRPr/>
            </a:pPr>
            <a:endParaRPr lang="es-ES">
              <a:solidFill>
                <a:srgbClr val="000000"/>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
              <a:solidFill>
                <a:srgbClr val="000000"/>
              </a:solidFill>
            </a:endParaRPr>
          </a:p>
        </p:txBody>
      </p:sp>
      <p:sp>
        <p:nvSpPr>
          <p:cNvPr id="6" name="Marcador de número de diapositiva 5"/>
          <p:cNvSpPr>
            <a:spLocks noGrp="1"/>
          </p:cNvSpPr>
          <p:nvPr>
            <p:ph type="sldNum" sz="quarter" idx="12"/>
          </p:nvPr>
        </p:nvSpPr>
        <p:spPr/>
        <p:txBody>
          <a:bodyPr/>
          <a:lstStyle>
            <a:lvl1pPr>
              <a:defRPr/>
            </a:lvl1pPr>
          </a:lstStyle>
          <a:p>
            <a:fld id="{954AC2B5-D634-4723-AC6B-9BBF7809FDFC}"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1181375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40318" y="2505075"/>
            <a:ext cx="5158316"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71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a:extLst>
              <a:ext uri="{FF2B5EF4-FFF2-40B4-BE49-F238E27FC236}">
                <a16:creationId xmlns:a16="http://schemas.microsoft.com/office/drawing/2014/main" id="{69E59AA4-AF7A-4756-8CC0-D5989130FB8F}"/>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8" name="Rectangle 5">
            <a:extLst>
              <a:ext uri="{FF2B5EF4-FFF2-40B4-BE49-F238E27FC236}">
                <a16:creationId xmlns:a16="http://schemas.microsoft.com/office/drawing/2014/main" id="{90192B7D-88AA-4016-A69C-52117F866DEB}"/>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9" name="Rectangle 6">
            <a:extLst>
              <a:ext uri="{FF2B5EF4-FFF2-40B4-BE49-F238E27FC236}">
                <a16:creationId xmlns:a16="http://schemas.microsoft.com/office/drawing/2014/main" id="{DA8CC2B2-0782-466E-A0E5-EDF6D010A897}"/>
              </a:ext>
            </a:extLst>
          </p:cNvPr>
          <p:cNvSpPr>
            <a:spLocks noGrp="1" noChangeArrowheads="1"/>
          </p:cNvSpPr>
          <p:nvPr>
            <p:ph type="sldNum" sz="quarter" idx="12"/>
          </p:nvPr>
        </p:nvSpPr>
        <p:spPr>
          <a:ln/>
        </p:spPr>
        <p:txBody>
          <a:bodyPr/>
          <a:lstStyle>
            <a:lvl1pPr>
              <a:defRPr/>
            </a:lvl1pPr>
          </a:lstStyle>
          <a:p>
            <a:pPr>
              <a:defRPr/>
            </a:pPr>
            <a:fld id="{95FC3C4F-80BC-4B58-A415-BBEE0FF9EBF0}" type="slidenum">
              <a:rPr lang="es-ES" altLang="es-ES"/>
              <a:pPr>
                <a:defRPr/>
              </a:pPr>
              <a:t>‹Nº›</a:t>
            </a:fld>
            <a:endParaRPr lang="es-ES" altLang="es-ES"/>
          </a:p>
        </p:txBody>
      </p:sp>
    </p:spTree>
    <p:extLst>
      <p:ext uri="{BB962C8B-B14F-4D97-AF65-F5344CB8AC3E}">
        <p14:creationId xmlns:p14="http://schemas.microsoft.com/office/powerpoint/2010/main" val="35489428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609600" y="274639"/>
            <a:ext cx="10972800" cy="58515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Marcador de fecha 2"/>
          <p:cNvSpPr>
            <a:spLocks noGrp="1"/>
          </p:cNvSpPr>
          <p:nvPr>
            <p:ph type="dt" sz="half" idx="10"/>
          </p:nvPr>
        </p:nvSpPr>
        <p:spPr>
          <a:xfrm>
            <a:off x="609600" y="6245225"/>
            <a:ext cx="2844800" cy="476250"/>
          </a:xfrm>
        </p:spPr>
        <p:txBody>
          <a:bodyPr/>
          <a:lstStyle>
            <a:lvl1pPr>
              <a:defRPr/>
            </a:lvl1pPr>
          </a:lstStyle>
          <a:p>
            <a:pPr>
              <a:defRPr/>
            </a:pPr>
            <a:endParaRPr lang="es-ES">
              <a:solidFill>
                <a:srgbClr val="000000"/>
              </a:solidFill>
            </a:endParaRPr>
          </a:p>
        </p:txBody>
      </p:sp>
      <p:sp>
        <p:nvSpPr>
          <p:cNvPr id="4" name="Marcador de pie de página 3"/>
          <p:cNvSpPr>
            <a:spLocks noGrp="1"/>
          </p:cNvSpPr>
          <p:nvPr>
            <p:ph type="ftr" sz="quarter" idx="11"/>
          </p:nvPr>
        </p:nvSpPr>
        <p:spPr>
          <a:xfrm>
            <a:off x="4165600" y="6245225"/>
            <a:ext cx="3860800" cy="476250"/>
          </a:xfrm>
        </p:spPr>
        <p:txBody>
          <a:bodyPr/>
          <a:lstStyle>
            <a:lvl1pPr>
              <a:defRPr/>
            </a:lvl1pPr>
          </a:lstStyle>
          <a:p>
            <a:pPr>
              <a:defRPr/>
            </a:pPr>
            <a:endParaRPr lang="es-ES">
              <a:solidFill>
                <a:srgbClr val="000000"/>
              </a:solidFill>
            </a:endParaRPr>
          </a:p>
        </p:txBody>
      </p:sp>
      <p:sp>
        <p:nvSpPr>
          <p:cNvPr id="5" name="Marcador de número de diapositiva 4"/>
          <p:cNvSpPr>
            <a:spLocks noGrp="1"/>
          </p:cNvSpPr>
          <p:nvPr>
            <p:ph type="sldNum" sz="quarter" idx="12"/>
          </p:nvPr>
        </p:nvSpPr>
        <p:spPr>
          <a:xfrm>
            <a:off x="8737600" y="6245225"/>
            <a:ext cx="2844800" cy="476250"/>
          </a:xfrm>
        </p:spPr>
        <p:txBody>
          <a:bodyPr/>
          <a:lstStyle>
            <a:lvl1pPr>
              <a:defRPr/>
            </a:lvl1pPr>
          </a:lstStyle>
          <a:p>
            <a:fld id="{062C633F-890D-492F-9010-1D9C42293943}"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7742551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p>
            <a:r>
              <a:rPr lang="es-ES"/>
              <a:t>Haga clic para modificar el estilo de título del patrón</a:t>
            </a:r>
          </a:p>
        </p:txBody>
      </p:sp>
      <p:sp>
        <p:nvSpPr>
          <p:cNvPr id="3" name="Marcador de texto 2"/>
          <p:cNvSpPr>
            <a:spLocks noGrp="1"/>
          </p:cNvSpPr>
          <p:nvPr>
            <p:ph type="body" sz="half" idx="1"/>
          </p:nvPr>
        </p:nvSpPr>
        <p:spPr>
          <a:xfrm>
            <a:off x="609600" y="1600201"/>
            <a:ext cx="5384800" cy="452596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97600" y="1600201"/>
            <a:ext cx="5384800" cy="452596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a:xfrm>
            <a:off x="609600" y="6245225"/>
            <a:ext cx="2844800" cy="476250"/>
          </a:xfrm>
        </p:spPr>
        <p:txBody>
          <a:bodyPr/>
          <a:lstStyle>
            <a:lvl1pPr>
              <a:defRPr/>
            </a:lvl1pPr>
          </a:lstStyle>
          <a:p>
            <a:pPr>
              <a:defRPr/>
            </a:pPr>
            <a:endParaRPr lang="es-ES">
              <a:solidFill>
                <a:srgbClr val="000000"/>
              </a:solidFill>
            </a:endParaRPr>
          </a:p>
        </p:txBody>
      </p:sp>
      <p:sp>
        <p:nvSpPr>
          <p:cNvPr id="6" name="Marcador de pie de página 5"/>
          <p:cNvSpPr>
            <a:spLocks noGrp="1"/>
          </p:cNvSpPr>
          <p:nvPr>
            <p:ph type="ftr" sz="quarter" idx="11"/>
          </p:nvPr>
        </p:nvSpPr>
        <p:spPr>
          <a:xfrm>
            <a:off x="4165600" y="6245225"/>
            <a:ext cx="3860800" cy="476250"/>
          </a:xfrm>
        </p:spPr>
        <p:txBody>
          <a:bodyPr/>
          <a:lstStyle>
            <a:lvl1pPr>
              <a:defRPr/>
            </a:lvl1pPr>
          </a:lstStyle>
          <a:p>
            <a:pPr>
              <a:defRPr/>
            </a:pPr>
            <a:endParaRPr lang="es-ES">
              <a:solidFill>
                <a:srgbClr val="000000"/>
              </a:solidFill>
            </a:endParaRPr>
          </a:p>
        </p:txBody>
      </p:sp>
      <p:sp>
        <p:nvSpPr>
          <p:cNvPr id="7" name="Marcador de número de diapositiva 6"/>
          <p:cNvSpPr>
            <a:spLocks noGrp="1"/>
          </p:cNvSpPr>
          <p:nvPr>
            <p:ph type="sldNum" sz="quarter" idx="12"/>
          </p:nvPr>
        </p:nvSpPr>
        <p:spPr>
          <a:xfrm>
            <a:off x="8737600" y="6245225"/>
            <a:ext cx="2844800" cy="476250"/>
          </a:xfrm>
        </p:spPr>
        <p:txBody>
          <a:bodyPr/>
          <a:lstStyle>
            <a:lvl1pPr>
              <a:defRPr/>
            </a:lvl1pPr>
          </a:lstStyle>
          <a:p>
            <a:fld id="{7B99990A-2F67-40B5-B1AE-34522549BBD2}"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37919507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Rectangle 4">
            <a:extLst>
              <a:ext uri="{FF2B5EF4-FFF2-40B4-BE49-F238E27FC236}">
                <a16:creationId xmlns:a16="http://schemas.microsoft.com/office/drawing/2014/main" id="{FEDAF483-F1B2-4570-BD47-D835A07D0EEF}"/>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a:extLst>
              <a:ext uri="{FF2B5EF4-FFF2-40B4-BE49-F238E27FC236}">
                <a16:creationId xmlns:a16="http://schemas.microsoft.com/office/drawing/2014/main" id="{D99655AB-792E-47EE-8497-6B75A057A53A}"/>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a:extLst>
              <a:ext uri="{FF2B5EF4-FFF2-40B4-BE49-F238E27FC236}">
                <a16:creationId xmlns:a16="http://schemas.microsoft.com/office/drawing/2014/main" id="{6B93B76E-008F-41C8-B56C-C129BA903BD9}"/>
              </a:ext>
            </a:extLst>
          </p:cNvPr>
          <p:cNvSpPr>
            <a:spLocks noGrp="1" noChangeArrowheads="1"/>
          </p:cNvSpPr>
          <p:nvPr>
            <p:ph type="sldNum" sz="quarter" idx="12"/>
          </p:nvPr>
        </p:nvSpPr>
        <p:spPr>
          <a:ln/>
        </p:spPr>
        <p:txBody>
          <a:bodyPr/>
          <a:lstStyle>
            <a:lvl1pPr>
              <a:defRPr/>
            </a:lvl1pPr>
          </a:lstStyle>
          <a:p>
            <a:pPr>
              <a:defRPr/>
            </a:pPr>
            <a:fld id="{6D79565F-36B0-45D5-9277-F3B94E1FC0E0}" type="slidenum">
              <a:rPr lang="es-ES" altLang="es-ES"/>
              <a:pPr>
                <a:defRPr/>
              </a:pPr>
              <a:t>‹Nº›</a:t>
            </a:fld>
            <a:endParaRPr lang="es-ES" altLang="es-ES"/>
          </a:p>
        </p:txBody>
      </p:sp>
    </p:spTree>
    <p:extLst>
      <p:ext uri="{BB962C8B-B14F-4D97-AF65-F5344CB8AC3E}">
        <p14:creationId xmlns:p14="http://schemas.microsoft.com/office/powerpoint/2010/main" val="747477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EFFFE3EA-AACE-47AA-B9DE-B777B7578B11}"/>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a:extLst>
              <a:ext uri="{FF2B5EF4-FFF2-40B4-BE49-F238E27FC236}">
                <a16:creationId xmlns:a16="http://schemas.microsoft.com/office/drawing/2014/main" id="{92B1026C-74F4-4832-B4A3-D5603C70A6FF}"/>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a:extLst>
              <a:ext uri="{FF2B5EF4-FFF2-40B4-BE49-F238E27FC236}">
                <a16:creationId xmlns:a16="http://schemas.microsoft.com/office/drawing/2014/main" id="{9B3B7457-A097-4230-A5A8-6C104791ECD4}"/>
              </a:ext>
            </a:extLst>
          </p:cNvPr>
          <p:cNvSpPr>
            <a:spLocks noGrp="1" noChangeArrowheads="1"/>
          </p:cNvSpPr>
          <p:nvPr>
            <p:ph type="sldNum" sz="quarter" idx="12"/>
          </p:nvPr>
        </p:nvSpPr>
        <p:spPr>
          <a:ln/>
        </p:spPr>
        <p:txBody>
          <a:bodyPr/>
          <a:lstStyle>
            <a:lvl1pPr>
              <a:defRPr/>
            </a:lvl1pPr>
          </a:lstStyle>
          <a:p>
            <a:pPr>
              <a:defRPr/>
            </a:pPr>
            <a:fld id="{80519EDF-9C81-4958-BCC2-A439D61C7F9F}" type="slidenum">
              <a:rPr lang="es-ES" altLang="es-ES"/>
              <a:pPr>
                <a:defRPr/>
              </a:pPr>
              <a:t>‹Nº›</a:t>
            </a:fld>
            <a:endParaRPr lang="es-ES" altLang="es-ES"/>
          </a:p>
        </p:txBody>
      </p:sp>
    </p:spTree>
    <p:extLst>
      <p:ext uri="{BB962C8B-B14F-4D97-AF65-F5344CB8AC3E}">
        <p14:creationId xmlns:p14="http://schemas.microsoft.com/office/powerpoint/2010/main" val="15983771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Editar el estilo de texto del patrón</a:t>
            </a:r>
          </a:p>
        </p:txBody>
      </p:sp>
      <p:sp>
        <p:nvSpPr>
          <p:cNvPr id="4" name="Rectangle 4">
            <a:extLst>
              <a:ext uri="{FF2B5EF4-FFF2-40B4-BE49-F238E27FC236}">
                <a16:creationId xmlns:a16="http://schemas.microsoft.com/office/drawing/2014/main" id="{E518BE82-322A-409C-AF87-3AAF947D2623}"/>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a:extLst>
              <a:ext uri="{FF2B5EF4-FFF2-40B4-BE49-F238E27FC236}">
                <a16:creationId xmlns:a16="http://schemas.microsoft.com/office/drawing/2014/main" id="{827753A9-D4CE-4B60-AC4B-1942BFE5BBC0}"/>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a:extLst>
              <a:ext uri="{FF2B5EF4-FFF2-40B4-BE49-F238E27FC236}">
                <a16:creationId xmlns:a16="http://schemas.microsoft.com/office/drawing/2014/main" id="{D581F35A-7064-476B-A116-75F9A0B6606C}"/>
              </a:ext>
            </a:extLst>
          </p:cNvPr>
          <p:cNvSpPr>
            <a:spLocks noGrp="1" noChangeArrowheads="1"/>
          </p:cNvSpPr>
          <p:nvPr>
            <p:ph type="sldNum" sz="quarter" idx="12"/>
          </p:nvPr>
        </p:nvSpPr>
        <p:spPr>
          <a:ln/>
        </p:spPr>
        <p:txBody>
          <a:bodyPr/>
          <a:lstStyle>
            <a:lvl1pPr>
              <a:defRPr/>
            </a:lvl1pPr>
          </a:lstStyle>
          <a:p>
            <a:pPr>
              <a:defRPr/>
            </a:pPr>
            <a:fld id="{104A5D80-8D9B-4D55-90D0-950CD8598457}" type="slidenum">
              <a:rPr lang="es-ES" altLang="es-ES"/>
              <a:pPr>
                <a:defRPr/>
              </a:pPr>
              <a:t>‹Nº›</a:t>
            </a:fld>
            <a:endParaRPr lang="es-ES" altLang="es-ES"/>
          </a:p>
        </p:txBody>
      </p:sp>
    </p:spTree>
    <p:extLst>
      <p:ext uri="{BB962C8B-B14F-4D97-AF65-F5344CB8AC3E}">
        <p14:creationId xmlns:p14="http://schemas.microsoft.com/office/powerpoint/2010/main" val="28666621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609600" y="1600201"/>
            <a:ext cx="5384800" cy="452596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97600" y="1600201"/>
            <a:ext cx="5384800" cy="452596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a:extLst>
              <a:ext uri="{FF2B5EF4-FFF2-40B4-BE49-F238E27FC236}">
                <a16:creationId xmlns:a16="http://schemas.microsoft.com/office/drawing/2014/main" id="{FFB4A1C0-83EC-44DF-AC80-0ACFC00892DB}"/>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6" name="Rectangle 5">
            <a:extLst>
              <a:ext uri="{FF2B5EF4-FFF2-40B4-BE49-F238E27FC236}">
                <a16:creationId xmlns:a16="http://schemas.microsoft.com/office/drawing/2014/main" id="{637BC997-32FD-461F-AC45-CAD4AF7D4BE2}"/>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7" name="Rectangle 6">
            <a:extLst>
              <a:ext uri="{FF2B5EF4-FFF2-40B4-BE49-F238E27FC236}">
                <a16:creationId xmlns:a16="http://schemas.microsoft.com/office/drawing/2014/main" id="{3552D3B2-3520-4AAB-962E-BC1682DF063F}"/>
              </a:ext>
            </a:extLst>
          </p:cNvPr>
          <p:cNvSpPr>
            <a:spLocks noGrp="1" noChangeArrowheads="1"/>
          </p:cNvSpPr>
          <p:nvPr>
            <p:ph type="sldNum" sz="quarter" idx="12"/>
          </p:nvPr>
        </p:nvSpPr>
        <p:spPr>
          <a:ln/>
        </p:spPr>
        <p:txBody>
          <a:bodyPr/>
          <a:lstStyle>
            <a:lvl1pPr>
              <a:defRPr/>
            </a:lvl1pPr>
          </a:lstStyle>
          <a:p>
            <a:pPr>
              <a:defRPr/>
            </a:pPr>
            <a:fld id="{B67CB3EC-9312-4053-B1DD-0C840FCE7D9E}" type="slidenum">
              <a:rPr lang="es-ES" altLang="es-ES"/>
              <a:pPr>
                <a:defRPr/>
              </a:pPr>
              <a:t>‹Nº›</a:t>
            </a:fld>
            <a:endParaRPr lang="es-ES" altLang="es-ES"/>
          </a:p>
        </p:txBody>
      </p:sp>
    </p:spTree>
    <p:extLst>
      <p:ext uri="{BB962C8B-B14F-4D97-AF65-F5344CB8AC3E}">
        <p14:creationId xmlns:p14="http://schemas.microsoft.com/office/powerpoint/2010/main" val="9437603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40318" y="2505075"/>
            <a:ext cx="5158316"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71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a:extLst>
              <a:ext uri="{FF2B5EF4-FFF2-40B4-BE49-F238E27FC236}">
                <a16:creationId xmlns:a16="http://schemas.microsoft.com/office/drawing/2014/main" id="{CE76BCBD-498B-4E69-8725-617ED153B6B0}"/>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8" name="Rectangle 5">
            <a:extLst>
              <a:ext uri="{FF2B5EF4-FFF2-40B4-BE49-F238E27FC236}">
                <a16:creationId xmlns:a16="http://schemas.microsoft.com/office/drawing/2014/main" id="{2F434AFE-3C50-4CE5-A40B-608CC0F41EE1}"/>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9" name="Rectangle 6">
            <a:extLst>
              <a:ext uri="{FF2B5EF4-FFF2-40B4-BE49-F238E27FC236}">
                <a16:creationId xmlns:a16="http://schemas.microsoft.com/office/drawing/2014/main" id="{4C3C9A69-AF0F-423D-B42E-ECC39B6AF235}"/>
              </a:ext>
            </a:extLst>
          </p:cNvPr>
          <p:cNvSpPr>
            <a:spLocks noGrp="1" noChangeArrowheads="1"/>
          </p:cNvSpPr>
          <p:nvPr>
            <p:ph type="sldNum" sz="quarter" idx="12"/>
          </p:nvPr>
        </p:nvSpPr>
        <p:spPr>
          <a:ln/>
        </p:spPr>
        <p:txBody>
          <a:bodyPr/>
          <a:lstStyle>
            <a:lvl1pPr>
              <a:defRPr/>
            </a:lvl1pPr>
          </a:lstStyle>
          <a:p>
            <a:pPr>
              <a:defRPr/>
            </a:pPr>
            <a:fld id="{16FEFD2B-7EEA-4CA0-8950-691E133E275A}" type="slidenum">
              <a:rPr lang="es-ES" altLang="es-ES"/>
              <a:pPr>
                <a:defRPr/>
              </a:pPr>
              <a:t>‹Nº›</a:t>
            </a:fld>
            <a:endParaRPr lang="es-ES" altLang="es-ES"/>
          </a:p>
        </p:txBody>
      </p:sp>
    </p:spTree>
    <p:extLst>
      <p:ext uri="{BB962C8B-B14F-4D97-AF65-F5344CB8AC3E}">
        <p14:creationId xmlns:p14="http://schemas.microsoft.com/office/powerpoint/2010/main" val="37124069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Rectangle 4">
            <a:extLst>
              <a:ext uri="{FF2B5EF4-FFF2-40B4-BE49-F238E27FC236}">
                <a16:creationId xmlns:a16="http://schemas.microsoft.com/office/drawing/2014/main" id="{A6D8740B-58B4-4437-9FC9-6E79F66BCB9D}"/>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4" name="Rectangle 5">
            <a:extLst>
              <a:ext uri="{FF2B5EF4-FFF2-40B4-BE49-F238E27FC236}">
                <a16:creationId xmlns:a16="http://schemas.microsoft.com/office/drawing/2014/main" id="{B04C5848-9F27-4F39-A7CC-FE02BADC7127}"/>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5" name="Rectangle 6">
            <a:extLst>
              <a:ext uri="{FF2B5EF4-FFF2-40B4-BE49-F238E27FC236}">
                <a16:creationId xmlns:a16="http://schemas.microsoft.com/office/drawing/2014/main" id="{03552B84-3E38-4B02-8494-B0ACF06C6A9B}"/>
              </a:ext>
            </a:extLst>
          </p:cNvPr>
          <p:cNvSpPr>
            <a:spLocks noGrp="1" noChangeArrowheads="1"/>
          </p:cNvSpPr>
          <p:nvPr>
            <p:ph type="sldNum" sz="quarter" idx="12"/>
          </p:nvPr>
        </p:nvSpPr>
        <p:spPr>
          <a:ln/>
        </p:spPr>
        <p:txBody>
          <a:bodyPr/>
          <a:lstStyle>
            <a:lvl1pPr>
              <a:defRPr/>
            </a:lvl1pPr>
          </a:lstStyle>
          <a:p>
            <a:pPr>
              <a:defRPr/>
            </a:pPr>
            <a:fld id="{CD41ACE2-410A-40B2-96E8-9754B4989255}" type="slidenum">
              <a:rPr lang="es-ES" altLang="es-ES"/>
              <a:pPr>
                <a:defRPr/>
              </a:pPr>
              <a:t>‹Nº›</a:t>
            </a:fld>
            <a:endParaRPr lang="es-ES" altLang="es-ES"/>
          </a:p>
        </p:txBody>
      </p:sp>
    </p:spTree>
    <p:extLst>
      <p:ext uri="{BB962C8B-B14F-4D97-AF65-F5344CB8AC3E}">
        <p14:creationId xmlns:p14="http://schemas.microsoft.com/office/powerpoint/2010/main" val="8802183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2F031FE-DB11-4F8E-AEA0-14CC72620A30}"/>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3" name="Rectangle 5">
            <a:extLst>
              <a:ext uri="{FF2B5EF4-FFF2-40B4-BE49-F238E27FC236}">
                <a16:creationId xmlns:a16="http://schemas.microsoft.com/office/drawing/2014/main" id="{198889F7-5A61-4E85-9671-F7E1AF4AA4FF}"/>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4" name="Rectangle 6">
            <a:extLst>
              <a:ext uri="{FF2B5EF4-FFF2-40B4-BE49-F238E27FC236}">
                <a16:creationId xmlns:a16="http://schemas.microsoft.com/office/drawing/2014/main" id="{790AF9BA-CD0A-4747-A281-74EDB117E395}"/>
              </a:ext>
            </a:extLst>
          </p:cNvPr>
          <p:cNvSpPr>
            <a:spLocks noGrp="1" noChangeArrowheads="1"/>
          </p:cNvSpPr>
          <p:nvPr>
            <p:ph type="sldNum" sz="quarter" idx="12"/>
          </p:nvPr>
        </p:nvSpPr>
        <p:spPr>
          <a:ln/>
        </p:spPr>
        <p:txBody>
          <a:bodyPr/>
          <a:lstStyle>
            <a:lvl1pPr>
              <a:defRPr/>
            </a:lvl1pPr>
          </a:lstStyle>
          <a:p>
            <a:pPr>
              <a:defRPr/>
            </a:pPr>
            <a:fld id="{55EC837C-762C-46DF-AF4E-1035B0B69295}" type="slidenum">
              <a:rPr lang="es-ES" altLang="es-ES"/>
              <a:pPr>
                <a:defRPr/>
              </a:pPr>
              <a:t>‹Nº›</a:t>
            </a:fld>
            <a:endParaRPr lang="es-ES" altLang="es-ES"/>
          </a:p>
        </p:txBody>
      </p:sp>
    </p:spTree>
    <p:extLst>
      <p:ext uri="{BB962C8B-B14F-4D97-AF65-F5344CB8AC3E}">
        <p14:creationId xmlns:p14="http://schemas.microsoft.com/office/powerpoint/2010/main" val="372885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Rectangle 4">
            <a:extLst>
              <a:ext uri="{FF2B5EF4-FFF2-40B4-BE49-F238E27FC236}">
                <a16:creationId xmlns:a16="http://schemas.microsoft.com/office/drawing/2014/main" id="{1D5540A3-AAD6-4CFB-BA48-48CEB860151B}"/>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6" name="Rectangle 5">
            <a:extLst>
              <a:ext uri="{FF2B5EF4-FFF2-40B4-BE49-F238E27FC236}">
                <a16:creationId xmlns:a16="http://schemas.microsoft.com/office/drawing/2014/main" id="{3C70ADA8-A1AF-413F-B025-16CB135D47D6}"/>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7" name="Rectangle 6">
            <a:extLst>
              <a:ext uri="{FF2B5EF4-FFF2-40B4-BE49-F238E27FC236}">
                <a16:creationId xmlns:a16="http://schemas.microsoft.com/office/drawing/2014/main" id="{0D109C6D-190E-4F67-A815-C90EA32D1A4D}"/>
              </a:ext>
            </a:extLst>
          </p:cNvPr>
          <p:cNvSpPr>
            <a:spLocks noGrp="1" noChangeArrowheads="1"/>
          </p:cNvSpPr>
          <p:nvPr>
            <p:ph type="sldNum" sz="quarter" idx="12"/>
          </p:nvPr>
        </p:nvSpPr>
        <p:spPr>
          <a:ln/>
        </p:spPr>
        <p:txBody>
          <a:bodyPr/>
          <a:lstStyle>
            <a:lvl1pPr>
              <a:defRPr/>
            </a:lvl1pPr>
          </a:lstStyle>
          <a:p>
            <a:pPr>
              <a:defRPr/>
            </a:pPr>
            <a:fld id="{F3074BDF-08BC-4A1B-B645-5DD96CF6D72F}" type="slidenum">
              <a:rPr lang="es-ES" altLang="es-ES"/>
              <a:pPr>
                <a:defRPr/>
              </a:pPr>
              <a:t>‹Nº›</a:t>
            </a:fld>
            <a:endParaRPr lang="es-ES" altLang="es-ES"/>
          </a:p>
        </p:txBody>
      </p:sp>
    </p:spTree>
    <p:extLst>
      <p:ext uri="{BB962C8B-B14F-4D97-AF65-F5344CB8AC3E}">
        <p14:creationId xmlns:p14="http://schemas.microsoft.com/office/powerpoint/2010/main" val="88452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Rectangle 4">
            <a:extLst>
              <a:ext uri="{FF2B5EF4-FFF2-40B4-BE49-F238E27FC236}">
                <a16:creationId xmlns:a16="http://schemas.microsoft.com/office/drawing/2014/main" id="{D0380D30-1D81-4C91-86E3-0A0AF8AA3693}"/>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4" name="Rectangle 5">
            <a:extLst>
              <a:ext uri="{FF2B5EF4-FFF2-40B4-BE49-F238E27FC236}">
                <a16:creationId xmlns:a16="http://schemas.microsoft.com/office/drawing/2014/main" id="{C676FCE7-BDA6-4613-8D05-BA20C1D1807E}"/>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5" name="Rectangle 6">
            <a:extLst>
              <a:ext uri="{FF2B5EF4-FFF2-40B4-BE49-F238E27FC236}">
                <a16:creationId xmlns:a16="http://schemas.microsoft.com/office/drawing/2014/main" id="{6A72DAAB-4B43-4B75-988F-367C687F711D}"/>
              </a:ext>
            </a:extLst>
          </p:cNvPr>
          <p:cNvSpPr>
            <a:spLocks noGrp="1" noChangeArrowheads="1"/>
          </p:cNvSpPr>
          <p:nvPr>
            <p:ph type="sldNum" sz="quarter" idx="12"/>
          </p:nvPr>
        </p:nvSpPr>
        <p:spPr>
          <a:ln/>
        </p:spPr>
        <p:txBody>
          <a:bodyPr/>
          <a:lstStyle>
            <a:lvl1pPr>
              <a:defRPr/>
            </a:lvl1pPr>
          </a:lstStyle>
          <a:p>
            <a:pPr>
              <a:defRPr/>
            </a:pPr>
            <a:fld id="{58E4D8AD-007D-429A-9399-5814A3D67763}" type="slidenum">
              <a:rPr lang="es-ES" altLang="es-ES"/>
              <a:pPr>
                <a:defRPr/>
              </a:pPr>
              <a:t>‹Nº›</a:t>
            </a:fld>
            <a:endParaRPr lang="es-ES" altLang="es-ES"/>
          </a:p>
        </p:txBody>
      </p:sp>
    </p:spTree>
    <p:extLst>
      <p:ext uri="{BB962C8B-B14F-4D97-AF65-F5344CB8AC3E}">
        <p14:creationId xmlns:p14="http://schemas.microsoft.com/office/powerpoint/2010/main" val="20861068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Rectangle 4">
            <a:extLst>
              <a:ext uri="{FF2B5EF4-FFF2-40B4-BE49-F238E27FC236}">
                <a16:creationId xmlns:a16="http://schemas.microsoft.com/office/drawing/2014/main" id="{35456EB6-6152-4C2C-B31A-D716AE552AFE}"/>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6" name="Rectangle 5">
            <a:extLst>
              <a:ext uri="{FF2B5EF4-FFF2-40B4-BE49-F238E27FC236}">
                <a16:creationId xmlns:a16="http://schemas.microsoft.com/office/drawing/2014/main" id="{C635FB8E-B9C7-458D-9B6D-C5775E3995E0}"/>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7" name="Rectangle 6">
            <a:extLst>
              <a:ext uri="{FF2B5EF4-FFF2-40B4-BE49-F238E27FC236}">
                <a16:creationId xmlns:a16="http://schemas.microsoft.com/office/drawing/2014/main" id="{757F0C39-7457-4BBE-9AAA-5447DE57436C}"/>
              </a:ext>
            </a:extLst>
          </p:cNvPr>
          <p:cNvSpPr>
            <a:spLocks noGrp="1" noChangeArrowheads="1"/>
          </p:cNvSpPr>
          <p:nvPr>
            <p:ph type="sldNum" sz="quarter" idx="12"/>
          </p:nvPr>
        </p:nvSpPr>
        <p:spPr>
          <a:ln/>
        </p:spPr>
        <p:txBody>
          <a:bodyPr/>
          <a:lstStyle>
            <a:lvl1pPr>
              <a:defRPr/>
            </a:lvl1pPr>
          </a:lstStyle>
          <a:p>
            <a:pPr>
              <a:defRPr/>
            </a:pPr>
            <a:fld id="{BC970BBB-241E-447D-91CA-AFFF63014D63}" type="slidenum">
              <a:rPr lang="es-ES" altLang="es-ES"/>
              <a:pPr>
                <a:defRPr/>
              </a:pPr>
              <a:t>‹Nº›</a:t>
            </a:fld>
            <a:endParaRPr lang="es-ES" altLang="es-ES"/>
          </a:p>
        </p:txBody>
      </p:sp>
    </p:spTree>
    <p:extLst>
      <p:ext uri="{BB962C8B-B14F-4D97-AF65-F5344CB8AC3E}">
        <p14:creationId xmlns:p14="http://schemas.microsoft.com/office/powerpoint/2010/main" val="24338254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8A55D695-088C-493A-847D-8FB371932C51}"/>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a:extLst>
              <a:ext uri="{FF2B5EF4-FFF2-40B4-BE49-F238E27FC236}">
                <a16:creationId xmlns:a16="http://schemas.microsoft.com/office/drawing/2014/main" id="{9476B416-B5FA-4186-8F92-333C8AEB2720}"/>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a:extLst>
              <a:ext uri="{FF2B5EF4-FFF2-40B4-BE49-F238E27FC236}">
                <a16:creationId xmlns:a16="http://schemas.microsoft.com/office/drawing/2014/main" id="{1BEECF56-EF66-4660-888C-4B42C6D12734}"/>
              </a:ext>
            </a:extLst>
          </p:cNvPr>
          <p:cNvSpPr>
            <a:spLocks noGrp="1" noChangeArrowheads="1"/>
          </p:cNvSpPr>
          <p:nvPr>
            <p:ph type="sldNum" sz="quarter" idx="12"/>
          </p:nvPr>
        </p:nvSpPr>
        <p:spPr>
          <a:ln/>
        </p:spPr>
        <p:txBody>
          <a:bodyPr/>
          <a:lstStyle>
            <a:lvl1pPr>
              <a:defRPr/>
            </a:lvl1pPr>
          </a:lstStyle>
          <a:p>
            <a:pPr>
              <a:defRPr/>
            </a:pPr>
            <a:fld id="{6C3A4421-FE3C-4034-B59F-34638E65096A}" type="slidenum">
              <a:rPr lang="es-ES" altLang="es-ES"/>
              <a:pPr>
                <a:defRPr/>
              </a:pPr>
              <a:t>‹Nº›</a:t>
            </a:fld>
            <a:endParaRPr lang="es-ES" altLang="es-ES"/>
          </a:p>
        </p:txBody>
      </p:sp>
    </p:spTree>
    <p:extLst>
      <p:ext uri="{BB962C8B-B14F-4D97-AF65-F5344CB8AC3E}">
        <p14:creationId xmlns:p14="http://schemas.microsoft.com/office/powerpoint/2010/main" val="36222788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5585FFE9-2F4F-44E5-ADC2-DCBD201E95E2}"/>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a:extLst>
              <a:ext uri="{FF2B5EF4-FFF2-40B4-BE49-F238E27FC236}">
                <a16:creationId xmlns:a16="http://schemas.microsoft.com/office/drawing/2014/main" id="{4443FED6-E0BC-47A2-A5B0-551085F9B13C}"/>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a:extLst>
              <a:ext uri="{FF2B5EF4-FFF2-40B4-BE49-F238E27FC236}">
                <a16:creationId xmlns:a16="http://schemas.microsoft.com/office/drawing/2014/main" id="{2E0B0CC3-0E13-40B0-BCC2-677468533FC0}"/>
              </a:ext>
            </a:extLst>
          </p:cNvPr>
          <p:cNvSpPr>
            <a:spLocks noGrp="1" noChangeArrowheads="1"/>
          </p:cNvSpPr>
          <p:nvPr>
            <p:ph type="sldNum" sz="quarter" idx="12"/>
          </p:nvPr>
        </p:nvSpPr>
        <p:spPr>
          <a:ln/>
        </p:spPr>
        <p:txBody>
          <a:bodyPr/>
          <a:lstStyle>
            <a:lvl1pPr>
              <a:defRPr/>
            </a:lvl1pPr>
          </a:lstStyle>
          <a:p>
            <a:pPr>
              <a:defRPr/>
            </a:pPr>
            <a:fld id="{E4CAD670-BDFE-4D5E-AF39-9772FF6D2D08}" type="slidenum">
              <a:rPr lang="es-ES" altLang="es-ES"/>
              <a:pPr>
                <a:defRPr/>
              </a:pPr>
              <a:t>‹Nº›</a:t>
            </a:fld>
            <a:endParaRPr lang="es-ES" altLang="es-ES"/>
          </a:p>
        </p:txBody>
      </p:sp>
    </p:spTree>
    <p:extLst>
      <p:ext uri="{BB962C8B-B14F-4D97-AF65-F5344CB8AC3E}">
        <p14:creationId xmlns:p14="http://schemas.microsoft.com/office/powerpoint/2010/main" val="32061301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7C347D4C-476F-4381-8B84-213709B5BD81}" type="slidenum">
              <a:rPr lang="es-ES" altLang="es-ES"/>
              <a:pPr/>
              <a:t>‹Nº›</a:t>
            </a:fld>
            <a:endParaRPr lang="es-ES" altLang="es-ES"/>
          </a:p>
        </p:txBody>
      </p:sp>
    </p:spTree>
    <p:extLst>
      <p:ext uri="{BB962C8B-B14F-4D97-AF65-F5344CB8AC3E}">
        <p14:creationId xmlns:p14="http://schemas.microsoft.com/office/powerpoint/2010/main" val="37956492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11CC82E4-AD3E-4EC3-AD93-6D3319A72EAD}" type="slidenum">
              <a:rPr lang="es-ES" altLang="es-ES"/>
              <a:pPr/>
              <a:t>‹Nº›</a:t>
            </a:fld>
            <a:endParaRPr lang="es-ES" altLang="es-ES"/>
          </a:p>
        </p:txBody>
      </p:sp>
    </p:spTree>
    <p:extLst>
      <p:ext uri="{BB962C8B-B14F-4D97-AF65-F5344CB8AC3E}">
        <p14:creationId xmlns:p14="http://schemas.microsoft.com/office/powerpoint/2010/main" val="40008694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382A7A2C-29C8-44A5-A6CF-DBE5F9579E08}" type="slidenum">
              <a:rPr lang="es-ES" altLang="es-ES"/>
              <a:pPr/>
              <a:t>‹Nº›</a:t>
            </a:fld>
            <a:endParaRPr lang="es-ES" altLang="es-ES"/>
          </a:p>
        </p:txBody>
      </p:sp>
    </p:spTree>
    <p:extLst>
      <p:ext uri="{BB962C8B-B14F-4D97-AF65-F5344CB8AC3E}">
        <p14:creationId xmlns:p14="http://schemas.microsoft.com/office/powerpoint/2010/main" val="23112966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B06AA977-AEDC-4577-8E0C-36790A3E818A}" type="slidenum">
              <a:rPr lang="es-ES" altLang="es-ES"/>
              <a:pPr/>
              <a:t>‹Nº›</a:t>
            </a:fld>
            <a:endParaRPr lang="es-ES" altLang="es-ES"/>
          </a:p>
        </p:txBody>
      </p:sp>
    </p:spTree>
    <p:extLst>
      <p:ext uri="{BB962C8B-B14F-4D97-AF65-F5344CB8AC3E}">
        <p14:creationId xmlns:p14="http://schemas.microsoft.com/office/powerpoint/2010/main" val="12245627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fld id="{76F1CC9A-5866-4AD8-A509-B2E77CB1D96B}" type="slidenum">
              <a:rPr lang="es-ES" altLang="es-ES"/>
              <a:pPr/>
              <a:t>‹Nº›</a:t>
            </a:fld>
            <a:endParaRPr lang="es-ES" altLang="es-ES"/>
          </a:p>
        </p:txBody>
      </p:sp>
    </p:spTree>
    <p:extLst>
      <p:ext uri="{BB962C8B-B14F-4D97-AF65-F5344CB8AC3E}">
        <p14:creationId xmlns:p14="http://schemas.microsoft.com/office/powerpoint/2010/main" val="2344684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fld id="{8F7FE56A-BB82-42C4-8FEB-3A1B81848EAD}" type="slidenum">
              <a:rPr lang="es-ES" altLang="es-ES"/>
              <a:pPr/>
              <a:t>‹Nº›</a:t>
            </a:fld>
            <a:endParaRPr lang="es-ES" altLang="es-ES"/>
          </a:p>
        </p:txBody>
      </p:sp>
    </p:spTree>
    <p:extLst>
      <p:ext uri="{BB962C8B-B14F-4D97-AF65-F5344CB8AC3E}">
        <p14:creationId xmlns:p14="http://schemas.microsoft.com/office/powerpoint/2010/main" val="21822278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fld id="{36C707D4-6A85-4E6F-A533-4C41361CD080}" type="slidenum">
              <a:rPr lang="es-ES" altLang="es-ES"/>
              <a:pPr/>
              <a:t>‹Nº›</a:t>
            </a:fld>
            <a:endParaRPr lang="es-ES" altLang="es-ES"/>
          </a:p>
        </p:txBody>
      </p:sp>
    </p:spTree>
    <p:extLst>
      <p:ext uri="{BB962C8B-B14F-4D97-AF65-F5344CB8AC3E}">
        <p14:creationId xmlns:p14="http://schemas.microsoft.com/office/powerpoint/2010/main" val="1181959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1B45F8E-E0C1-44BC-9008-48AEB1EFC631}"/>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3" name="Rectangle 5">
            <a:extLst>
              <a:ext uri="{FF2B5EF4-FFF2-40B4-BE49-F238E27FC236}">
                <a16:creationId xmlns:a16="http://schemas.microsoft.com/office/drawing/2014/main" id="{317140F1-36AC-4C89-A069-89C37714D314}"/>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4" name="Rectangle 6">
            <a:extLst>
              <a:ext uri="{FF2B5EF4-FFF2-40B4-BE49-F238E27FC236}">
                <a16:creationId xmlns:a16="http://schemas.microsoft.com/office/drawing/2014/main" id="{3BFBA414-989C-45BF-B8BB-3F3A9F06E160}"/>
              </a:ext>
            </a:extLst>
          </p:cNvPr>
          <p:cNvSpPr>
            <a:spLocks noGrp="1" noChangeArrowheads="1"/>
          </p:cNvSpPr>
          <p:nvPr>
            <p:ph type="sldNum" sz="quarter" idx="12"/>
          </p:nvPr>
        </p:nvSpPr>
        <p:spPr>
          <a:ln/>
        </p:spPr>
        <p:txBody>
          <a:bodyPr/>
          <a:lstStyle>
            <a:lvl1pPr>
              <a:defRPr/>
            </a:lvl1pPr>
          </a:lstStyle>
          <a:p>
            <a:pPr>
              <a:defRPr/>
            </a:pPr>
            <a:fld id="{1DB3CE59-A605-4E1F-9A70-FBC2C73E87A3}" type="slidenum">
              <a:rPr lang="es-ES" altLang="es-ES"/>
              <a:pPr>
                <a:defRPr/>
              </a:pPr>
              <a:t>‹Nº›</a:t>
            </a:fld>
            <a:endParaRPr lang="es-ES" altLang="es-ES"/>
          </a:p>
        </p:txBody>
      </p:sp>
    </p:spTree>
    <p:extLst>
      <p:ext uri="{BB962C8B-B14F-4D97-AF65-F5344CB8AC3E}">
        <p14:creationId xmlns:p14="http://schemas.microsoft.com/office/powerpoint/2010/main" val="26891093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ED45CC0F-E198-4D6A-BC3D-1121BF462F38}" type="slidenum">
              <a:rPr lang="es-ES" altLang="es-ES"/>
              <a:pPr/>
              <a:t>‹Nº›</a:t>
            </a:fld>
            <a:endParaRPr lang="es-ES" altLang="es-ES"/>
          </a:p>
        </p:txBody>
      </p:sp>
    </p:spTree>
    <p:extLst>
      <p:ext uri="{BB962C8B-B14F-4D97-AF65-F5344CB8AC3E}">
        <p14:creationId xmlns:p14="http://schemas.microsoft.com/office/powerpoint/2010/main" val="6602424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A77C8B4E-80D9-479F-8AAF-185B6A68CCC3}" type="slidenum">
              <a:rPr lang="es-ES" altLang="es-ES"/>
              <a:pPr/>
              <a:t>‹Nº›</a:t>
            </a:fld>
            <a:endParaRPr lang="es-ES" altLang="es-ES"/>
          </a:p>
        </p:txBody>
      </p:sp>
    </p:spTree>
    <p:extLst>
      <p:ext uri="{BB962C8B-B14F-4D97-AF65-F5344CB8AC3E}">
        <p14:creationId xmlns:p14="http://schemas.microsoft.com/office/powerpoint/2010/main" val="25798940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5540D432-A1B5-4D7E-A900-F95605EEB31A}" type="slidenum">
              <a:rPr lang="es-ES" altLang="es-ES"/>
              <a:pPr/>
              <a:t>‹Nº›</a:t>
            </a:fld>
            <a:endParaRPr lang="es-ES" altLang="es-ES"/>
          </a:p>
        </p:txBody>
      </p:sp>
    </p:spTree>
    <p:extLst>
      <p:ext uri="{BB962C8B-B14F-4D97-AF65-F5344CB8AC3E}">
        <p14:creationId xmlns:p14="http://schemas.microsoft.com/office/powerpoint/2010/main" val="20035382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686800" y="609600"/>
            <a:ext cx="2590800" cy="548640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914400" y="609600"/>
            <a:ext cx="7569200" cy="54864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B5908855-42D5-496F-8155-B44ABC059E5E}" type="slidenum">
              <a:rPr lang="es-ES" altLang="es-ES"/>
              <a:pPr/>
              <a:t>‹Nº›</a:t>
            </a:fld>
            <a:endParaRPr lang="es-ES" altLang="es-ES"/>
          </a:p>
        </p:txBody>
      </p:sp>
    </p:spTree>
    <p:extLst>
      <p:ext uri="{BB962C8B-B14F-4D97-AF65-F5344CB8AC3E}">
        <p14:creationId xmlns:p14="http://schemas.microsoft.com/office/powerpoint/2010/main" val="7567921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914400" y="609600"/>
            <a:ext cx="10363200" cy="1143000"/>
          </a:xfrm>
        </p:spPr>
        <p:txBody>
          <a:bodyPr/>
          <a:lstStyle/>
          <a:p>
            <a:r>
              <a:rPr lang="es-ES"/>
              <a:t>Haga clic para modificar el estilo de título del patrón</a:t>
            </a:r>
          </a:p>
        </p:txBody>
      </p:sp>
      <p:sp>
        <p:nvSpPr>
          <p:cNvPr id="3" name="2 Marcador de contenido"/>
          <p:cNvSpPr>
            <a:spLocks noGrp="1"/>
          </p:cNvSpPr>
          <p:nvPr>
            <p:ph sz="half" idx="1"/>
          </p:nvPr>
        </p:nvSpPr>
        <p:spPr>
          <a:xfrm>
            <a:off x="914400" y="1981200"/>
            <a:ext cx="50800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6197600" y="1981200"/>
            <a:ext cx="50800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6197600" y="4114800"/>
            <a:ext cx="50800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Rectangle 4"/>
          <p:cNvSpPr>
            <a:spLocks noGrp="1" noChangeArrowheads="1"/>
          </p:cNvSpPr>
          <p:nvPr>
            <p:ph type="dt" sz="half" idx="10"/>
          </p:nvPr>
        </p:nvSpPr>
        <p:spPr>
          <a:ln/>
        </p:spPr>
        <p:txBody>
          <a:bodyPr/>
          <a:lstStyle>
            <a:lvl1pPr>
              <a:defRPr/>
            </a:lvl1pPr>
          </a:lstStyle>
          <a:p>
            <a:pPr>
              <a:defRPr/>
            </a:pPr>
            <a:endParaRPr lang="es-ES"/>
          </a:p>
        </p:txBody>
      </p:sp>
      <p:sp>
        <p:nvSpPr>
          <p:cNvPr id="7" name="Rectangle 5"/>
          <p:cNvSpPr>
            <a:spLocks noGrp="1" noChangeArrowheads="1"/>
          </p:cNvSpPr>
          <p:nvPr>
            <p:ph type="ftr" sz="quarter" idx="11"/>
          </p:nvPr>
        </p:nvSpPr>
        <p:spPr>
          <a:ln/>
        </p:spPr>
        <p:txBody>
          <a:bodyPr/>
          <a:lstStyle>
            <a:lvl1pPr>
              <a:defRPr/>
            </a:lvl1pPr>
          </a:lstStyle>
          <a:p>
            <a:pPr>
              <a:defRPr/>
            </a:pPr>
            <a:endParaRPr lang="es-ES"/>
          </a:p>
        </p:txBody>
      </p:sp>
      <p:sp>
        <p:nvSpPr>
          <p:cNvPr id="8" name="Rectangle 6"/>
          <p:cNvSpPr>
            <a:spLocks noGrp="1" noChangeArrowheads="1"/>
          </p:cNvSpPr>
          <p:nvPr>
            <p:ph type="sldNum" sz="quarter" idx="12"/>
          </p:nvPr>
        </p:nvSpPr>
        <p:spPr>
          <a:ln/>
        </p:spPr>
        <p:txBody>
          <a:bodyPr/>
          <a:lstStyle>
            <a:lvl1pPr>
              <a:defRPr/>
            </a:lvl1pPr>
          </a:lstStyle>
          <a:p>
            <a:fld id="{A3CE2C62-24AA-42B5-A426-C1E7CFE7D575}" type="slidenum">
              <a:rPr lang="es-ES" altLang="es-ES"/>
              <a:pPr/>
              <a:t>‹Nº›</a:t>
            </a:fld>
            <a:endParaRPr lang="es-ES" altLang="es-ES"/>
          </a:p>
        </p:txBody>
      </p:sp>
    </p:spTree>
    <p:extLst>
      <p:ext uri="{BB962C8B-B14F-4D97-AF65-F5344CB8AC3E}">
        <p14:creationId xmlns:p14="http://schemas.microsoft.com/office/powerpoint/2010/main" val="21366467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914400" y="609600"/>
            <a:ext cx="10363200" cy="54864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fld id="{8757EA25-B6F5-4348-A04B-9A6674A81A13}" type="slidenum">
              <a:rPr lang="es-ES" altLang="es-ES"/>
              <a:pPr/>
              <a:t>‹Nº›</a:t>
            </a:fld>
            <a:endParaRPr lang="es-ES" altLang="es-ES"/>
          </a:p>
        </p:txBody>
      </p:sp>
    </p:spTree>
    <p:extLst>
      <p:ext uri="{BB962C8B-B14F-4D97-AF65-F5344CB8AC3E}">
        <p14:creationId xmlns:p14="http://schemas.microsoft.com/office/powerpoint/2010/main" val="23200419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Rectangle 4">
            <a:extLst>
              <a:ext uri="{FF2B5EF4-FFF2-40B4-BE49-F238E27FC236}">
                <a16:creationId xmlns:a16="http://schemas.microsoft.com/office/drawing/2014/main" id="{7D56BB42-27F3-4614-A066-B422901B4AD8}"/>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A2DCA3EC-D1C6-47C1-A2C9-40DBA1B8D137}"/>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E01D72AA-C3FC-4DEF-B7FF-956CE4BED221}"/>
              </a:ext>
            </a:extLst>
          </p:cNvPr>
          <p:cNvSpPr>
            <a:spLocks noGrp="1" noChangeArrowheads="1"/>
          </p:cNvSpPr>
          <p:nvPr>
            <p:ph type="sldNum" sz="quarter" idx="12"/>
          </p:nvPr>
        </p:nvSpPr>
        <p:spPr>
          <a:ln/>
        </p:spPr>
        <p:txBody>
          <a:bodyPr/>
          <a:lstStyle>
            <a:lvl1pPr>
              <a:defRPr/>
            </a:lvl1pPr>
          </a:lstStyle>
          <a:p>
            <a:pPr>
              <a:defRPr/>
            </a:pPr>
            <a:fld id="{8113FD42-B09B-42A9-B742-8E3DCB0AFB57}" type="slidenum">
              <a:rPr lang="es-ES" altLang="es-ES"/>
              <a:pPr>
                <a:defRPr/>
              </a:pPr>
              <a:t>‹Nº›</a:t>
            </a:fld>
            <a:endParaRPr lang="es-ES" altLang="es-ES"/>
          </a:p>
        </p:txBody>
      </p:sp>
    </p:spTree>
    <p:extLst>
      <p:ext uri="{BB962C8B-B14F-4D97-AF65-F5344CB8AC3E}">
        <p14:creationId xmlns:p14="http://schemas.microsoft.com/office/powerpoint/2010/main" val="26207151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6D4F2E77-33FB-44AA-B1F3-4FD2E2F6F080}"/>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C22EAF5B-286C-432A-9887-E50945B3B5A6}"/>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4BEBF2F3-42E2-4B06-8FA7-0E0A478FAAAD}"/>
              </a:ext>
            </a:extLst>
          </p:cNvPr>
          <p:cNvSpPr>
            <a:spLocks noGrp="1" noChangeArrowheads="1"/>
          </p:cNvSpPr>
          <p:nvPr>
            <p:ph type="sldNum" sz="quarter" idx="12"/>
          </p:nvPr>
        </p:nvSpPr>
        <p:spPr>
          <a:ln/>
        </p:spPr>
        <p:txBody>
          <a:bodyPr/>
          <a:lstStyle>
            <a:lvl1pPr>
              <a:defRPr/>
            </a:lvl1pPr>
          </a:lstStyle>
          <a:p>
            <a:pPr>
              <a:defRPr/>
            </a:pPr>
            <a:fld id="{E76C87C0-4268-447D-8382-7338C1E6637D}" type="slidenum">
              <a:rPr lang="es-ES" altLang="es-ES"/>
              <a:pPr>
                <a:defRPr/>
              </a:pPr>
              <a:t>‹Nº›</a:t>
            </a:fld>
            <a:endParaRPr lang="es-ES" altLang="es-ES"/>
          </a:p>
        </p:txBody>
      </p:sp>
    </p:spTree>
    <p:extLst>
      <p:ext uri="{BB962C8B-B14F-4D97-AF65-F5344CB8AC3E}">
        <p14:creationId xmlns:p14="http://schemas.microsoft.com/office/powerpoint/2010/main" val="10960523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Editar el estilo de texto del patrón</a:t>
            </a:r>
          </a:p>
        </p:txBody>
      </p:sp>
      <p:sp>
        <p:nvSpPr>
          <p:cNvPr id="4" name="Rectangle 4">
            <a:extLst>
              <a:ext uri="{FF2B5EF4-FFF2-40B4-BE49-F238E27FC236}">
                <a16:creationId xmlns:a16="http://schemas.microsoft.com/office/drawing/2014/main" id="{D3A3E176-D726-46FE-A3A5-BB329DC8B0DB}"/>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68B5606B-6CED-41E5-9980-777E59881681}"/>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68B1A482-107C-4DA8-8AB6-92EE6709F4ED}"/>
              </a:ext>
            </a:extLst>
          </p:cNvPr>
          <p:cNvSpPr>
            <a:spLocks noGrp="1" noChangeArrowheads="1"/>
          </p:cNvSpPr>
          <p:nvPr>
            <p:ph type="sldNum" sz="quarter" idx="12"/>
          </p:nvPr>
        </p:nvSpPr>
        <p:spPr>
          <a:ln/>
        </p:spPr>
        <p:txBody>
          <a:bodyPr/>
          <a:lstStyle>
            <a:lvl1pPr>
              <a:defRPr/>
            </a:lvl1pPr>
          </a:lstStyle>
          <a:p>
            <a:pPr>
              <a:defRPr/>
            </a:pPr>
            <a:fld id="{26A91398-6CDB-42A0-8D85-C2E5420CB6D1}" type="slidenum">
              <a:rPr lang="es-ES" altLang="es-ES"/>
              <a:pPr>
                <a:defRPr/>
              </a:pPr>
              <a:t>‹Nº›</a:t>
            </a:fld>
            <a:endParaRPr lang="es-ES" altLang="es-ES"/>
          </a:p>
        </p:txBody>
      </p:sp>
    </p:spTree>
    <p:extLst>
      <p:ext uri="{BB962C8B-B14F-4D97-AF65-F5344CB8AC3E}">
        <p14:creationId xmlns:p14="http://schemas.microsoft.com/office/powerpoint/2010/main" val="36573572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609600" y="1600201"/>
            <a:ext cx="5384800" cy="452596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97600" y="1600201"/>
            <a:ext cx="5384800" cy="452596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a:extLst>
              <a:ext uri="{FF2B5EF4-FFF2-40B4-BE49-F238E27FC236}">
                <a16:creationId xmlns:a16="http://schemas.microsoft.com/office/drawing/2014/main" id="{9F13AA7E-DF56-42F4-BECF-5CB79E18E1F8}"/>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DF02B02C-F2B6-4A64-A2AA-A54256613777}"/>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CD1D1086-907B-4D66-88DB-55C744800033}"/>
              </a:ext>
            </a:extLst>
          </p:cNvPr>
          <p:cNvSpPr>
            <a:spLocks noGrp="1" noChangeArrowheads="1"/>
          </p:cNvSpPr>
          <p:nvPr>
            <p:ph type="sldNum" sz="quarter" idx="12"/>
          </p:nvPr>
        </p:nvSpPr>
        <p:spPr>
          <a:ln/>
        </p:spPr>
        <p:txBody>
          <a:bodyPr/>
          <a:lstStyle>
            <a:lvl1pPr>
              <a:defRPr/>
            </a:lvl1pPr>
          </a:lstStyle>
          <a:p>
            <a:pPr>
              <a:defRPr/>
            </a:pPr>
            <a:fld id="{54DFA8E1-DF1C-48B6-A02B-32EBDA6A1342}" type="slidenum">
              <a:rPr lang="es-ES" altLang="es-ES"/>
              <a:pPr>
                <a:defRPr/>
              </a:pPr>
              <a:t>‹Nº›</a:t>
            </a:fld>
            <a:endParaRPr lang="es-ES" altLang="es-ES"/>
          </a:p>
        </p:txBody>
      </p:sp>
    </p:spTree>
    <p:extLst>
      <p:ext uri="{BB962C8B-B14F-4D97-AF65-F5344CB8AC3E}">
        <p14:creationId xmlns:p14="http://schemas.microsoft.com/office/powerpoint/2010/main" val="2071386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Rectangle 4">
            <a:extLst>
              <a:ext uri="{FF2B5EF4-FFF2-40B4-BE49-F238E27FC236}">
                <a16:creationId xmlns:a16="http://schemas.microsoft.com/office/drawing/2014/main" id="{6C35C63A-71AF-4B93-AC9E-1AFD8C9049B9}"/>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6" name="Rectangle 5">
            <a:extLst>
              <a:ext uri="{FF2B5EF4-FFF2-40B4-BE49-F238E27FC236}">
                <a16:creationId xmlns:a16="http://schemas.microsoft.com/office/drawing/2014/main" id="{BD11C66D-2790-43BF-8298-D95817BAB179}"/>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7" name="Rectangle 6">
            <a:extLst>
              <a:ext uri="{FF2B5EF4-FFF2-40B4-BE49-F238E27FC236}">
                <a16:creationId xmlns:a16="http://schemas.microsoft.com/office/drawing/2014/main" id="{74A8C803-8229-4AE3-9B54-3BA72D077A2A}"/>
              </a:ext>
            </a:extLst>
          </p:cNvPr>
          <p:cNvSpPr>
            <a:spLocks noGrp="1" noChangeArrowheads="1"/>
          </p:cNvSpPr>
          <p:nvPr>
            <p:ph type="sldNum" sz="quarter" idx="12"/>
          </p:nvPr>
        </p:nvSpPr>
        <p:spPr>
          <a:ln/>
        </p:spPr>
        <p:txBody>
          <a:bodyPr/>
          <a:lstStyle>
            <a:lvl1pPr>
              <a:defRPr/>
            </a:lvl1pPr>
          </a:lstStyle>
          <a:p>
            <a:pPr>
              <a:defRPr/>
            </a:pPr>
            <a:fld id="{11054A33-BF07-44FA-BC3E-97BB68EEB25A}" type="slidenum">
              <a:rPr lang="es-ES" altLang="es-ES"/>
              <a:pPr>
                <a:defRPr/>
              </a:pPr>
              <a:t>‹Nº›</a:t>
            </a:fld>
            <a:endParaRPr lang="es-ES" altLang="es-ES"/>
          </a:p>
        </p:txBody>
      </p:sp>
    </p:spTree>
    <p:extLst>
      <p:ext uri="{BB962C8B-B14F-4D97-AF65-F5344CB8AC3E}">
        <p14:creationId xmlns:p14="http://schemas.microsoft.com/office/powerpoint/2010/main" val="12901168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40318" y="2505075"/>
            <a:ext cx="5158316"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71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a:extLst>
              <a:ext uri="{FF2B5EF4-FFF2-40B4-BE49-F238E27FC236}">
                <a16:creationId xmlns:a16="http://schemas.microsoft.com/office/drawing/2014/main" id="{3A3ADC04-EBFB-4076-A617-489E858EEBA3}"/>
              </a:ext>
            </a:extLst>
          </p:cNvPr>
          <p:cNvSpPr>
            <a:spLocks noGrp="1" noChangeArrowheads="1"/>
          </p:cNvSpPr>
          <p:nvPr>
            <p:ph type="dt" sz="half" idx="10"/>
          </p:nvPr>
        </p:nvSpPr>
        <p:spPr>
          <a:ln/>
        </p:spPr>
        <p:txBody>
          <a:bodyPr/>
          <a:lstStyle>
            <a:lvl1pPr>
              <a:defRPr/>
            </a:lvl1pPr>
          </a:lstStyle>
          <a:p>
            <a:pPr>
              <a:defRPr/>
            </a:pPr>
            <a:endParaRPr lang="es-ES"/>
          </a:p>
        </p:txBody>
      </p:sp>
      <p:sp>
        <p:nvSpPr>
          <p:cNvPr id="8" name="Rectangle 5">
            <a:extLst>
              <a:ext uri="{FF2B5EF4-FFF2-40B4-BE49-F238E27FC236}">
                <a16:creationId xmlns:a16="http://schemas.microsoft.com/office/drawing/2014/main" id="{21D014BE-899F-40A2-BBCC-C749617E253B}"/>
              </a:ext>
            </a:extLst>
          </p:cNvPr>
          <p:cNvSpPr>
            <a:spLocks noGrp="1" noChangeArrowheads="1"/>
          </p:cNvSpPr>
          <p:nvPr>
            <p:ph type="ftr" sz="quarter" idx="11"/>
          </p:nvPr>
        </p:nvSpPr>
        <p:spPr>
          <a:ln/>
        </p:spPr>
        <p:txBody>
          <a:bodyPr/>
          <a:lstStyle>
            <a:lvl1pPr>
              <a:defRPr/>
            </a:lvl1pPr>
          </a:lstStyle>
          <a:p>
            <a:pPr>
              <a:defRPr/>
            </a:pPr>
            <a:endParaRPr lang="es-ES"/>
          </a:p>
        </p:txBody>
      </p:sp>
      <p:sp>
        <p:nvSpPr>
          <p:cNvPr id="9" name="Rectangle 6">
            <a:extLst>
              <a:ext uri="{FF2B5EF4-FFF2-40B4-BE49-F238E27FC236}">
                <a16:creationId xmlns:a16="http://schemas.microsoft.com/office/drawing/2014/main" id="{FCD6340D-8A88-470A-8276-D1613E067F60}"/>
              </a:ext>
            </a:extLst>
          </p:cNvPr>
          <p:cNvSpPr>
            <a:spLocks noGrp="1" noChangeArrowheads="1"/>
          </p:cNvSpPr>
          <p:nvPr>
            <p:ph type="sldNum" sz="quarter" idx="12"/>
          </p:nvPr>
        </p:nvSpPr>
        <p:spPr>
          <a:ln/>
        </p:spPr>
        <p:txBody>
          <a:bodyPr/>
          <a:lstStyle>
            <a:lvl1pPr>
              <a:defRPr/>
            </a:lvl1pPr>
          </a:lstStyle>
          <a:p>
            <a:pPr>
              <a:defRPr/>
            </a:pPr>
            <a:fld id="{71ECF569-CE4B-429C-AF38-ABA6B1C2F91D}" type="slidenum">
              <a:rPr lang="es-ES" altLang="es-ES"/>
              <a:pPr>
                <a:defRPr/>
              </a:pPr>
              <a:t>‹Nº›</a:t>
            </a:fld>
            <a:endParaRPr lang="es-ES" altLang="es-ES"/>
          </a:p>
        </p:txBody>
      </p:sp>
    </p:spTree>
    <p:extLst>
      <p:ext uri="{BB962C8B-B14F-4D97-AF65-F5344CB8AC3E}">
        <p14:creationId xmlns:p14="http://schemas.microsoft.com/office/powerpoint/2010/main" val="31881423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Rectangle 4">
            <a:extLst>
              <a:ext uri="{FF2B5EF4-FFF2-40B4-BE49-F238E27FC236}">
                <a16:creationId xmlns:a16="http://schemas.microsoft.com/office/drawing/2014/main" id="{1896B7E3-4301-477B-A33B-7E13F4AA4ACB}"/>
              </a:ext>
            </a:extLst>
          </p:cNvPr>
          <p:cNvSpPr>
            <a:spLocks noGrp="1" noChangeArrowheads="1"/>
          </p:cNvSpPr>
          <p:nvPr>
            <p:ph type="dt" sz="half" idx="10"/>
          </p:nvPr>
        </p:nvSpPr>
        <p:spPr>
          <a:ln/>
        </p:spPr>
        <p:txBody>
          <a:bodyPr/>
          <a:lstStyle>
            <a:lvl1pPr>
              <a:defRPr/>
            </a:lvl1pPr>
          </a:lstStyle>
          <a:p>
            <a:pPr>
              <a:defRPr/>
            </a:pPr>
            <a:endParaRPr lang="es-ES"/>
          </a:p>
        </p:txBody>
      </p:sp>
      <p:sp>
        <p:nvSpPr>
          <p:cNvPr id="4" name="Rectangle 5">
            <a:extLst>
              <a:ext uri="{FF2B5EF4-FFF2-40B4-BE49-F238E27FC236}">
                <a16:creationId xmlns:a16="http://schemas.microsoft.com/office/drawing/2014/main" id="{6343E191-2A54-4BFF-AA2D-3C7E557D03D0}"/>
              </a:ext>
            </a:extLst>
          </p:cNvPr>
          <p:cNvSpPr>
            <a:spLocks noGrp="1" noChangeArrowheads="1"/>
          </p:cNvSpPr>
          <p:nvPr>
            <p:ph type="ftr" sz="quarter" idx="11"/>
          </p:nvPr>
        </p:nvSpPr>
        <p:spPr>
          <a:ln/>
        </p:spPr>
        <p:txBody>
          <a:bodyPr/>
          <a:lstStyle>
            <a:lvl1pPr>
              <a:defRPr/>
            </a:lvl1pPr>
          </a:lstStyle>
          <a:p>
            <a:pPr>
              <a:defRPr/>
            </a:pPr>
            <a:endParaRPr lang="es-ES"/>
          </a:p>
        </p:txBody>
      </p:sp>
      <p:sp>
        <p:nvSpPr>
          <p:cNvPr id="5" name="Rectangle 6">
            <a:extLst>
              <a:ext uri="{FF2B5EF4-FFF2-40B4-BE49-F238E27FC236}">
                <a16:creationId xmlns:a16="http://schemas.microsoft.com/office/drawing/2014/main" id="{1F99CBA9-45E1-453C-9516-8111D94D267F}"/>
              </a:ext>
            </a:extLst>
          </p:cNvPr>
          <p:cNvSpPr>
            <a:spLocks noGrp="1" noChangeArrowheads="1"/>
          </p:cNvSpPr>
          <p:nvPr>
            <p:ph type="sldNum" sz="quarter" idx="12"/>
          </p:nvPr>
        </p:nvSpPr>
        <p:spPr>
          <a:ln/>
        </p:spPr>
        <p:txBody>
          <a:bodyPr/>
          <a:lstStyle>
            <a:lvl1pPr>
              <a:defRPr/>
            </a:lvl1pPr>
          </a:lstStyle>
          <a:p>
            <a:pPr>
              <a:defRPr/>
            </a:pPr>
            <a:fld id="{61E60F8F-E424-422B-A4BB-A095B200A4F2}" type="slidenum">
              <a:rPr lang="es-ES" altLang="es-ES"/>
              <a:pPr>
                <a:defRPr/>
              </a:pPr>
              <a:t>‹Nº›</a:t>
            </a:fld>
            <a:endParaRPr lang="es-ES" altLang="es-ES"/>
          </a:p>
        </p:txBody>
      </p:sp>
    </p:spTree>
    <p:extLst>
      <p:ext uri="{BB962C8B-B14F-4D97-AF65-F5344CB8AC3E}">
        <p14:creationId xmlns:p14="http://schemas.microsoft.com/office/powerpoint/2010/main" val="35218023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429F0A6-1892-4224-9E76-FA6FDBE61566}"/>
              </a:ext>
            </a:extLst>
          </p:cNvPr>
          <p:cNvSpPr>
            <a:spLocks noGrp="1" noChangeArrowheads="1"/>
          </p:cNvSpPr>
          <p:nvPr>
            <p:ph type="dt" sz="half" idx="10"/>
          </p:nvPr>
        </p:nvSpPr>
        <p:spPr>
          <a:ln/>
        </p:spPr>
        <p:txBody>
          <a:bodyPr/>
          <a:lstStyle>
            <a:lvl1pPr>
              <a:defRPr/>
            </a:lvl1pPr>
          </a:lstStyle>
          <a:p>
            <a:pPr>
              <a:defRPr/>
            </a:pPr>
            <a:endParaRPr lang="es-ES"/>
          </a:p>
        </p:txBody>
      </p:sp>
      <p:sp>
        <p:nvSpPr>
          <p:cNvPr id="3" name="Rectangle 5">
            <a:extLst>
              <a:ext uri="{FF2B5EF4-FFF2-40B4-BE49-F238E27FC236}">
                <a16:creationId xmlns:a16="http://schemas.microsoft.com/office/drawing/2014/main" id="{5226CBEF-D8C8-410D-90E7-CB582BAE7366}"/>
              </a:ext>
            </a:extLst>
          </p:cNvPr>
          <p:cNvSpPr>
            <a:spLocks noGrp="1" noChangeArrowheads="1"/>
          </p:cNvSpPr>
          <p:nvPr>
            <p:ph type="ftr" sz="quarter" idx="11"/>
          </p:nvPr>
        </p:nvSpPr>
        <p:spPr>
          <a:ln/>
        </p:spPr>
        <p:txBody>
          <a:bodyPr/>
          <a:lstStyle>
            <a:lvl1pPr>
              <a:defRPr/>
            </a:lvl1pPr>
          </a:lstStyle>
          <a:p>
            <a:pPr>
              <a:defRPr/>
            </a:pPr>
            <a:endParaRPr lang="es-ES"/>
          </a:p>
        </p:txBody>
      </p:sp>
      <p:sp>
        <p:nvSpPr>
          <p:cNvPr id="4" name="Rectangle 6">
            <a:extLst>
              <a:ext uri="{FF2B5EF4-FFF2-40B4-BE49-F238E27FC236}">
                <a16:creationId xmlns:a16="http://schemas.microsoft.com/office/drawing/2014/main" id="{A3937D02-ABF2-4947-B840-FCBFEB7B3FD8}"/>
              </a:ext>
            </a:extLst>
          </p:cNvPr>
          <p:cNvSpPr>
            <a:spLocks noGrp="1" noChangeArrowheads="1"/>
          </p:cNvSpPr>
          <p:nvPr>
            <p:ph type="sldNum" sz="quarter" idx="12"/>
          </p:nvPr>
        </p:nvSpPr>
        <p:spPr>
          <a:ln/>
        </p:spPr>
        <p:txBody>
          <a:bodyPr/>
          <a:lstStyle>
            <a:lvl1pPr>
              <a:defRPr/>
            </a:lvl1pPr>
          </a:lstStyle>
          <a:p>
            <a:pPr>
              <a:defRPr/>
            </a:pPr>
            <a:fld id="{CB93E220-20E5-4CDC-BBEC-B0C450A539FD}" type="slidenum">
              <a:rPr lang="es-ES" altLang="es-ES"/>
              <a:pPr>
                <a:defRPr/>
              </a:pPr>
              <a:t>‹Nº›</a:t>
            </a:fld>
            <a:endParaRPr lang="es-ES" altLang="es-ES"/>
          </a:p>
        </p:txBody>
      </p:sp>
    </p:spTree>
    <p:extLst>
      <p:ext uri="{BB962C8B-B14F-4D97-AF65-F5344CB8AC3E}">
        <p14:creationId xmlns:p14="http://schemas.microsoft.com/office/powerpoint/2010/main" val="34188127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Rectangle 4">
            <a:extLst>
              <a:ext uri="{FF2B5EF4-FFF2-40B4-BE49-F238E27FC236}">
                <a16:creationId xmlns:a16="http://schemas.microsoft.com/office/drawing/2014/main" id="{E3AFB6D6-365C-46C3-9E9F-51380F6CB15F}"/>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C2882C95-2C3E-4F1A-A088-63E9C999A0EC}"/>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D4B152A1-4BD3-4EFE-9E72-70371E5608B9}"/>
              </a:ext>
            </a:extLst>
          </p:cNvPr>
          <p:cNvSpPr>
            <a:spLocks noGrp="1" noChangeArrowheads="1"/>
          </p:cNvSpPr>
          <p:nvPr>
            <p:ph type="sldNum" sz="quarter" idx="12"/>
          </p:nvPr>
        </p:nvSpPr>
        <p:spPr>
          <a:ln/>
        </p:spPr>
        <p:txBody>
          <a:bodyPr/>
          <a:lstStyle>
            <a:lvl1pPr>
              <a:defRPr/>
            </a:lvl1pPr>
          </a:lstStyle>
          <a:p>
            <a:pPr>
              <a:defRPr/>
            </a:pPr>
            <a:fld id="{05E7D19D-6815-4C8C-8856-0DD9AA9C0011}" type="slidenum">
              <a:rPr lang="es-ES" altLang="es-ES"/>
              <a:pPr>
                <a:defRPr/>
              </a:pPr>
              <a:t>‹Nº›</a:t>
            </a:fld>
            <a:endParaRPr lang="es-ES" altLang="es-ES"/>
          </a:p>
        </p:txBody>
      </p:sp>
    </p:spTree>
    <p:extLst>
      <p:ext uri="{BB962C8B-B14F-4D97-AF65-F5344CB8AC3E}">
        <p14:creationId xmlns:p14="http://schemas.microsoft.com/office/powerpoint/2010/main" val="36638212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Rectangle 4">
            <a:extLst>
              <a:ext uri="{FF2B5EF4-FFF2-40B4-BE49-F238E27FC236}">
                <a16:creationId xmlns:a16="http://schemas.microsoft.com/office/drawing/2014/main" id="{DF00789B-7E7A-438E-A802-B09FC9963219}"/>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87079AB5-DDC4-4AD4-A18E-5ECAE903AFA1}"/>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5869C29C-7B1E-4BE7-B475-8365124BD1E1}"/>
              </a:ext>
            </a:extLst>
          </p:cNvPr>
          <p:cNvSpPr>
            <a:spLocks noGrp="1" noChangeArrowheads="1"/>
          </p:cNvSpPr>
          <p:nvPr>
            <p:ph type="sldNum" sz="quarter" idx="12"/>
          </p:nvPr>
        </p:nvSpPr>
        <p:spPr>
          <a:ln/>
        </p:spPr>
        <p:txBody>
          <a:bodyPr/>
          <a:lstStyle>
            <a:lvl1pPr>
              <a:defRPr/>
            </a:lvl1pPr>
          </a:lstStyle>
          <a:p>
            <a:pPr>
              <a:defRPr/>
            </a:pPr>
            <a:fld id="{5FB10D48-3CFD-4E33-AF74-8AEAF8E1F0EA}" type="slidenum">
              <a:rPr lang="es-ES" altLang="es-ES"/>
              <a:pPr>
                <a:defRPr/>
              </a:pPr>
              <a:t>‹Nº›</a:t>
            </a:fld>
            <a:endParaRPr lang="es-ES" altLang="es-ES"/>
          </a:p>
        </p:txBody>
      </p:sp>
    </p:spTree>
    <p:extLst>
      <p:ext uri="{BB962C8B-B14F-4D97-AF65-F5344CB8AC3E}">
        <p14:creationId xmlns:p14="http://schemas.microsoft.com/office/powerpoint/2010/main" val="30459273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2B8366A6-B2AD-425A-87F6-ADDB3720FBE6}"/>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33511DDD-F009-4405-BE9A-4B90AE8EEB45}"/>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55133C03-716C-40BB-87E6-440281D50E8A}"/>
              </a:ext>
            </a:extLst>
          </p:cNvPr>
          <p:cNvSpPr>
            <a:spLocks noGrp="1" noChangeArrowheads="1"/>
          </p:cNvSpPr>
          <p:nvPr>
            <p:ph type="sldNum" sz="quarter" idx="12"/>
          </p:nvPr>
        </p:nvSpPr>
        <p:spPr>
          <a:ln/>
        </p:spPr>
        <p:txBody>
          <a:bodyPr/>
          <a:lstStyle>
            <a:lvl1pPr>
              <a:defRPr/>
            </a:lvl1pPr>
          </a:lstStyle>
          <a:p>
            <a:pPr>
              <a:defRPr/>
            </a:pPr>
            <a:fld id="{5B9CFEFF-4ED8-4E03-8F69-775ADB0202CE}" type="slidenum">
              <a:rPr lang="es-ES" altLang="es-ES"/>
              <a:pPr>
                <a:defRPr/>
              </a:pPr>
              <a:t>‹Nº›</a:t>
            </a:fld>
            <a:endParaRPr lang="es-ES" altLang="es-ES"/>
          </a:p>
        </p:txBody>
      </p:sp>
    </p:spTree>
    <p:extLst>
      <p:ext uri="{BB962C8B-B14F-4D97-AF65-F5344CB8AC3E}">
        <p14:creationId xmlns:p14="http://schemas.microsoft.com/office/powerpoint/2010/main" val="7158994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F564427A-8F37-423A-BE6D-B8150348AFBC}"/>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C5C6B4E0-5B10-4B55-A110-170D53DD3DE2}"/>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E8297F89-CED8-44DB-AEA6-DC7ED0628433}"/>
              </a:ext>
            </a:extLst>
          </p:cNvPr>
          <p:cNvSpPr>
            <a:spLocks noGrp="1" noChangeArrowheads="1"/>
          </p:cNvSpPr>
          <p:nvPr>
            <p:ph type="sldNum" sz="quarter" idx="12"/>
          </p:nvPr>
        </p:nvSpPr>
        <p:spPr>
          <a:ln/>
        </p:spPr>
        <p:txBody>
          <a:bodyPr/>
          <a:lstStyle>
            <a:lvl1pPr>
              <a:defRPr/>
            </a:lvl1pPr>
          </a:lstStyle>
          <a:p>
            <a:pPr>
              <a:defRPr/>
            </a:pPr>
            <a:fld id="{80673328-5711-4ED4-B055-1285AC1EA552}" type="slidenum">
              <a:rPr lang="es-ES" altLang="es-ES"/>
              <a:pPr>
                <a:defRPr/>
              </a:pPr>
              <a:t>‹Nº›</a:t>
            </a:fld>
            <a:endParaRPr lang="es-ES" altLang="es-ES"/>
          </a:p>
        </p:txBody>
      </p:sp>
    </p:spTree>
    <p:extLst>
      <p:ext uri="{BB962C8B-B14F-4D97-AF65-F5344CB8AC3E}">
        <p14:creationId xmlns:p14="http://schemas.microsoft.com/office/powerpoint/2010/main" val="22219320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Rectangle 4">
            <a:extLst>
              <a:ext uri="{FF2B5EF4-FFF2-40B4-BE49-F238E27FC236}">
                <a16:creationId xmlns:a16="http://schemas.microsoft.com/office/drawing/2014/main" id="{9B4C93F4-18EC-4785-A9BD-5D861BAA3420}"/>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8DAD6A57-C5CD-49E3-96E8-48AD60EFFCA2}"/>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1D0ED6F8-4C79-47F3-BB12-DA34C7FCC296}"/>
              </a:ext>
            </a:extLst>
          </p:cNvPr>
          <p:cNvSpPr>
            <a:spLocks noGrp="1" noChangeArrowheads="1"/>
          </p:cNvSpPr>
          <p:nvPr>
            <p:ph type="sldNum" sz="quarter" idx="12"/>
          </p:nvPr>
        </p:nvSpPr>
        <p:spPr>
          <a:ln/>
        </p:spPr>
        <p:txBody>
          <a:bodyPr/>
          <a:lstStyle>
            <a:lvl1pPr>
              <a:defRPr/>
            </a:lvl1pPr>
          </a:lstStyle>
          <a:p>
            <a:pPr>
              <a:defRPr/>
            </a:pPr>
            <a:fld id="{CB7638E6-DFC1-4EB3-BD41-A038E93AC31A}" type="slidenum">
              <a:rPr lang="es-ES" altLang="es-ES"/>
              <a:pPr>
                <a:defRPr/>
              </a:pPr>
              <a:t>‹Nº›</a:t>
            </a:fld>
            <a:endParaRPr lang="es-ES" altLang="es-ES"/>
          </a:p>
        </p:txBody>
      </p:sp>
    </p:spTree>
    <p:extLst>
      <p:ext uri="{BB962C8B-B14F-4D97-AF65-F5344CB8AC3E}">
        <p14:creationId xmlns:p14="http://schemas.microsoft.com/office/powerpoint/2010/main" val="37554197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F5E03A3B-8475-42AD-9150-755482476405}"/>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FBD16CFD-8E59-464F-8C8A-B16565E62CB0}"/>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8CEAFBC4-4F13-4EB3-9000-02CBCCAA8C43}"/>
              </a:ext>
            </a:extLst>
          </p:cNvPr>
          <p:cNvSpPr>
            <a:spLocks noGrp="1" noChangeArrowheads="1"/>
          </p:cNvSpPr>
          <p:nvPr>
            <p:ph type="sldNum" sz="quarter" idx="12"/>
          </p:nvPr>
        </p:nvSpPr>
        <p:spPr>
          <a:ln/>
        </p:spPr>
        <p:txBody>
          <a:bodyPr/>
          <a:lstStyle>
            <a:lvl1pPr>
              <a:defRPr/>
            </a:lvl1pPr>
          </a:lstStyle>
          <a:p>
            <a:pPr>
              <a:defRPr/>
            </a:pPr>
            <a:fld id="{990502F8-B0C9-4DB0-9B9E-F76F5AA6C7C4}" type="slidenum">
              <a:rPr lang="es-ES" altLang="es-ES"/>
              <a:pPr>
                <a:defRPr/>
              </a:pPr>
              <a:t>‹Nº›</a:t>
            </a:fld>
            <a:endParaRPr lang="es-ES" altLang="es-ES"/>
          </a:p>
        </p:txBody>
      </p:sp>
    </p:spTree>
    <p:extLst>
      <p:ext uri="{BB962C8B-B14F-4D97-AF65-F5344CB8AC3E}">
        <p14:creationId xmlns:p14="http://schemas.microsoft.com/office/powerpoint/2010/main" val="32481493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Editar el estilo de texto del patrón</a:t>
            </a:r>
          </a:p>
        </p:txBody>
      </p:sp>
      <p:sp>
        <p:nvSpPr>
          <p:cNvPr id="4" name="Rectangle 4">
            <a:extLst>
              <a:ext uri="{FF2B5EF4-FFF2-40B4-BE49-F238E27FC236}">
                <a16:creationId xmlns:a16="http://schemas.microsoft.com/office/drawing/2014/main" id="{163CBB05-34C1-484B-904F-5901A918372C}"/>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D14D05C2-3C7C-4804-B312-BCED28BFC73F}"/>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55158F3D-4AD8-442A-8A44-2DE8D6ECA551}"/>
              </a:ext>
            </a:extLst>
          </p:cNvPr>
          <p:cNvSpPr>
            <a:spLocks noGrp="1" noChangeArrowheads="1"/>
          </p:cNvSpPr>
          <p:nvPr>
            <p:ph type="sldNum" sz="quarter" idx="12"/>
          </p:nvPr>
        </p:nvSpPr>
        <p:spPr>
          <a:ln/>
        </p:spPr>
        <p:txBody>
          <a:bodyPr/>
          <a:lstStyle>
            <a:lvl1pPr>
              <a:defRPr/>
            </a:lvl1pPr>
          </a:lstStyle>
          <a:p>
            <a:pPr>
              <a:defRPr/>
            </a:pPr>
            <a:fld id="{A7889FE4-7923-4868-9EB8-7440A36267E1}" type="slidenum">
              <a:rPr lang="es-ES" altLang="es-ES"/>
              <a:pPr>
                <a:defRPr/>
              </a:pPr>
              <a:t>‹Nº›</a:t>
            </a:fld>
            <a:endParaRPr lang="es-ES" altLang="es-ES"/>
          </a:p>
        </p:txBody>
      </p:sp>
    </p:spTree>
    <p:extLst>
      <p:ext uri="{BB962C8B-B14F-4D97-AF65-F5344CB8AC3E}">
        <p14:creationId xmlns:p14="http://schemas.microsoft.com/office/powerpoint/2010/main" val="1231609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Rectangle 4">
            <a:extLst>
              <a:ext uri="{FF2B5EF4-FFF2-40B4-BE49-F238E27FC236}">
                <a16:creationId xmlns:a16="http://schemas.microsoft.com/office/drawing/2014/main" id="{AA47F2F8-438E-4146-8B1C-CFC03FC89F51}"/>
              </a:ext>
            </a:extLst>
          </p:cNvPr>
          <p:cNvSpPr>
            <a:spLocks noGrp="1" noChangeArrowheads="1"/>
          </p:cNvSpPr>
          <p:nvPr>
            <p:ph type="dt" sz="half" idx="10"/>
          </p:nvPr>
        </p:nvSpPr>
        <p:spPr>
          <a:ln/>
        </p:spPr>
        <p:txBody>
          <a:bodyPr/>
          <a:lstStyle>
            <a:lvl1pPr>
              <a:defRPr/>
            </a:lvl1pPr>
          </a:lstStyle>
          <a:p>
            <a:pPr>
              <a:defRPr/>
            </a:pPr>
            <a:endParaRPr lang="es-ES" altLang="es-ES"/>
          </a:p>
        </p:txBody>
      </p:sp>
      <p:sp>
        <p:nvSpPr>
          <p:cNvPr id="6" name="Rectangle 5">
            <a:extLst>
              <a:ext uri="{FF2B5EF4-FFF2-40B4-BE49-F238E27FC236}">
                <a16:creationId xmlns:a16="http://schemas.microsoft.com/office/drawing/2014/main" id="{76CCD0D4-EA4D-4E58-8BBA-72464CDD26FB}"/>
              </a:ext>
            </a:extLst>
          </p:cNvPr>
          <p:cNvSpPr>
            <a:spLocks noGrp="1" noChangeArrowheads="1"/>
          </p:cNvSpPr>
          <p:nvPr>
            <p:ph type="ftr" sz="quarter" idx="11"/>
          </p:nvPr>
        </p:nvSpPr>
        <p:spPr>
          <a:ln/>
        </p:spPr>
        <p:txBody>
          <a:bodyPr/>
          <a:lstStyle>
            <a:lvl1pPr>
              <a:defRPr/>
            </a:lvl1pPr>
          </a:lstStyle>
          <a:p>
            <a:pPr>
              <a:defRPr/>
            </a:pPr>
            <a:endParaRPr lang="es-ES" altLang="es-ES"/>
          </a:p>
        </p:txBody>
      </p:sp>
      <p:sp>
        <p:nvSpPr>
          <p:cNvPr id="7" name="Rectangle 6">
            <a:extLst>
              <a:ext uri="{FF2B5EF4-FFF2-40B4-BE49-F238E27FC236}">
                <a16:creationId xmlns:a16="http://schemas.microsoft.com/office/drawing/2014/main" id="{D28CB627-B92B-44EB-A37B-706293FC574E}"/>
              </a:ext>
            </a:extLst>
          </p:cNvPr>
          <p:cNvSpPr>
            <a:spLocks noGrp="1" noChangeArrowheads="1"/>
          </p:cNvSpPr>
          <p:nvPr>
            <p:ph type="sldNum" sz="quarter" idx="12"/>
          </p:nvPr>
        </p:nvSpPr>
        <p:spPr>
          <a:ln/>
        </p:spPr>
        <p:txBody>
          <a:bodyPr/>
          <a:lstStyle>
            <a:lvl1pPr>
              <a:defRPr/>
            </a:lvl1pPr>
          </a:lstStyle>
          <a:p>
            <a:pPr>
              <a:defRPr/>
            </a:pPr>
            <a:fld id="{EBEA08FC-8350-4E84-BECE-F4FB4CD04D6B}" type="slidenum">
              <a:rPr lang="es-ES" altLang="es-ES"/>
              <a:pPr>
                <a:defRPr/>
              </a:pPr>
              <a:t>‹Nº›</a:t>
            </a:fld>
            <a:endParaRPr lang="es-ES" altLang="es-ES"/>
          </a:p>
        </p:txBody>
      </p:sp>
    </p:spTree>
    <p:extLst>
      <p:ext uri="{BB962C8B-B14F-4D97-AF65-F5344CB8AC3E}">
        <p14:creationId xmlns:p14="http://schemas.microsoft.com/office/powerpoint/2010/main" val="42074623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914400" y="1981200"/>
            <a:ext cx="5080000" cy="41148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97600" y="1981200"/>
            <a:ext cx="5080000" cy="41148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a:extLst>
              <a:ext uri="{FF2B5EF4-FFF2-40B4-BE49-F238E27FC236}">
                <a16:creationId xmlns:a16="http://schemas.microsoft.com/office/drawing/2014/main" id="{E18DA46D-8C1F-4169-8608-31DC2893FB51}"/>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66236190-999C-4EE1-9AD0-ED955B924506}"/>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F2C9300F-6A47-4368-BC7B-4D257895A351}"/>
              </a:ext>
            </a:extLst>
          </p:cNvPr>
          <p:cNvSpPr>
            <a:spLocks noGrp="1" noChangeArrowheads="1"/>
          </p:cNvSpPr>
          <p:nvPr>
            <p:ph type="sldNum" sz="quarter" idx="12"/>
          </p:nvPr>
        </p:nvSpPr>
        <p:spPr>
          <a:ln/>
        </p:spPr>
        <p:txBody>
          <a:bodyPr/>
          <a:lstStyle>
            <a:lvl1pPr>
              <a:defRPr/>
            </a:lvl1pPr>
          </a:lstStyle>
          <a:p>
            <a:pPr>
              <a:defRPr/>
            </a:pPr>
            <a:fld id="{4DA7F01F-0AEE-46C8-A3B0-DEF078809819}" type="slidenum">
              <a:rPr lang="es-ES" altLang="es-ES"/>
              <a:pPr>
                <a:defRPr/>
              </a:pPr>
              <a:t>‹Nº›</a:t>
            </a:fld>
            <a:endParaRPr lang="es-ES" altLang="es-ES"/>
          </a:p>
        </p:txBody>
      </p:sp>
    </p:spTree>
    <p:extLst>
      <p:ext uri="{BB962C8B-B14F-4D97-AF65-F5344CB8AC3E}">
        <p14:creationId xmlns:p14="http://schemas.microsoft.com/office/powerpoint/2010/main" val="17177910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40318" y="2505075"/>
            <a:ext cx="5158316"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71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a:extLst>
              <a:ext uri="{FF2B5EF4-FFF2-40B4-BE49-F238E27FC236}">
                <a16:creationId xmlns:a16="http://schemas.microsoft.com/office/drawing/2014/main" id="{C0FB62B5-D6B4-4231-8A2D-29C9B033B940}"/>
              </a:ext>
            </a:extLst>
          </p:cNvPr>
          <p:cNvSpPr>
            <a:spLocks noGrp="1" noChangeArrowheads="1"/>
          </p:cNvSpPr>
          <p:nvPr>
            <p:ph type="dt" sz="half" idx="10"/>
          </p:nvPr>
        </p:nvSpPr>
        <p:spPr>
          <a:ln/>
        </p:spPr>
        <p:txBody>
          <a:bodyPr/>
          <a:lstStyle>
            <a:lvl1pPr>
              <a:defRPr/>
            </a:lvl1pPr>
          </a:lstStyle>
          <a:p>
            <a:pPr>
              <a:defRPr/>
            </a:pPr>
            <a:endParaRPr lang="es-ES"/>
          </a:p>
        </p:txBody>
      </p:sp>
      <p:sp>
        <p:nvSpPr>
          <p:cNvPr id="8" name="Rectangle 5">
            <a:extLst>
              <a:ext uri="{FF2B5EF4-FFF2-40B4-BE49-F238E27FC236}">
                <a16:creationId xmlns:a16="http://schemas.microsoft.com/office/drawing/2014/main" id="{E24598D4-F49F-42AE-9497-94BF52FB34C7}"/>
              </a:ext>
            </a:extLst>
          </p:cNvPr>
          <p:cNvSpPr>
            <a:spLocks noGrp="1" noChangeArrowheads="1"/>
          </p:cNvSpPr>
          <p:nvPr>
            <p:ph type="ftr" sz="quarter" idx="11"/>
          </p:nvPr>
        </p:nvSpPr>
        <p:spPr>
          <a:ln/>
        </p:spPr>
        <p:txBody>
          <a:bodyPr/>
          <a:lstStyle>
            <a:lvl1pPr>
              <a:defRPr/>
            </a:lvl1pPr>
          </a:lstStyle>
          <a:p>
            <a:pPr>
              <a:defRPr/>
            </a:pPr>
            <a:endParaRPr lang="es-ES"/>
          </a:p>
        </p:txBody>
      </p:sp>
      <p:sp>
        <p:nvSpPr>
          <p:cNvPr id="9" name="Rectangle 6">
            <a:extLst>
              <a:ext uri="{FF2B5EF4-FFF2-40B4-BE49-F238E27FC236}">
                <a16:creationId xmlns:a16="http://schemas.microsoft.com/office/drawing/2014/main" id="{1C3973F8-8CE1-492F-B077-D73EF13E4DD2}"/>
              </a:ext>
            </a:extLst>
          </p:cNvPr>
          <p:cNvSpPr>
            <a:spLocks noGrp="1" noChangeArrowheads="1"/>
          </p:cNvSpPr>
          <p:nvPr>
            <p:ph type="sldNum" sz="quarter" idx="12"/>
          </p:nvPr>
        </p:nvSpPr>
        <p:spPr>
          <a:ln/>
        </p:spPr>
        <p:txBody>
          <a:bodyPr/>
          <a:lstStyle>
            <a:lvl1pPr>
              <a:defRPr/>
            </a:lvl1pPr>
          </a:lstStyle>
          <a:p>
            <a:pPr>
              <a:defRPr/>
            </a:pPr>
            <a:fld id="{B1FC6922-0F4B-44C1-9749-6AB696CA58AE}" type="slidenum">
              <a:rPr lang="es-ES" altLang="es-ES"/>
              <a:pPr>
                <a:defRPr/>
              </a:pPr>
              <a:t>‹Nº›</a:t>
            </a:fld>
            <a:endParaRPr lang="es-ES" altLang="es-ES"/>
          </a:p>
        </p:txBody>
      </p:sp>
    </p:spTree>
    <p:extLst>
      <p:ext uri="{BB962C8B-B14F-4D97-AF65-F5344CB8AC3E}">
        <p14:creationId xmlns:p14="http://schemas.microsoft.com/office/powerpoint/2010/main" val="777535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Rectangle 4">
            <a:extLst>
              <a:ext uri="{FF2B5EF4-FFF2-40B4-BE49-F238E27FC236}">
                <a16:creationId xmlns:a16="http://schemas.microsoft.com/office/drawing/2014/main" id="{6211CE47-FFC1-433E-9930-92B57429FBD1}"/>
              </a:ext>
            </a:extLst>
          </p:cNvPr>
          <p:cNvSpPr>
            <a:spLocks noGrp="1" noChangeArrowheads="1"/>
          </p:cNvSpPr>
          <p:nvPr>
            <p:ph type="dt" sz="half" idx="10"/>
          </p:nvPr>
        </p:nvSpPr>
        <p:spPr>
          <a:ln/>
        </p:spPr>
        <p:txBody>
          <a:bodyPr/>
          <a:lstStyle>
            <a:lvl1pPr>
              <a:defRPr/>
            </a:lvl1pPr>
          </a:lstStyle>
          <a:p>
            <a:pPr>
              <a:defRPr/>
            </a:pPr>
            <a:endParaRPr lang="es-ES"/>
          </a:p>
        </p:txBody>
      </p:sp>
      <p:sp>
        <p:nvSpPr>
          <p:cNvPr id="4" name="Rectangle 5">
            <a:extLst>
              <a:ext uri="{FF2B5EF4-FFF2-40B4-BE49-F238E27FC236}">
                <a16:creationId xmlns:a16="http://schemas.microsoft.com/office/drawing/2014/main" id="{DB9BC8E7-600A-4FE4-8E91-71CB5D0E4A44}"/>
              </a:ext>
            </a:extLst>
          </p:cNvPr>
          <p:cNvSpPr>
            <a:spLocks noGrp="1" noChangeArrowheads="1"/>
          </p:cNvSpPr>
          <p:nvPr>
            <p:ph type="ftr" sz="quarter" idx="11"/>
          </p:nvPr>
        </p:nvSpPr>
        <p:spPr>
          <a:ln/>
        </p:spPr>
        <p:txBody>
          <a:bodyPr/>
          <a:lstStyle>
            <a:lvl1pPr>
              <a:defRPr/>
            </a:lvl1pPr>
          </a:lstStyle>
          <a:p>
            <a:pPr>
              <a:defRPr/>
            </a:pPr>
            <a:endParaRPr lang="es-ES"/>
          </a:p>
        </p:txBody>
      </p:sp>
      <p:sp>
        <p:nvSpPr>
          <p:cNvPr id="5" name="Rectangle 6">
            <a:extLst>
              <a:ext uri="{FF2B5EF4-FFF2-40B4-BE49-F238E27FC236}">
                <a16:creationId xmlns:a16="http://schemas.microsoft.com/office/drawing/2014/main" id="{A41ADB6A-A303-469D-B420-FB82FF084C95}"/>
              </a:ext>
            </a:extLst>
          </p:cNvPr>
          <p:cNvSpPr>
            <a:spLocks noGrp="1" noChangeArrowheads="1"/>
          </p:cNvSpPr>
          <p:nvPr>
            <p:ph type="sldNum" sz="quarter" idx="12"/>
          </p:nvPr>
        </p:nvSpPr>
        <p:spPr>
          <a:ln/>
        </p:spPr>
        <p:txBody>
          <a:bodyPr/>
          <a:lstStyle>
            <a:lvl1pPr>
              <a:defRPr/>
            </a:lvl1pPr>
          </a:lstStyle>
          <a:p>
            <a:pPr>
              <a:defRPr/>
            </a:pPr>
            <a:fld id="{FA0832BE-BCC8-48DE-BEEB-5BA4B4786E2E}" type="slidenum">
              <a:rPr lang="es-ES" altLang="es-ES"/>
              <a:pPr>
                <a:defRPr/>
              </a:pPr>
              <a:t>‹Nº›</a:t>
            </a:fld>
            <a:endParaRPr lang="es-ES" altLang="es-ES"/>
          </a:p>
        </p:txBody>
      </p:sp>
    </p:spTree>
    <p:extLst>
      <p:ext uri="{BB962C8B-B14F-4D97-AF65-F5344CB8AC3E}">
        <p14:creationId xmlns:p14="http://schemas.microsoft.com/office/powerpoint/2010/main" val="27859899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2BC9A75-B509-4E01-9009-54801D3508FC}"/>
              </a:ext>
            </a:extLst>
          </p:cNvPr>
          <p:cNvSpPr>
            <a:spLocks noGrp="1" noChangeArrowheads="1"/>
          </p:cNvSpPr>
          <p:nvPr>
            <p:ph type="dt" sz="half" idx="10"/>
          </p:nvPr>
        </p:nvSpPr>
        <p:spPr>
          <a:ln/>
        </p:spPr>
        <p:txBody>
          <a:bodyPr/>
          <a:lstStyle>
            <a:lvl1pPr>
              <a:defRPr/>
            </a:lvl1pPr>
          </a:lstStyle>
          <a:p>
            <a:pPr>
              <a:defRPr/>
            </a:pPr>
            <a:endParaRPr lang="es-ES"/>
          </a:p>
        </p:txBody>
      </p:sp>
      <p:sp>
        <p:nvSpPr>
          <p:cNvPr id="3" name="Rectangle 5">
            <a:extLst>
              <a:ext uri="{FF2B5EF4-FFF2-40B4-BE49-F238E27FC236}">
                <a16:creationId xmlns:a16="http://schemas.microsoft.com/office/drawing/2014/main" id="{0FEDFC4E-867D-4ED3-8F8E-481805F921EE}"/>
              </a:ext>
            </a:extLst>
          </p:cNvPr>
          <p:cNvSpPr>
            <a:spLocks noGrp="1" noChangeArrowheads="1"/>
          </p:cNvSpPr>
          <p:nvPr>
            <p:ph type="ftr" sz="quarter" idx="11"/>
          </p:nvPr>
        </p:nvSpPr>
        <p:spPr>
          <a:ln/>
        </p:spPr>
        <p:txBody>
          <a:bodyPr/>
          <a:lstStyle>
            <a:lvl1pPr>
              <a:defRPr/>
            </a:lvl1pPr>
          </a:lstStyle>
          <a:p>
            <a:pPr>
              <a:defRPr/>
            </a:pPr>
            <a:endParaRPr lang="es-ES"/>
          </a:p>
        </p:txBody>
      </p:sp>
      <p:sp>
        <p:nvSpPr>
          <p:cNvPr id="4" name="Rectangle 6">
            <a:extLst>
              <a:ext uri="{FF2B5EF4-FFF2-40B4-BE49-F238E27FC236}">
                <a16:creationId xmlns:a16="http://schemas.microsoft.com/office/drawing/2014/main" id="{CD81A37C-8D63-4FDF-B3BD-956F29192000}"/>
              </a:ext>
            </a:extLst>
          </p:cNvPr>
          <p:cNvSpPr>
            <a:spLocks noGrp="1" noChangeArrowheads="1"/>
          </p:cNvSpPr>
          <p:nvPr>
            <p:ph type="sldNum" sz="quarter" idx="12"/>
          </p:nvPr>
        </p:nvSpPr>
        <p:spPr>
          <a:ln/>
        </p:spPr>
        <p:txBody>
          <a:bodyPr/>
          <a:lstStyle>
            <a:lvl1pPr>
              <a:defRPr/>
            </a:lvl1pPr>
          </a:lstStyle>
          <a:p>
            <a:pPr>
              <a:defRPr/>
            </a:pPr>
            <a:fld id="{14C9F8F3-6114-4EF0-8977-8D492CF49606}" type="slidenum">
              <a:rPr lang="es-ES" altLang="es-ES"/>
              <a:pPr>
                <a:defRPr/>
              </a:pPr>
              <a:t>‹Nº›</a:t>
            </a:fld>
            <a:endParaRPr lang="es-ES" altLang="es-ES"/>
          </a:p>
        </p:txBody>
      </p:sp>
    </p:spTree>
    <p:extLst>
      <p:ext uri="{BB962C8B-B14F-4D97-AF65-F5344CB8AC3E}">
        <p14:creationId xmlns:p14="http://schemas.microsoft.com/office/powerpoint/2010/main" val="21388076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Rectangle 4">
            <a:extLst>
              <a:ext uri="{FF2B5EF4-FFF2-40B4-BE49-F238E27FC236}">
                <a16:creationId xmlns:a16="http://schemas.microsoft.com/office/drawing/2014/main" id="{0384B088-0913-474E-9ADE-7C732F0648B8}"/>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97E36203-D082-4048-A818-8F7A7B1BA501}"/>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BDE92692-55DA-43A2-A240-BB7A0EB972DE}"/>
              </a:ext>
            </a:extLst>
          </p:cNvPr>
          <p:cNvSpPr>
            <a:spLocks noGrp="1" noChangeArrowheads="1"/>
          </p:cNvSpPr>
          <p:nvPr>
            <p:ph type="sldNum" sz="quarter" idx="12"/>
          </p:nvPr>
        </p:nvSpPr>
        <p:spPr>
          <a:ln/>
        </p:spPr>
        <p:txBody>
          <a:bodyPr/>
          <a:lstStyle>
            <a:lvl1pPr>
              <a:defRPr/>
            </a:lvl1pPr>
          </a:lstStyle>
          <a:p>
            <a:pPr>
              <a:defRPr/>
            </a:pPr>
            <a:fld id="{8D8F8E3A-E86A-4672-A507-2FE0AE4D7A16}" type="slidenum">
              <a:rPr lang="es-ES" altLang="es-ES"/>
              <a:pPr>
                <a:defRPr/>
              </a:pPr>
              <a:t>‹Nº›</a:t>
            </a:fld>
            <a:endParaRPr lang="es-ES" altLang="es-ES"/>
          </a:p>
        </p:txBody>
      </p:sp>
    </p:spTree>
    <p:extLst>
      <p:ext uri="{BB962C8B-B14F-4D97-AF65-F5344CB8AC3E}">
        <p14:creationId xmlns:p14="http://schemas.microsoft.com/office/powerpoint/2010/main" val="12811713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Rectangle 4">
            <a:extLst>
              <a:ext uri="{FF2B5EF4-FFF2-40B4-BE49-F238E27FC236}">
                <a16:creationId xmlns:a16="http://schemas.microsoft.com/office/drawing/2014/main" id="{38828642-7640-4808-AF4F-28180687230B}"/>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ABF48BD3-53CF-473F-8B0C-1CE9ECAB4336}"/>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8B27AED2-7BB1-40B6-8EA1-B126E9DBDE97}"/>
              </a:ext>
            </a:extLst>
          </p:cNvPr>
          <p:cNvSpPr>
            <a:spLocks noGrp="1" noChangeArrowheads="1"/>
          </p:cNvSpPr>
          <p:nvPr>
            <p:ph type="sldNum" sz="quarter" idx="12"/>
          </p:nvPr>
        </p:nvSpPr>
        <p:spPr>
          <a:ln/>
        </p:spPr>
        <p:txBody>
          <a:bodyPr/>
          <a:lstStyle>
            <a:lvl1pPr>
              <a:defRPr/>
            </a:lvl1pPr>
          </a:lstStyle>
          <a:p>
            <a:pPr>
              <a:defRPr/>
            </a:pPr>
            <a:fld id="{8DFDE2F0-2885-44B0-A515-87DE36794BB1}" type="slidenum">
              <a:rPr lang="es-ES" altLang="es-ES"/>
              <a:pPr>
                <a:defRPr/>
              </a:pPr>
              <a:t>‹Nº›</a:t>
            </a:fld>
            <a:endParaRPr lang="es-ES" altLang="es-ES"/>
          </a:p>
        </p:txBody>
      </p:sp>
    </p:spTree>
    <p:extLst>
      <p:ext uri="{BB962C8B-B14F-4D97-AF65-F5344CB8AC3E}">
        <p14:creationId xmlns:p14="http://schemas.microsoft.com/office/powerpoint/2010/main" val="39127281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A64475B5-92CD-4161-946E-96DF2A8E2F7C}"/>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1B3545B2-E0EA-43BF-8923-0C69DEC8A725}"/>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BCE9173B-2DF8-4F28-A08A-5987D9DF246A}"/>
              </a:ext>
            </a:extLst>
          </p:cNvPr>
          <p:cNvSpPr>
            <a:spLocks noGrp="1" noChangeArrowheads="1"/>
          </p:cNvSpPr>
          <p:nvPr>
            <p:ph type="sldNum" sz="quarter" idx="12"/>
          </p:nvPr>
        </p:nvSpPr>
        <p:spPr>
          <a:ln/>
        </p:spPr>
        <p:txBody>
          <a:bodyPr/>
          <a:lstStyle>
            <a:lvl1pPr>
              <a:defRPr/>
            </a:lvl1pPr>
          </a:lstStyle>
          <a:p>
            <a:pPr>
              <a:defRPr/>
            </a:pPr>
            <a:fld id="{C4FAF504-B027-4B46-A039-A5170958EFFF}" type="slidenum">
              <a:rPr lang="es-ES" altLang="es-ES"/>
              <a:pPr>
                <a:defRPr/>
              </a:pPr>
              <a:t>‹Nº›</a:t>
            </a:fld>
            <a:endParaRPr lang="es-ES" altLang="es-ES"/>
          </a:p>
        </p:txBody>
      </p:sp>
    </p:spTree>
    <p:extLst>
      <p:ext uri="{BB962C8B-B14F-4D97-AF65-F5344CB8AC3E}">
        <p14:creationId xmlns:p14="http://schemas.microsoft.com/office/powerpoint/2010/main" val="22665438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0" y="609600"/>
            <a:ext cx="2590800" cy="5486400"/>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914400" y="609600"/>
            <a:ext cx="7569200" cy="548640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B9B1507D-9217-49FA-809F-8575D22388E2}"/>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0817073C-C729-4FDF-A6BC-BAF47CA9CA0D}"/>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769145B9-EEB3-4222-82BE-C3807E990A77}"/>
              </a:ext>
            </a:extLst>
          </p:cNvPr>
          <p:cNvSpPr>
            <a:spLocks noGrp="1" noChangeArrowheads="1"/>
          </p:cNvSpPr>
          <p:nvPr>
            <p:ph type="sldNum" sz="quarter" idx="12"/>
          </p:nvPr>
        </p:nvSpPr>
        <p:spPr>
          <a:ln/>
        </p:spPr>
        <p:txBody>
          <a:bodyPr/>
          <a:lstStyle>
            <a:lvl1pPr>
              <a:defRPr/>
            </a:lvl1pPr>
          </a:lstStyle>
          <a:p>
            <a:pPr>
              <a:defRPr/>
            </a:pPr>
            <a:fld id="{45B47864-1C65-41C1-AC7D-272108087906}" type="slidenum">
              <a:rPr lang="es-ES" altLang="es-ES"/>
              <a:pPr>
                <a:defRPr/>
              </a:pPr>
              <a:t>‹Nº›</a:t>
            </a:fld>
            <a:endParaRPr lang="es-ES" altLang="es-ES"/>
          </a:p>
        </p:txBody>
      </p:sp>
    </p:spTree>
    <p:extLst>
      <p:ext uri="{BB962C8B-B14F-4D97-AF65-F5344CB8AC3E}">
        <p14:creationId xmlns:p14="http://schemas.microsoft.com/office/powerpoint/2010/main" val="23165894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914400" y="609600"/>
            <a:ext cx="10363200" cy="54864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Rectangle 4">
            <a:extLst>
              <a:ext uri="{FF2B5EF4-FFF2-40B4-BE49-F238E27FC236}">
                <a16:creationId xmlns:a16="http://schemas.microsoft.com/office/drawing/2014/main" id="{D98C5FAE-E1CB-487B-ADFF-CFF25FA6F5FF}"/>
              </a:ext>
            </a:extLst>
          </p:cNvPr>
          <p:cNvSpPr>
            <a:spLocks noGrp="1" noChangeArrowheads="1"/>
          </p:cNvSpPr>
          <p:nvPr>
            <p:ph type="dt" sz="half" idx="10"/>
          </p:nvPr>
        </p:nvSpPr>
        <p:spPr>
          <a:ln/>
        </p:spPr>
        <p:txBody>
          <a:bodyPr/>
          <a:lstStyle>
            <a:lvl1pPr>
              <a:defRPr/>
            </a:lvl1pPr>
          </a:lstStyle>
          <a:p>
            <a:pPr>
              <a:defRPr/>
            </a:pPr>
            <a:endParaRPr lang="es-ES"/>
          </a:p>
        </p:txBody>
      </p:sp>
      <p:sp>
        <p:nvSpPr>
          <p:cNvPr id="4" name="Rectangle 5">
            <a:extLst>
              <a:ext uri="{FF2B5EF4-FFF2-40B4-BE49-F238E27FC236}">
                <a16:creationId xmlns:a16="http://schemas.microsoft.com/office/drawing/2014/main" id="{0A0E3953-9D77-46BA-8B12-ED89A19F0D82}"/>
              </a:ext>
            </a:extLst>
          </p:cNvPr>
          <p:cNvSpPr>
            <a:spLocks noGrp="1" noChangeArrowheads="1"/>
          </p:cNvSpPr>
          <p:nvPr>
            <p:ph type="ftr" sz="quarter" idx="11"/>
          </p:nvPr>
        </p:nvSpPr>
        <p:spPr>
          <a:ln/>
        </p:spPr>
        <p:txBody>
          <a:bodyPr/>
          <a:lstStyle>
            <a:lvl1pPr>
              <a:defRPr/>
            </a:lvl1pPr>
          </a:lstStyle>
          <a:p>
            <a:pPr>
              <a:defRPr/>
            </a:pPr>
            <a:endParaRPr lang="es-ES"/>
          </a:p>
        </p:txBody>
      </p:sp>
      <p:sp>
        <p:nvSpPr>
          <p:cNvPr id="5" name="Rectangle 6">
            <a:extLst>
              <a:ext uri="{FF2B5EF4-FFF2-40B4-BE49-F238E27FC236}">
                <a16:creationId xmlns:a16="http://schemas.microsoft.com/office/drawing/2014/main" id="{F2D6F404-496A-48BB-8723-B5E4701E46AE}"/>
              </a:ext>
            </a:extLst>
          </p:cNvPr>
          <p:cNvSpPr>
            <a:spLocks noGrp="1" noChangeArrowheads="1"/>
          </p:cNvSpPr>
          <p:nvPr>
            <p:ph type="sldNum" sz="quarter" idx="12"/>
          </p:nvPr>
        </p:nvSpPr>
        <p:spPr>
          <a:ln/>
        </p:spPr>
        <p:txBody>
          <a:bodyPr/>
          <a:lstStyle>
            <a:lvl1pPr>
              <a:defRPr/>
            </a:lvl1pPr>
          </a:lstStyle>
          <a:p>
            <a:pPr>
              <a:defRPr/>
            </a:pPr>
            <a:fld id="{68A486AB-2FC4-4B65-AC6D-F693DDB6618B}" type="slidenum">
              <a:rPr lang="es-ES" altLang="es-ES"/>
              <a:pPr>
                <a:defRPr/>
              </a:pPr>
              <a:t>‹Nº›</a:t>
            </a:fld>
            <a:endParaRPr lang="es-ES" altLang="es-ES"/>
          </a:p>
        </p:txBody>
      </p:sp>
    </p:spTree>
    <p:extLst>
      <p:ext uri="{BB962C8B-B14F-4D97-AF65-F5344CB8AC3E}">
        <p14:creationId xmlns:p14="http://schemas.microsoft.com/office/powerpoint/2010/main" val="1631521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Rectangle 4">
            <a:extLst>
              <a:ext uri="{FF2B5EF4-FFF2-40B4-BE49-F238E27FC236}">
                <a16:creationId xmlns:a16="http://schemas.microsoft.com/office/drawing/2014/main" id="{9245DAD2-D63A-4136-8BA1-1DD7FB166042}"/>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BB26D3E1-CD1F-4C25-B19B-2A627DC618FC}"/>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8F6C0A7A-8372-4BB0-B738-C582F00EE011}"/>
              </a:ext>
            </a:extLst>
          </p:cNvPr>
          <p:cNvSpPr>
            <a:spLocks noGrp="1" noChangeArrowheads="1"/>
          </p:cNvSpPr>
          <p:nvPr>
            <p:ph type="sldNum" sz="quarter" idx="12"/>
          </p:nvPr>
        </p:nvSpPr>
        <p:spPr>
          <a:ln/>
        </p:spPr>
        <p:txBody>
          <a:bodyPr/>
          <a:lstStyle>
            <a:lvl1pPr>
              <a:defRPr/>
            </a:lvl1pPr>
          </a:lstStyle>
          <a:p>
            <a:pPr>
              <a:defRPr/>
            </a:pPr>
            <a:fld id="{F03706AD-36FE-4276-B3CD-FCC73073D866}" type="slidenum">
              <a:rPr lang="es-ES" altLang="es-ES"/>
              <a:pPr>
                <a:defRPr/>
              </a:pPr>
              <a:t>‹Nº›</a:t>
            </a:fld>
            <a:endParaRPr lang="es-ES" altLang="es-ES"/>
          </a:p>
        </p:txBody>
      </p:sp>
    </p:spTree>
    <p:extLst>
      <p:ext uri="{BB962C8B-B14F-4D97-AF65-F5344CB8AC3E}">
        <p14:creationId xmlns:p14="http://schemas.microsoft.com/office/powerpoint/2010/main" val="3989817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0.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1.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3.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theme" Target="../theme/theme9.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C476622-A1DD-471F-9DD1-DF8F36AB4798}"/>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6147" name="Rectangle 3">
            <a:extLst>
              <a:ext uri="{FF2B5EF4-FFF2-40B4-BE49-F238E27FC236}">
                <a16:creationId xmlns:a16="http://schemas.microsoft.com/office/drawing/2014/main" id="{283B6C57-4D9B-45BE-922B-53FF25CBD833}"/>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1708036" name="Rectangle 4">
            <a:extLst>
              <a:ext uri="{FF2B5EF4-FFF2-40B4-BE49-F238E27FC236}">
                <a16:creationId xmlns:a16="http://schemas.microsoft.com/office/drawing/2014/main" id="{4DDAC5F7-2160-4322-93CD-FB7C12A39479}"/>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endParaRPr lang="es-ES" altLang="es-ES"/>
          </a:p>
        </p:txBody>
      </p:sp>
      <p:sp>
        <p:nvSpPr>
          <p:cNvPr id="1708037" name="Rectangle 5">
            <a:extLst>
              <a:ext uri="{FF2B5EF4-FFF2-40B4-BE49-F238E27FC236}">
                <a16:creationId xmlns:a16="http://schemas.microsoft.com/office/drawing/2014/main" id="{279D5438-AC9F-4D63-A203-6D8F260A1C7D}"/>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es-ES" altLang="es-ES"/>
          </a:p>
        </p:txBody>
      </p:sp>
      <p:sp>
        <p:nvSpPr>
          <p:cNvPr id="1708038" name="Rectangle 6">
            <a:extLst>
              <a:ext uri="{FF2B5EF4-FFF2-40B4-BE49-F238E27FC236}">
                <a16:creationId xmlns:a16="http://schemas.microsoft.com/office/drawing/2014/main" id="{8080B736-4E61-4ECA-974B-D36C97EEFAAF}"/>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a:defRPr/>
            </a:pPr>
            <a:fld id="{060714E5-8493-4822-BAB6-5F9DD5C86683}" type="slidenum">
              <a:rPr lang="es-ES" altLang="es-ES"/>
              <a:pPr>
                <a:defRPr/>
              </a:pPr>
              <a:t>‹Nº›</a:t>
            </a:fld>
            <a:endParaRPr lang="es-ES" altLang="es-ES"/>
          </a:p>
        </p:txBody>
      </p:sp>
    </p:spTree>
    <p:extLst>
      <p:ext uri="{BB962C8B-B14F-4D97-AF65-F5344CB8AC3E}">
        <p14:creationId xmlns:p14="http://schemas.microsoft.com/office/powerpoint/2010/main" val="4276843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17C4C39-C356-4864-A9C7-5CC199CB4360}"/>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1027" name="Rectangle 3">
            <a:extLst>
              <a:ext uri="{FF2B5EF4-FFF2-40B4-BE49-F238E27FC236}">
                <a16:creationId xmlns:a16="http://schemas.microsoft.com/office/drawing/2014/main" id="{3CA0764D-3FCA-4BCC-90FA-815DD5F252DC}"/>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761860" name="Rectangle 4">
            <a:extLst>
              <a:ext uri="{FF2B5EF4-FFF2-40B4-BE49-F238E27FC236}">
                <a16:creationId xmlns:a16="http://schemas.microsoft.com/office/drawing/2014/main" id="{7EBC0264-4DAE-484F-815B-57156042FBB6}"/>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endParaRPr lang="es-ES" altLang="es-ES"/>
          </a:p>
        </p:txBody>
      </p:sp>
      <p:sp>
        <p:nvSpPr>
          <p:cNvPr id="761861" name="Rectangle 5">
            <a:extLst>
              <a:ext uri="{FF2B5EF4-FFF2-40B4-BE49-F238E27FC236}">
                <a16:creationId xmlns:a16="http://schemas.microsoft.com/office/drawing/2014/main" id="{E830BDB2-A0D0-4B75-A36B-FA7835EDD803}"/>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es-ES" altLang="es-ES"/>
          </a:p>
        </p:txBody>
      </p:sp>
      <p:sp>
        <p:nvSpPr>
          <p:cNvPr id="761862" name="Rectangle 6">
            <a:extLst>
              <a:ext uri="{FF2B5EF4-FFF2-40B4-BE49-F238E27FC236}">
                <a16:creationId xmlns:a16="http://schemas.microsoft.com/office/drawing/2014/main" id="{A731F3EC-0D83-4946-9D50-0B195F1E6C80}"/>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a:defRPr/>
            </a:pPr>
            <a:fld id="{0C2F2172-B4BF-42DD-8FC2-9916D861D76B}" type="slidenum">
              <a:rPr lang="es-ES" altLang="es-ES"/>
              <a:pPr>
                <a:defRPr/>
              </a:pPr>
              <a:t>‹Nº›</a:t>
            </a:fld>
            <a:endParaRPr lang="es-ES" altLang="es-ES"/>
          </a:p>
        </p:txBody>
      </p:sp>
    </p:spTree>
    <p:extLst>
      <p:ext uri="{BB962C8B-B14F-4D97-AF65-F5344CB8AC3E}">
        <p14:creationId xmlns:p14="http://schemas.microsoft.com/office/powerpoint/2010/main" val="179796431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a:t>Haga clic para cambiar el estilo de título	</a:t>
            </a:r>
          </a:p>
        </p:txBody>
      </p:sp>
      <p:sp>
        <p:nvSpPr>
          <p:cNvPr id="1638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7475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s-ES" altLang="es-ES">
              <a:solidFill>
                <a:srgbClr val="000000"/>
              </a:solidFill>
            </a:endParaRPr>
          </a:p>
        </p:txBody>
      </p:sp>
      <p:sp>
        <p:nvSpPr>
          <p:cNvPr id="7475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s-ES" altLang="es-ES">
              <a:solidFill>
                <a:srgbClr val="000000"/>
              </a:solidFill>
            </a:endParaRPr>
          </a:p>
        </p:txBody>
      </p:sp>
      <p:sp>
        <p:nvSpPr>
          <p:cNvPr id="7475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959B69A-ABBA-4960-83CE-CDDC00840463}" type="slidenum">
              <a:rPr lang="es-ES" altLang="es-ES">
                <a:solidFill>
                  <a:srgbClr val="000000"/>
                </a:solidFill>
              </a:rPr>
              <a:pPr>
                <a:defRPr/>
              </a:pPr>
              <a:t>‹Nº›</a:t>
            </a:fld>
            <a:endParaRPr lang="es-ES" altLang="es-ES">
              <a:solidFill>
                <a:srgbClr val="000000"/>
              </a:solidFill>
            </a:endParaRPr>
          </a:p>
        </p:txBody>
      </p:sp>
    </p:spTree>
    <p:extLst>
      <p:ext uri="{BB962C8B-B14F-4D97-AF65-F5344CB8AC3E}">
        <p14:creationId xmlns:p14="http://schemas.microsoft.com/office/powerpoint/2010/main" val="385588986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AF94BDF-9238-431B-9168-DF95191D7761}"/>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a:t>Haga clic para cambiar el estilo de título	</a:t>
            </a:r>
          </a:p>
        </p:txBody>
      </p:sp>
      <p:sp>
        <p:nvSpPr>
          <p:cNvPr id="3075" name="Rectangle 3">
            <a:extLst>
              <a:ext uri="{FF2B5EF4-FFF2-40B4-BE49-F238E27FC236}">
                <a16:creationId xmlns:a16="http://schemas.microsoft.com/office/drawing/2014/main" id="{7EAA443D-BCEE-4719-A738-F5804C703DE1}"/>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913412" name="Rectangle 4">
            <a:extLst>
              <a:ext uri="{FF2B5EF4-FFF2-40B4-BE49-F238E27FC236}">
                <a16:creationId xmlns:a16="http://schemas.microsoft.com/office/drawing/2014/main" id="{4B850B86-1B04-4D14-B5D4-652E2C83CECD}"/>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cs typeface="+mn-cs"/>
              </a:defRPr>
            </a:lvl1pPr>
          </a:lstStyle>
          <a:p>
            <a:pPr>
              <a:defRPr/>
            </a:pPr>
            <a:endParaRPr lang="es-ES" altLang="es-ES"/>
          </a:p>
        </p:txBody>
      </p:sp>
      <p:sp>
        <p:nvSpPr>
          <p:cNvPr id="913413" name="Rectangle 5">
            <a:extLst>
              <a:ext uri="{FF2B5EF4-FFF2-40B4-BE49-F238E27FC236}">
                <a16:creationId xmlns:a16="http://schemas.microsoft.com/office/drawing/2014/main" id="{87B82BAD-5D88-4F46-9FC9-DDE0CDEB994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cs typeface="+mn-cs"/>
              </a:defRPr>
            </a:lvl1pPr>
          </a:lstStyle>
          <a:p>
            <a:pPr>
              <a:defRPr/>
            </a:pPr>
            <a:endParaRPr lang="es-ES" altLang="es-ES"/>
          </a:p>
        </p:txBody>
      </p:sp>
      <p:sp>
        <p:nvSpPr>
          <p:cNvPr id="913414" name="Rectangle 6">
            <a:extLst>
              <a:ext uri="{FF2B5EF4-FFF2-40B4-BE49-F238E27FC236}">
                <a16:creationId xmlns:a16="http://schemas.microsoft.com/office/drawing/2014/main" id="{6282FC63-A107-49D2-8EF6-9DB93428F90C}"/>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cs typeface="+mn-cs"/>
              </a:defRPr>
            </a:lvl1pPr>
          </a:lstStyle>
          <a:p>
            <a:pPr>
              <a:defRPr/>
            </a:pPr>
            <a:fld id="{76D96F15-C698-4BC6-9F6B-4FCF249358C8}" type="slidenum">
              <a:rPr lang="es-ES" altLang="es-ES"/>
              <a:pPr>
                <a:defRPr/>
              </a:pPr>
              <a:t>‹Nº›</a:t>
            </a:fld>
            <a:endParaRPr lang="es-ES" altLang="es-ES"/>
          </a:p>
        </p:txBody>
      </p:sp>
    </p:spTree>
    <p:extLst>
      <p:ext uri="{BB962C8B-B14F-4D97-AF65-F5344CB8AC3E}">
        <p14:creationId xmlns:p14="http://schemas.microsoft.com/office/powerpoint/2010/main" val="407382162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3FC"/>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607BD02-4640-46E3-B2B5-3F3704E5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9EE88EB-A01B-4384-9207-26B78865C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34BA5F5-A239-4D06-88C9-4971C85B5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C9D17-71EF-456C-99F2-A36DFBA06791}" type="datetimeFigureOut">
              <a:rPr lang="es-ES" smtClean="0"/>
              <a:t>11/11/2022</a:t>
            </a:fld>
            <a:endParaRPr lang="es-ES" dirty="0"/>
          </a:p>
        </p:txBody>
      </p:sp>
      <p:sp>
        <p:nvSpPr>
          <p:cNvPr id="5" name="Marcador de pie de página 4">
            <a:extLst>
              <a:ext uri="{FF2B5EF4-FFF2-40B4-BE49-F238E27FC236}">
                <a16:creationId xmlns:a16="http://schemas.microsoft.com/office/drawing/2014/main" id="{19F12213-C521-4ECA-A539-6DB37C7F6C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a:extLst>
              <a:ext uri="{FF2B5EF4-FFF2-40B4-BE49-F238E27FC236}">
                <a16:creationId xmlns:a16="http://schemas.microsoft.com/office/drawing/2014/main" id="{EA11BBC0-006D-41A1-9346-81CFDA8A8A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BCEC1-45E2-4CE4-B8D2-D4D817EC037E}" type="slidenum">
              <a:rPr lang="es-ES" smtClean="0"/>
              <a:t>‹Nº›</a:t>
            </a:fld>
            <a:endParaRPr lang="es-ES" dirty="0"/>
          </a:p>
        </p:txBody>
      </p:sp>
    </p:spTree>
    <p:extLst>
      <p:ext uri="{BB962C8B-B14F-4D97-AF65-F5344CB8AC3E}">
        <p14:creationId xmlns:p14="http://schemas.microsoft.com/office/powerpoint/2010/main" val="589364511"/>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18436"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eaLnBrk="1" hangingPunct="1">
              <a:defRPr/>
            </a:pPr>
            <a:endParaRPr lang="es-ES">
              <a:solidFill>
                <a:srgbClr val="000000"/>
              </a:solidFill>
            </a:endParaRPr>
          </a:p>
        </p:txBody>
      </p:sp>
      <p:sp>
        <p:nvSpPr>
          <p:cNvPr id="18437"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eaLnBrk="1" hangingPunct="1">
              <a:defRPr/>
            </a:pPr>
            <a:endParaRPr lang="es-ES">
              <a:solidFill>
                <a:srgbClr val="000000"/>
              </a:solidFill>
            </a:endParaRPr>
          </a:p>
        </p:txBody>
      </p:sp>
      <p:sp>
        <p:nvSpPr>
          <p:cNvPr id="18438"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pPr eaLnBrk="1" hangingPunct="1"/>
            <a:fld id="{3621B587-FC9E-4ACD-BF80-F31AC5BCA08E}" type="slidenum">
              <a:rPr lang="es-ES" altLang="es-ES">
                <a:solidFill>
                  <a:srgbClr val="000000"/>
                </a:solidFill>
              </a:rPr>
              <a:pPr eaLnBrk="1" hangingPunct="1"/>
              <a:t>‹Nº›</a:t>
            </a:fld>
            <a:endParaRPr lang="es-ES" altLang="es-ES">
              <a:solidFill>
                <a:srgbClr val="000000"/>
              </a:solidFill>
            </a:endParaRPr>
          </a:p>
        </p:txBody>
      </p:sp>
    </p:spTree>
    <p:extLst>
      <p:ext uri="{BB962C8B-B14F-4D97-AF65-F5344CB8AC3E}">
        <p14:creationId xmlns:p14="http://schemas.microsoft.com/office/powerpoint/2010/main" val="15642189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22630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eaLnBrk="1" hangingPunct="1">
              <a:defRPr/>
            </a:pPr>
            <a:endParaRPr lang="es-ES">
              <a:solidFill>
                <a:srgbClr val="000000"/>
              </a:solidFill>
            </a:endParaRPr>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eaLnBrk="1" hangingPunct="1">
              <a:defRPr/>
            </a:pPr>
            <a:endParaRPr lang="es-ES">
              <a:solidFill>
                <a:srgbClr val="000000"/>
              </a:solidFill>
            </a:endParaRPr>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1" hangingPunct="1"/>
            <a:fld id="{AB2C14B9-B1EF-4EE9-AE99-5F99297C47ED}" type="slidenum">
              <a:rPr lang="es-ES" altLang="es-ES">
                <a:solidFill>
                  <a:srgbClr val="000000"/>
                </a:solidFill>
              </a:rPr>
              <a:pPr eaLnBrk="1" hangingPunct="1"/>
              <a:t>‹Nº›</a:t>
            </a:fld>
            <a:endParaRPr lang="es-ES" altLang="es-ES">
              <a:solidFill>
                <a:srgbClr val="000000"/>
              </a:solidFill>
            </a:endParaRPr>
          </a:p>
        </p:txBody>
      </p:sp>
    </p:spTree>
    <p:extLst>
      <p:ext uri="{BB962C8B-B14F-4D97-AF65-F5344CB8AC3E}">
        <p14:creationId xmlns:p14="http://schemas.microsoft.com/office/powerpoint/2010/main" val="113628703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a:t>Haga clic para cambiar el estilo de título	</a:t>
            </a:r>
          </a:p>
        </p:txBody>
      </p:sp>
      <p:sp>
        <p:nvSpPr>
          <p:cNvPr id="23347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1" hangingPunct="1">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eaLnBrk="1" hangingPunct="1">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FECEECC5-52F6-4516-89FE-15D9F417127C}" type="slidenum">
              <a:rPr lang="es-ES" altLang="es-ES">
                <a:solidFill>
                  <a:srgbClr val="000000"/>
                </a:solidFill>
              </a:rPr>
              <a:pPr eaLnBrk="1" hangingPunct="1"/>
              <a:t>‹Nº›</a:t>
            </a:fld>
            <a:endParaRPr lang="es-ES" altLang="es-ES">
              <a:solidFill>
                <a:srgbClr val="000000"/>
              </a:solidFill>
            </a:endParaRPr>
          </a:p>
        </p:txBody>
      </p:sp>
    </p:spTree>
    <p:extLst>
      <p:ext uri="{BB962C8B-B14F-4D97-AF65-F5344CB8AC3E}">
        <p14:creationId xmlns:p14="http://schemas.microsoft.com/office/powerpoint/2010/main" val="196770637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91C854F-A0C5-49E9-875E-FE60C6F6F62C}"/>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a:t>Haga clic para cambiar el estilo de título	</a:t>
            </a:r>
          </a:p>
        </p:txBody>
      </p:sp>
      <p:sp>
        <p:nvSpPr>
          <p:cNvPr id="2051" name="Rectangle 3">
            <a:extLst>
              <a:ext uri="{FF2B5EF4-FFF2-40B4-BE49-F238E27FC236}">
                <a16:creationId xmlns:a16="http://schemas.microsoft.com/office/drawing/2014/main" id="{8318EAB6-5CEC-4288-938B-18FCDFE99615}"/>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786436" name="Rectangle 4">
            <a:extLst>
              <a:ext uri="{FF2B5EF4-FFF2-40B4-BE49-F238E27FC236}">
                <a16:creationId xmlns:a16="http://schemas.microsoft.com/office/drawing/2014/main" id="{7D967041-73BB-40B0-B5AF-67D768CDC541}"/>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cs typeface="+mn-cs"/>
              </a:defRPr>
            </a:lvl1pPr>
          </a:lstStyle>
          <a:p>
            <a:pPr>
              <a:defRPr/>
            </a:pPr>
            <a:endParaRPr lang="es-ES" altLang="es-ES"/>
          </a:p>
        </p:txBody>
      </p:sp>
      <p:sp>
        <p:nvSpPr>
          <p:cNvPr id="786437" name="Rectangle 5">
            <a:extLst>
              <a:ext uri="{FF2B5EF4-FFF2-40B4-BE49-F238E27FC236}">
                <a16:creationId xmlns:a16="http://schemas.microsoft.com/office/drawing/2014/main" id="{5D2A2E8E-1940-484E-B3CB-F83E25CBF8C0}"/>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cs typeface="+mn-cs"/>
              </a:defRPr>
            </a:lvl1pPr>
          </a:lstStyle>
          <a:p>
            <a:pPr>
              <a:defRPr/>
            </a:pPr>
            <a:endParaRPr lang="es-ES" altLang="es-ES"/>
          </a:p>
        </p:txBody>
      </p:sp>
      <p:sp>
        <p:nvSpPr>
          <p:cNvPr id="786438" name="Rectangle 6">
            <a:extLst>
              <a:ext uri="{FF2B5EF4-FFF2-40B4-BE49-F238E27FC236}">
                <a16:creationId xmlns:a16="http://schemas.microsoft.com/office/drawing/2014/main" id="{54E704B6-3D2D-4F71-8695-DC4A9C26E124}"/>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cs typeface="+mn-cs"/>
              </a:defRPr>
            </a:lvl1pPr>
          </a:lstStyle>
          <a:p>
            <a:pPr>
              <a:defRPr/>
            </a:pPr>
            <a:fld id="{BF531393-8905-47FA-A675-A1861A7976BC}" type="slidenum">
              <a:rPr lang="es-ES" altLang="es-ES"/>
              <a:pPr>
                <a:defRPr/>
              </a:pPr>
              <a:t>‹Nº›</a:t>
            </a:fld>
            <a:endParaRPr lang="es-ES" altLang="es-ES"/>
          </a:p>
        </p:txBody>
      </p:sp>
    </p:spTree>
    <p:extLst>
      <p:ext uri="{BB962C8B-B14F-4D97-AF65-F5344CB8AC3E}">
        <p14:creationId xmlns:p14="http://schemas.microsoft.com/office/powerpoint/2010/main" val="59909406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4099"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366596"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a:defRPr/>
            </a:pPr>
            <a:endParaRPr lang="es-ES"/>
          </a:p>
        </p:txBody>
      </p:sp>
      <p:sp>
        <p:nvSpPr>
          <p:cNvPr id="366597"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a:defRPr/>
            </a:pPr>
            <a:endParaRPr lang="es-ES"/>
          </a:p>
        </p:txBody>
      </p:sp>
      <p:sp>
        <p:nvSpPr>
          <p:cNvPr id="366598"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8B83D151-6160-4219-A760-129B0E8AE898}" type="slidenum">
              <a:rPr lang="es-ES" altLang="es-ES"/>
              <a:pPr/>
              <a:t>‹Nº›</a:t>
            </a:fld>
            <a:endParaRPr lang="es-ES" altLang="es-ES"/>
          </a:p>
        </p:txBody>
      </p:sp>
    </p:spTree>
    <p:extLst>
      <p:ext uri="{BB962C8B-B14F-4D97-AF65-F5344CB8AC3E}">
        <p14:creationId xmlns:p14="http://schemas.microsoft.com/office/powerpoint/2010/main" val="132688519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CD10CBF-5F75-45A7-879D-4C29C51EEB73}"/>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a:t>Haga clic para cambiar el estilo de título	</a:t>
            </a:r>
          </a:p>
        </p:txBody>
      </p:sp>
      <p:sp>
        <p:nvSpPr>
          <p:cNvPr id="8195" name="Rectangle 3">
            <a:extLst>
              <a:ext uri="{FF2B5EF4-FFF2-40B4-BE49-F238E27FC236}">
                <a16:creationId xmlns:a16="http://schemas.microsoft.com/office/drawing/2014/main" id="{BD36EA17-D42B-41D6-A2C3-7A036CD3B155}"/>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1028" name="Rectangle 4">
            <a:extLst>
              <a:ext uri="{FF2B5EF4-FFF2-40B4-BE49-F238E27FC236}">
                <a16:creationId xmlns:a16="http://schemas.microsoft.com/office/drawing/2014/main" id="{98B41264-FE1A-49F1-869F-470F5C58C399}"/>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cs typeface="+mn-cs"/>
              </a:defRPr>
            </a:lvl1pPr>
          </a:lstStyle>
          <a:p>
            <a:pPr>
              <a:defRPr/>
            </a:pPr>
            <a:endParaRPr lang="es-ES"/>
          </a:p>
        </p:txBody>
      </p:sp>
      <p:sp>
        <p:nvSpPr>
          <p:cNvPr id="1029" name="Rectangle 5">
            <a:extLst>
              <a:ext uri="{FF2B5EF4-FFF2-40B4-BE49-F238E27FC236}">
                <a16:creationId xmlns:a16="http://schemas.microsoft.com/office/drawing/2014/main" id="{51FC4425-2D07-4588-8442-F86E36F55D2C}"/>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cs typeface="+mn-cs"/>
              </a:defRPr>
            </a:lvl1pPr>
          </a:lstStyle>
          <a:p>
            <a:pPr>
              <a:defRPr/>
            </a:pPr>
            <a:endParaRPr lang="es-ES"/>
          </a:p>
        </p:txBody>
      </p:sp>
      <p:sp>
        <p:nvSpPr>
          <p:cNvPr id="1030" name="Rectangle 6">
            <a:extLst>
              <a:ext uri="{FF2B5EF4-FFF2-40B4-BE49-F238E27FC236}">
                <a16:creationId xmlns:a16="http://schemas.microsoft.com/office/drawing/2014/main" id="{029E69A7-61A0-495F-A607-3EB7FF8E484E}"/>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cs typeface="+mn-cs"/>
              </a:defRPr>
            </a:lvl1pPr>
          </a:lstStyle>
          <a:p>
            <a:pPr>
              <a:defRPr/>
            </a:pPr>
            <a:fld id="{896954DE-E99D-4244-BCE2-DED26BB83C06}" type="slidenum">
              <a:rPr lang="es-ES" altLang="es-ES"/>
              <a:pPr>
                <a:defRPr/>
              </a:pPr>
              <a:t>‹Nº›</a:t>
            </a:fld>
            <a:endParaRPr lang="es-ES" altLang="es-ES"/>
          </a:p>
        </p:txBody>
      </p:sp>
    </p:spTree>
    <p:extLst>
      <p:ext uri="{BB962C8B-B14F-4D97-AF65-F5344CB8AC3E}">
        <p14:creationId xmlns:p14="http://schemas.microsoft.com/office/powerpoint/2010/main" val="35028359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905A718-1CA5-410A-AC7D-681F2776B488}"/>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4099" name="Rectangle 3">
            <a:extLst>
              <a:ext uri="{FF2B5EF4-FFF2-40B4-BE49-F238E27FC236}">
                <a16:creationId xmlns:a16="http://schemas.microsoft.com/office/drawing/2014/main" id="{1773F339-CB0E-4EEB-AA84-A68E5400A57F}"/>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9220" name="Rectangle 4">
            <a:extLst>
              <a:ext uri="{FF2B5EF4-FFF2-40B4-BE49-F238E27FC236}">
                <a16:creationId xmlns:a16="http://schemas.microsoft.com/office/drawing/2014/main" id="{A96B527C-C181-431A-AB47-8CB74BA3FC12}"/>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endParaRPr lang="es-ES"/>
          </a:p>
        </p:txBody>
      </p:sp>
      <p:sp>
        <p:nvSpPr>
          <p:cNvPr id="9221" name="Rectangle 5">
            <a:extLst>
              <a:ext uri="{FF2B5EF4-FFF2-40B4-BE49-F238E27FC236}">
                <a16:creationId xmlns:a16="http://schemas.microsoft.com/office/drawing/2014/main" id="{1F3C521B-6A79-4D8F-8FE5-3D6CCF6BD0A8}"/>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es-ES"/>
          </a:p>
        </p:txBody>
      </p:sp>
      <p:sp>
        <p:nvSpPr>
          <p:cNvPr id="9222" name="Rectangle 6">
            <a:extLst>
              <a:ext uri="{FF2B5EF4-FFF2-40B4-BE49-F238E27FC236}">
                <a16:creationId xmlns:a16="http://schemas.microsoft.com/office/drawing/2014/main" id="{41701B7A-4D27-457D-822A-16EC649319C3}"/>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a:defRPr/>
            </a:pPr>
            <a:fld id="{529972CD-AAF5-44DD-B963-34B5A2CB6284}" type="slidenum">
              <a:rPr lang="es-ES" altLang="es-ES"/>
              <a:pPr>
                <a:defRPr/>
              </a:pPr>
              <a:t>‹Nº›</a:t>
            </a:fld>
            <a:endParaRPr lang="es-ES" altLang="es-ES"/>
          </a:p>
        </p:txBody>
      </p:sp>
    </p:spTree>
    <p:extLst>
      <p:ext uri="{BB962C8B-B14F-4D97-AF65-F5344CB8AC3E}">
        <p14:creationId xmlns:p14="http://schemas.microsoft.com/office/powerpoint/2010/main" val="173434239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B0AC1E0-1D0F-471B-A5F5-813F4F45CEA9}"/>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a:t>Haga clic para cambiar el estilo de título	</a:t>
            </a:r>
          </a:p>
        </p:txBody>
      </p:sp>
      <p:sp>
        <p:nvSpPr>
          <p:cNvPr id="5123" name="Rectangle 3">
            <a:extLst>
              <a:ext uri="{FF2B5EF4-FFF2-40B4-BE49-F238E27FC236}">
                <a16:creationId xmlns:a16="http://schemas.microsoft.com/office/drawing/2014/main" id="{BD441B73-E0DD-4BE0-AF15-D121C9FB745E}"/>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1028" name="Rectangle 4">
            <a:extLst>
              <a:ext uri="{FF2B5EF4-FFF2-40B4-BE49-F238E27FC236}">
                <a16:creationId xmlns:a16="http://schemas.microsoft.com/office/drawing/2014/main" id="{52138B7D-04D6-44B0-99B4-D48937F5145A}"/>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cs typeface="+mn-cs"/>
              </a:defRPr>
            </a:lvl1pPr>
          </a:lstStyle>
          <a:p>
            <a:pPr>
              <a:defRPr/>
            </a:pPr>
            <a:endParaRPr lang="es-ES"/>
          </a:p>
        </p:txBody>
      </p:sp>
      <p:sp>
        <p:nvSpPr>
          <p:cNvPr id="1029" name="Rectangle 5">
            <a:extLst>
              <a:ext uri="{FF2B5EF4-FFF2-40B4-BE49-F238E27FC236}">
                <a16:creationId xmlns:a16="http://schemas.microsoft.com/office/drawing/2014/main" id="{1B38CD9D-D4A2-4903-A43D-0E3A90321E6C}"/>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cs typeface="+mn-cs"/>
              </a:defRPr>
            </a:lvl1pPr>
          </a:lstStyle>
          <a:p>
            <a:pPr>
              <a:defRPr/>
            </a:pPr>
            <a:endParaRPr lang="es-ES"/>
          </a:p>
        </p:txBody>
      </p:sp>
      <p:sp>
        <p:nvSpPr>
          <p:cNvPr id="1030" name="Rectangle 6">
            <a:extLst>
              <a:ext uri="{FF2B5EF4-FFF2-40B4-BE49-F238E27FC236}">
                <a16:creationId xmlns:a16="http://schemas.microsoft.com/office/drawing/2014/main" id="{CC5DE802-158F-4A45-B314-11D50F3D833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cs typeface="+mn-cs"/>
              </a:defRPr>
            </a:lvl1pPr>
          </a:lstStyle>
          <a:p>
            <a:pPr>
              <a:defRPr/>
            </a:pPr>
            <a:fld id="{0DC02CDC-2CC0-409B-9525-A9952AB1BC28}" type="slidenum">
              <a:rPr lang="es-ES" altLang="es-ES"/>
              <a:pPr>
                <a:defRPr/>
              </a:pPr>
              <a:t>‹Nº›</a:t>
            </a:fld>
            <a:endParaRPr lang="es-ES" altLang="es-ES"/>
          </a:p>
        </p:txBody>
      </p:sp>
    </p:spTree>
    <p:extLst>
      <p:ext uri="{BB962C8B-B14F-4D97-AF65-F5344CB8AC3E}">
        <p14:creationId xmlns:p14="http://schemas.microsoft.com/office/powerpoint/2010/main" val="102901932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aludextremadura.ses.es/web/detalle-contenido-estructurado?content=educacion-para-la-salud" TargetMode="External"/><Relationship Id="rId2" Type="http://schemas.openxmlformats.org/officeDocument/2006/relationships/image" Target="../media/image1.jpeg"/><Relationship Id="rId1" Type="http://schemas.openxmlformats.org/officeDocument/2006/relationships/slideLayout" Target="../slideLayouts/slideLayout14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33.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jpg"/><Relationship Id="rId1" Type="http://schemas.openxmlformats.org/officeDocument/2006/relationships/slideLayout" Target="../slideLayouts/slideLayout45.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5.PNG"/><Relationship Id="rId1" Type="http://schemas.openxmlformats.org/officeDocument/2006/relationships/slideLayout" Target="../slideLayouts/slideLayout45.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6.jp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video" Target="https://www.youtube.com/embed/00Sx3nKdb-8?feature=oembed" TargetMode="External"/><Relationship Id="rId5" Type="http://schemas.openxmlformats.org/officeDocument/2006/relationships/image" Target="../media/image2.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jp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0.jpg"/><Relationship Id="rId1" Type="http://schemas.openxmlformats.org/officeDocument/2006/relationships/slideLayout" Target="../slideLayouts/slideLayout33.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dietamediterranea.com/test-de-la-dieta-mediterranea/" TargetMode="Externa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scielo.isciii.es/scielo.php?script=sci_arttext&amp;pid=S0212-16112022000400010" TargetMode="Externa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ich.unesco.org/es/RL/la-dieta-mediterranea-00884" TargetMode="Externa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ich.unesco.org/es/RL/la-dieta-mediterranea-00884" TargetMode="Externa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ich.unesco.org/es/RL/la-dieta-mediterranea-00884" TargetMode="Externa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ich.unesco.org/es/RL/la-dieta-mediterranea-00884" TargetMode="Externa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hyperlink" Target="https://ich.unesco.org/es/RL/la-dieta-mediterranea-00884" TargetMode="External"/><Relationship Id="rId2" Type="http://schemas.openxmlformats.org/officeDocument/2006/relationships/image" Target="../media/image5.PNG"/><Relationship Id="rId1" Type="http://schemas.openxmlformats.org/officeDocument/2006/relationships/slideLayout" Target="../slideLayouts/slideLayout19.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9.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4.xml"/></Relationships>
</file>

<file path=ppt/slides/_rels/slide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6.xml"/><Relationship Id="rId1" Type="http://schemas.openxmlformats.org/officeDocument/2006/relationships/vmlDrawing" Target="../drawings/vmlDrawing1.vml"/><Relationship Id="rId6" Type="http://schemas.openxmlformats.org/officeDocument/2006/relationships/image" Target="../media/image2.jpeg"/><Relationship Id="rId5" Type="http://schemas.openxmlformats.org/officeDocument/2006/relationships/image" Target="../media/image24.wmf"/><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82.xml"/></Relationships>
</file>

<file path=ppt/slides/_rels/slide5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2.xml"/></Relationships>
</file>

<file path=ppt/slides/_rels/slide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2.xml"/></Relationships>
</file>

<file path=ppt/slides/_rels/slide5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3.xml"/><Relationship Id="rId1" Type="http://schemas.openxmlformats.org/officeDocument/2006/relationships/video" Target="https://www.youtube.com/embed/XFiIgmwFzzk?feature=oembed" TargetMode="External"/><Relationship Id="rId6" Type="http://schemas.openxmlformats.org/officeDocument/2006/relationships/image" Target="../media/image2.jpeg"/><Relationship Id="rId5" Type="http://schemas.openxmlformats.org/officeDocument/2006/relationships/image" Target="../media/image7.jpeg"/><Relationship Id="rId4" Type="http://schemas.openxmlformats.org/officeDocument/2006/relationships/hyperlink" Target="https://ich.unesco.org/es/RL/la-dieta-mediterranea-00884"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jpeg"/><Relationship Id="rId1" Type="http://schemas.openxmlformats.org/officeDocument/2006/relationships/slideLayout" Target="../slideLayouts/slideLayout93.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jpeg"/><Relationship Id="rId1" Type="http://schemas.openxmlformats.org/officeDocument/2006/relationships/slideLayout" Target="../slideLayouts/slideLayout93.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9.jpeg"/><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5.xml"/></Relationships>
</file>

<file path=ppt/slides/_rels/slide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5.xm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iris.paho.org/handle/10665.2/54971" TargetMode="External"/><Relationship Id="rId1" Type="http://schemas.openxmlformats.org/officeDocument/2006/relationships/slideLayout" Target="../slideLayouts/slideLayout105.xml"/></Relationships>
</file>

<file path=ppt/slides/_rels/slide66.xml.rels><?xml version="1.0" encoding="UTF-8" standalone="yes"?>
<Relationships xmlns="http://schemas.openxmlformats.org/package/2006/relationships"><Relationship Id="rId3" Type="http://schemas.openxmlformats.org/officeDocument/2006/relationships/hyperlink" Target="https://iris.paho.org/handle/10665.2/54971" TargetMode="External"/><Relationship Id="rId2" Type="http://schemas.openxmlformats.org/officeDocument/2006/relationships/image" Target="../media/image30.JPG"/><Relationship Id="rId1" Type="http://schemas.openxmlformats.org/officeDocument/2006/relationships/slideLayout" Target="../slideLayouts/slideLayout105.xml"/><Relationship Id="rId4" Type="http://schemas.openxmlformats.org/officeDocument/2006/relationships/image" Target="../media/image2.jpeg"/></Relationships>
</file>

<file path=ppt/slides/_rels/slide6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05.xml"/><Relationship Id="rId1" Type="http://schemas.openxmlformats.org/officeDocument/2006/relationships/video" Target="https://www.youtube.com/embed/cccN0ADEGMA?feature=oembed"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jpeg"/><Relationship Id="rId2" Type="http://schemas.openxmlformats.org/officeDocument/2006/relationships/slideLayout" Target="../slideLayouts/slideLayout33.xml"/><Relationship Id="rId1" Type="http://schemas.openxmlformats.org/officeDocument/2006/relationships/video" Target="https://www.youtube.com/embed/QEON2oAORDs?feature=oembed" TargetMode="External"/><Relationship Id="rId6" Type="http://schemas.openxmlformats.org/officeDocument/2006/relationships/image" Target="../media/image8.jpeg"/><Relationship Id="rId5" Type="http://schemas.openxmlformats.org/officeDocument/2006/relationships/hyperlink" Target="https://ich.unesco.org/es/RL/la-dieta-mediterranea-00884" TargetMode="Externa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1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8.xml"/></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4.jpeg"/><Relationship Id="rId1" Type="http://schemas.openxmlformats.org/officeDocument/2006/relationships/slideLayout" Target="../slideLayouts/slideLayout124.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9" descr="ses">
            <a:extLst>
              <a:ext uri="{FF2B5EF4-FFF2-40B4-BE49-F238E27FC236}">
                <a16:creationId xmlns:a16="http://schemas.microsoft.com/office/drawing/2014/main" id="{628CE720-5DF9-4662-A59E-2E18196EBC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105525"/>
            <a:ext cx="111601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3866" name="Text Box 10">
            <a:extLst>
              <a:ext uri="{FF2B5EF4-FFF2-40B4-BE49-F238E27FC236}">
                <a16:creationId xmlns:a16="http://schemas.microsoft.com/office/drawing/2014/main" id="{DE6383E5-2308-4CEF-B376-429C9FA9023E}"/>
              </a:ext>
            </a:extLst>
          </p:cNvPr>
          <p:cNvSpPr txBox="1">
            <a:spLocks noChangeArrowheads="1"/>
          </p:cNvSpPr>
          <p:nvPr/>
        </p:nvSpPr>
        <p:spPr bwMode="auto">
          <a:xfrm>
            <a:off x="1847851" y="245873"/>
            <a:ext cx="8569325" cy="3785652"/>
          </a:xfrm>
          <a:prstGeom prst="rect">
            <a:avLst/>
          </a:prstGeom>
          <a:solidFill>
            <a:srgbClr val="CCFFFF">
              <a:alpha val="50000"/>
            </a:srgbClr>
          </a:solidFill>
          <a:ln w="9525">
            <a:solidFill>
              <a:srgbClr val="0000CC"/>
            </a:solidFill>
            <a:miter lim="800000"/>
            <a:headEnd/>
            <a:tailEnd/>
          </a:ln>
          <a:effectLst/>
        </p:spPr>
        <p:txBody>
          <a:bodyPr>
            <a:spAutoFit/>
          </a:bodyPr>
          <a:lstStyle/>
          <a:p>
            <a:pPr algn="ctr" fontAlgn="base">
              <a:spcBef>
                <a:spcPct val="50000"/>
              </a:spcBef>
              <a:spcAft>
                <a:spcPct val="0"/>
              </a:spcAft>
              <a:defRPr/>
            </a:pPr>
            <a:r>
              <a:rPr lang="es-ES" altLang="es-ES" sz="80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Aproximación a la Dieta Mediterránea</a:t>
            </a:r>
            <a:endParaRPr lang="es-ES" altLang="es-ES" sz="8000" b="1" dirty="0">
              <a:solidFill>
                <a:srgbClr val="1313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FE9D06A8-6D1E-B1D6-B5A6-DFE93292A200}"/>
              </a:ext>
            </a:extLst>
          </p:cNvPr>
          <p:cNvSpPr txBox="1"/>
          <p:nvPr/>
        </p:nvSpPr>
        <p:spPr>
          <a:xfrm>
            <a:off x="887768" y="4405823"/>
            <a:ext cx="6853561" cy="646331"/>
          </a:xfrm>
          <a:prstGeom prst="rect">
            <a:avLst/>
          </a:prstGeom>
          <a:noFill/>
        </p:spPr>
        <p:txBody>
          <a:bodyPr wrap="square" rtlCol="0">
            <a:spAutoFit/>
          </a:bodyPr>
          <a:lstStyle/>
          <a:p>
            <a:r>
              <a:rPr lang="es-ES" dirty="0">
                <a:solidFill>
                  <a:prstClr val="black"/>
                </a:solidFill>
                <a:latin typeface="Calibri" panose="020F0502020204030204"/>
              </a:rPr>
              <a:t>Ponente…</a:t>
            </a:r>
          </a:p>
          <a:p>
            <a:r>
              <a:rPr lang="es-ES" dirty="0">
                <a:solidFill>
                  <a:prstClr val="black"/>
                </a:solidFill>
                <a:latin typeface="Calibri" panose="020F0502020204030204"/>
              </a:rPr>
              <a:t>Localidad…</a:t>
            </a:r>
          </a:p>
        </p:txBody>
      </p:sp>
      <p:sp>
        <p:nvSpPr>
          <p:cNvPr id="5" name="CuadroTexto 4">
            <a:extLst>
              <a:ext uri="{FF2B5EF4-FFF2-40B4-BE49-F238E27FC236}">
                <a16:creationId xmlns:a16="http://schemas.microsoft.com/office/drawing/2014/main" id="{E30C880C-C2FD-E7AB-0449-2A72C5007697}"/>
              </a:ext>
            </a:extLst>
          </p:cNvPr>
          <p:cNvSpPr txBox="1"/>
          <p:nvPr/>
        </p:nvSpPr>
        <p:spPr>
          <a:xfrm>
            <a:off x="2659310" y="4250870"/>
            <a:ext cx="9487896" cy="2569934"/>
          </a:xfrm>
          <a:prstGeom prst="rect">
            <a:avLst/>
          </a:prstGeom>
          <a:solidFill>
            <a:srgbClr val="FFFFCC"/>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b="1" kern="0" dirty="0">
                <a:solidFill>
                  <a:prstClr val="black"/>
                </a:solidFill>
                <a:latin typeface="Calibri" panose="020F0502020204030204"/>
              </a:rPr>
              <a:t>NOTAS A CONSIDERAR ANTES DE UTILIZAR ESTA PRESENTACIÓN</a:t>
            </a:r>
            <a:endParaRPr kumimoji="0" lang="es-ES" sz="1800" b="1" i="0" u="none" strike="noStrike" kern="0" cap="none" spc="0" normalizeH="0" baseline="0" noProof="0" dirty="0">
              <a:ln>
                <a:noFill/>
              </a:ln>
              <a:solidFill>
                <a:prstClr val="black"/>
              </a:solidFill>
              <a:effectLst/>
              <a:uLnTx/>
              <a:uFillTx/>
              <a:latin typeface="Calibri" panose="020F0502020204030204"/>
            </a:endParaRPr>
          </a:p>
          <a:p>
            <a:pPr marL="228600" marR="0" lvl="0" indent="-228600" defTabSz="914400" eaLnBrk="1" fontAlgn="auto" latinLnBrk="0" hangingPunct="1">
              <a:lnSpc>
                <a:spcPct val="100000"/>
              </a:lnSpc>
              <a:spcBef>
                <a:spcPts val="0"/>
              </a:spcBef>
              <a:spcAft>
                <a:spcPts val="0"/>
              </a:spcAft>
              <a:buClrTx/>
              <a:buSzTx/>
              <a:buFontTx/>
              <a:buAutoNum type="arabicPeriod"/>
              <a:tabLst/>
              <a:defRPr/>
            </a:pPr>
            <a:r>
              <a:rPr kumimoji="0" lang="es-ES" sz="1100" b="0" i="0" u="none" strike="noStrike" kern="0" cap="none" spc="0" normalizeH="0" baseline="0" noProof="0" dirty="0">
                <a:ln>
                  <a:noFill/>
                </a:ln>
                <a:solidFill>
                  <a:prstClr val="black"/>
                </a:solidFill>
                <a:effectLst/>
                <a:uLnTx/>
                <a:uFillTx/>
                <a:latin typeface="Calibri" panose="020F0502020204030204"/>
              </a:rPr>
              <a:t>Esta presentación puede usarse libremente, total o parcialmente, siempre que se conserve en cada diapositiva esta referencia a su origen: “Servicio Extremeño de Salud. D. Gral. de Salud Pública. Unidad de Educación para la Salud.”. Contiene vínculos a materiales externos que pueden desactivarse.</a:t>
            </a:r>
          </a:p>
          <a:p>
            <a:pPr marL="228600" marR="0" lvl="0" indent="-228600" defTabSz="914400" eaLnBrk="1" fontAlgn="auto" latinLnBrk="0" hangingPunct="1">
              <a:lnSpc>
                <a:spcPct val="100000"/>
              </a:lnSpc>
              <a:spcBef>
                <a:spcPts val="0"/>
              </a:spcBef>
              <a:spcAft>
                <a:spcPts val="0"/>
              </a:spcAft>
              <a:buClrTx/>
              <a:buSzTx/>
              <a:buFontTx/>
              <a:buAutoNum type="arabicPeriod"/>
              <a:tabLst/>
              <a:defRPr/>
            </a:pPr>
            <a:r>
              <a:rPr kumimoji="0" lang="es-ES" sz="1100" b="0" i="0" u="none" strike="noStrike" kern="0" cap="none" spc="0" normalizeH="0" baseline="0" noProof="0" dirty="0">
                <a:ln>
                  <a:noFill/>
                </a:ln>
                <a:solidFill>
                  <a:prstClr val="black"/>
                </a:solidFill>
                <a:effectLst/>
                <a:uLnTx/>
                <a:uFillTx/>
                <a:latin typeface="Calibri" panose="020F0502020204030204"/>
              </a:rPr>
              <a:t>Está </a:t>
            </a:r>
            <a:r>
              <a:rPr kumimoji="0" lang="es-ES" sz="1100" b="0" i="0" u="none" strike="noStrike" kern="0" cap="none" spc="0" normalizeH="0" baseline="0" noProof="0" dirty="0">
                <a:ln>
                  <a:noFill/>
                </a:ln>
                <a:solidFill>
                  <a:srgbClr val="0070C0"/>
                </a:solidFill>
                <a:effectLst/>
                <a:uLnTx/>
                <a:uFillTx/>
                <a:latin typeface="Calibri" panose="020F0502020204030204"/>
              </a:rPr>
              <a:t>pensada para facilitar las actividades de Educación para la Salud en promoción de la dieta mediterránea</a:t>
            </a:r>
            <a:r>
              <a:rPr kumimoji="0" lang="es-ES" sz="1100" b="0" i="0" u="none" strike="noStrike" kern="0" cap="none" spc="0" normalizeH="0" baseline="0" noProof="0" dirty="0">
                <a:ln>
                  <a:noFill/>
                </a:ln>
                <a:solidFill>
                  <a:prstClr val="black"/>
                </a:solidFill>
                <a:effectLst/>
                <a:uLnTx/>
                <a:uFillTx/>
                <a:latin typeface="Calibri" panose="020F0502020204030204"/>
              </a:rPr>
              <a:t>. </a:t>
            </a:r>
          </a:p>
          <a:p>
            <a:pPr marL="228600" marR="0" lvl="0" indent="-228600" defTabSz="914400" eaLnBrk="1" fontAlgn="auto" latinLnBrk="0" hangingPunct="1">
              <a:lnSpc>
                <a:spcPct val="100000"/>
              </a:lnSpc>
              <a:spcBef>
                <a:spcPts val="0"/>
              </a:spcBef>
              <a:spcAft>
                <a:spcPts val="0"/>
              </a:spcAft>
              <a:buClrTx/>
              <a:buSzTx/>
              <a:buFontTx/>
              <a:buAutoNum type="arabicPeriod"/>
              <a:tabLst/>
              <a:defRPr/>
            </a:pPr>
            <a:r>
              <a:rPr kumimoji="0" lang="es-ES" sz="1100" b="1" i="0" u="none" strike="noStrike" kern="0" cap="none" spc="0" normalizeH="0" baseline="0" noProof="0" dirty="0">
                <a:ln>
                  <a:noFill/>
                </a:ln>
                <a:solidFill>
                  <a:srgbClr val="0070C0"/>
                </a:solidFill>
                <a:effectLst/>
                <a:uLnTx/>
                <a:uFillTx/>
                <a:latin typeface="Calibri" panose="020F0502020204030204"/>
              </a:rPr>
              <a:t>Está en soporte abierto para que sea fácilmente</a:t>
            </a:r>
            <a:r>
              <a:rPr kumimoji="0" lang="es-ES" sz="1100" b="0" i="0" u="none" strike="noStrike" kern="0" cap="none" spc="0" normalizeH="0" baseline="0" noProof="0" dirty="0">
                <a:ln>
                  <a:noFill/>
                </a:ln>
                <a:solidFill>
                  <a:srgbClr val="0070C0"/>
                </a:solidFill>
                <a:effectLst/>
                <a:uLnTx/>
                <a:uFillTx/>
                <a:latin typeface="Calibri" panose="020F0502020204030204"/>
              </a:rPr>
              <a:t> modificable y así sea </a:t>
            </a:r>
            <a:r>
              <a:rPr kumimoji="0" lang="es-ES" sz="1100" b="1" i="0" u="none" strike="noStrike" kern="0" cap="none" spc="0" normalizeH="0" baseline="0" noProof="0" dirty="0">
                <a:ln>
                  <a:noFill/>
                </a:ln>
                <a:solidFill>
                  <a:srgbClr val="0070C0"/>
                </a:solidFill>
                <a:effectLst/>
                <a:uLnTx/>
                <a:uFillTx/>
                <a:latin typeface="Calibri" panose="020F0502020204030204"/>
              </a:rPr>
              <a:t>adaptable al grupo con el que se va a trabajar</a:t>
            </a:r>
            <a:r>
              <a:rPr kumimoji="0" lang="es-ES" sz="1100" b="0" i="0" u="none" strike="noStrike" kern="0" cap="none" spc="0" normalizeH="0" baseline="0" noProof="0" dirty="0">
                <a:ln>
                  <a:noFill/>
                </a:ln>
                <a:solidFill>
                  <a:srgbClr val="0070C0"/>
                </a:solidFill>
                <a:effectLst/>
                <a:uLnTx/>
                <a:uFillTx/>
                <a:latin typeface="Calibri" panose="020F0502020204030204"/>
              </a:rPr>
              <a:t>, pudiéndose aumentar o disminuir su dificultad y/o extensión de la misma o hacerla más visual. </a:t>
            </a:r>
            <a:r>
              <a:rPr kumimoji="0" lang="es-ES" sz="1100" b="1" i="0" u="none" strike="noStrike" kern="0" cap="none" spc="0" normalizeH="0" baseline="0" noProof="0" dirty="0">
                <a:ln>
                  <a:noFill/>
                </a:ln>
                <a:solidFill>
                  <a:srgbClr val="FF0000"/>
                </a:solidFill>
                <a:effectLst/>
                <a:uLnTx/>
                <a:uFillTx/>
                <a:latin typeface="Calibri" panose="020F0502020204030204"/>
              </a:rPr>
              <a:t>En todo caso debe ser adaptada al grupo.</a:t>
            </a:r>
          </a:p>
          <a:p>
            <a:pPr marL="228600" marR="0" lvl="0" indent="-228600" defTabSz="914400" eaLnBrk="1" fontAlgn="auto" latinLnBrk="0" hangingPunct="1">
              <a:lnSpc>
                <a:spcPct val="100000"/>
              </a:lnSpc>
              <a:spcBef>
                <a:spcPts val="0"/>
              </a:spcBef>
              <a:spcAft>
                <a:spcPts val="0"/>
              </a:spcAft>
              <a:buClrTx/>
              <a:buSzTx/>
              <a:buFontTx/>
              <a:buAutoNum type="arabicPeriod"/>
              <a:tabLst/>
              <a:defRPr/>
            </a:pPr>
            <a:r>
              <a:rPr lang="es-ES" sz="1100" kern="0" dirty="0">
                <a:solidFill>
                  <a:srgbClr val="0070C0"/>
                </a:solidFill>
                <a:latin typeface="Calibri" panose="020F0502020204030204"/>
              </a:rPr>
              <a:t>Algunas diapositivas se presentan duplicadas en varios diseños para que se pueda escoger directamente uno de ellos. Otras están ocultas y solo deberán hacerse visibles si las características del grupo de personas sobre el que se va a actuar lo permiten y aconsejan.</a:t>
            </a:r>
            <a:endParaRPr kumimoji="0" lang="es-ES" sz="1100" b="0" i="0" u="none" strike="noStrike" kern="0" cap="none" spc="0" normalizeH="0" baseline="0" noProof="0" dirty="0">
              <a:ln>
                <a:noFill/>
              </a:ln>
              <a:solidFill>
                <a:srgbClr val="0070C0"/>
              </a:solidFill>
              <a:effectLst/>
              <a:uLnTx/>
              <a:uFillTx/>
              <a:latin typeface="Calibri" panose="020F0502020204030204"/>
            </a:endParaRPr>
          </a:p>
          <a:p>
            <a:pPr marL="228600" marR="0" lvl="0" indent="-228600" defTabSz="914400" eaLnBrk="1" fontAlgn="auto" latinLnBrk="0" hangingPunct="1">
              <a:lnSpc>
                <a:spcPct val="100000"/>
              </a:lnSpc>
              <a:spcBef>
                <a:spcPts val="0"/>
              </a:spcBef>
              <a:spcAft>
                <a:spcPts val="0"/>
              </a:spcAft>
              <a:buClrTx/>
              <a:buSzTx/>
              <a:buFontTx/>
              <a:buAutoNum type="arabicPeriod"/>
              <a:tabLst/>
              <a:defRPr/>
            </a:pPr>
            <a:r>
              <a:rPr kumimoji="0" lang="es-ES" sz="1100" b="0" i="0" u="none" strike="noStrike" kern="0" cap="none" spc="0" normalizeH="0" baseline="0" noProof="0" dirty="0">
                <a:ln>
                  <a:noFill/>
                </a:ln>
                <a:solidFill>
                  <a:prstClr val="black"/>
                </a:solidFill>
                <a:effectLst/>
                <a:uLnTx/>
                <a:uFillTx/>
                <a:latin typeface="Calibri" panose="020F0502020204030204"/>
              </a:rPr>
              <a:t>Se apoya en la evidencia científica más actual (a fecha 05.11.2022), que podría cambiar o matizarse a la luz de nuevos estudios científicos.</a:t>
            </a:r>
          </a:p>
          <a:p>
            <a:pPr marL="228600" marR="0" lvl="0" indent="-228600" defTabSz="914400" eaLnBrk="1" fontAlgn="auto" latinLnBrk="0" hangingPunct="1">
              <a:lnSpc>
                <a:spcPct val="100000"/>
              </a:lnSpc>
              <a:spcBef>
                <a:spcPts val="0"/>
              </a:spcBef>
              <a:spcAft>
                <a:spcPts val="0"/>
              </a:spcAft>
              <a:buClrTx/>
              <a:buSzTx/>
              <a:buFontTx/>
              <a:buAutoNum type="arabicPeriod"/>
              <a:tabLst/>
              <a:defRPr/>
            </a:pPr>
            <a:r>
              <a:rPr kumimoji="0" lang="es-ES" sz="1100" b="0" i="0" u="none" strike="noStrike" kern="0" cap="none" spc="0" normalizeH="0" baseline="0" noProof="0" dirty="0">
                <a:ln>
                  <a:noFill/>
                </a:ln>
                <a:solidFill>
                  <a:prstClr val="black"/>
                </a:solidFill>
                <a:effectLst/>
                <a:uLnTx/>
                <a:uFillTx/>
                <a:latin typeface="Calibri" panose="020F0502020204030204"/>
              </a:rPr>
              <a:t>Para la utilización de cualquier fotografía</a:t>
            </a:r>
            <a:r>
              <a:rPr lang="es-ES" sz="1100" kern="0" dirty="0">
                <a:solidFill>
                  <a:prstClr val="black"/>
                </a:solidFill>
                <a:latin typeface="Calibri" panose="020F0502020204030204"/>
              </a:rPr>
              <a:t> que</a:t>
            </a:r>
            <a:r>
              <a:rPr kumimoji="0" lang="es-ES" sz="1100" b="0" i="0" u="none" strike="noStrike" kern="0" cap="none" spc="0" normalizeH="0" baseline="0" noProof="0" dirty="0">
                <a:ln>
                  <a:noFill/>
                </a:ln>
                <a:solidFill>
                  <a:prstClr val="black"/>
                </a:solidFill>
                <a:effectLst/>
                <a:uLnTx/>
                <a:uFillTx/>
                <a:latin typeface="Calibri" panose="020F0502020204030204"/>
              </a:rPr>
              <a:t> contiene la presentación en otros soportes o materiales diferentes a la propia presentación, deberá solicitarse autorización a eulalio.ruiz@salud-juntaex.es</a:t>
            </a:r>
          </a:p>
          <a:p>
            <a:pPr marL="228600" indent="-228600">
              <a:buFontTx/>
              <a:buAutoNum type="arabicPeriod"/>
              <a:defRPr/>
            </a:pPr>
            <a:r>
              <a:rPr kumimoji="0" lang="es-ES" sz="1100" b="0" i="0" u="none" strike="noStrike" kern="0" cap="none" spc="0" normalizeH="0" baseline="0" noProof="0" dirty="0">
                <a:ln>
                  <a:noFill/>
                </a:ln>
                <a:solidFill>
                  <a:prstClr val="black"/>
                </a:solidFill>
                <a:effectLst/>
                <a:uLnTx/>
                <a:uFillTx/>
                <a:latin typeface="Calibri" panose="020F0502020204030204"/>
              </a:rPr>
              <a:t>Hay abundante información complementaria y de apoyo en la web específica de Extremadura sobre materiales de Educación para la Salud (en construcción a la fecha citada) en: </a:t>
            </a:r>
            <a:r>
              <a:rPr kumimoji="0" lang="es-ES" sz="900" b="0" i="0" u="none" strike="noStrike" kern="0" cap="none" spc="0" normalizeH="0" baseline="0" noProof="0" dirty="0">
                <a:ln>
                  <a:noFill/>
                </a:ln>
                <a:solidFill>
                  <a:prstClr val="black"/>
                </a:solidFill>
                <a:effectLst/>
                <a:uLnTx/>
                <a:uFillTx/>
                <a:latin typeface="Calibri" panose="020F0502020204030204"/>
                <a:hlinkClick r:id="rId3"/>
              </a:rPr>
              <a:t>https://saludextremadura.ses.es/web/detalle-contenido-estructurado?content=educacion-para-la-salud</a:t>
            </a:r>
            <a:r>
              <a:rPr kumimoji="0" lang="es-ES" sz="900" b="0" i="0" u="none" strike="noStrike" kern="0" cap="none" spc="0" normalizeH="0" baseline="0" noProof="0" dirty="0">
                <a:ln>
                  <a:noFill/>
                </a:ln>
                <a:solidFill>
                  <a:prstClr val="black"/>
                </a:solidFill>
                <a:effectLst/>
                <a:uLnTx/>
                <a:uFillTx/>
                <a:latin typeface="Calibri" panose="020F0502020204030204"/>
              </a:rPr>
              <a:t> </a:t>
            </a:r>
          </a:p>
          <a:p>
            <a:pPr marL="228600" indent="-228600">
              <a:buFontTx/>
              <a:buAutoNum type="arabicPeriod"/>
              <a:defRPr/>
            </a:pPr>
            <a:r>
              <a:rPr lang="es-ES" sz="1100" kern="0" dirty="0">
                <a:solidFill>
                  <a:srgbClr val="0070C0"/>
                </a:solidFill>
                <a:latin typeface="Calibri" panose="020F0502020204030204"/>
              </a:rPr>
              <a:t>Estas notas deberán eliminarse a la hora de llevar a cabo la presentación.</a:t>
            </a:r>
            <a:endParaRPr kumimoji="0" lang="es-ES" sz="1100" b="0" i="0" u="none" strike="noStrike" kern="0" cap="none" spc="0" normalizeH="0" baseline="0" noProof="0" dirty="0">
              <a:ln>
                <a:noFill/>
              </a:ln>
              <a:solidFill>
                <a:prstClr val="black"/>
              </a:solidFill>
              <a:effectLst/>
              <a:uLnTx/>
              <a:uFillTx/>
              <a:latin typeface="Calibri" panose="020F0502020204030204"/>
            </a:endParaRPr>
          </a:p>
        </p:txBody>
      </p:sp>
      <p:pic>
        <p:nvPicPr>
          <p:cNvPr id="2" name="Imagen 1" descr="Corazón háb salud inicial">
            <a:extLst>
              <a:ext uri="{FF2B5EF4-FFF2-40B4-BE49-F238E27FC236}">
                <a16:creationId xmlns:a16="http://schemas.microsoft.com/office/drawing/2014/main" id="{A6485D11-D7EE-F992-EE36-2A2EF9012A39}"/>
              </a:ext>
            </a:extLst>
          </p:cNvPr>
          <p:cNvPicPr/>
          <p:nvPr/>
        </p:nvPicPr>
        <p:blipFill>
          <a:blip r:embed="rId4">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Tazón con comida dentro&#10;&#10;Descripción generada automáticamente">
            <a:extLst>
              <a:ext uri="{FF2B5EF4-FFF2-40B4-BE49-F238E27FC236}">
                <a16:creationId xmlns:a16="http://schemas.microsoft.com/office/drawing/2014/main" id="{8ECF4A69-CCDD-2AC1-F68E-E7569814E04E}"/>
              </a:ext>
            </a:extLst>
          </p:cNvPr>
          <p:cNvPicPr>
            <a:picLocks noChangeAspect="1"/>
          </p:cNvPicPr>
          <p:nvPr/>
        </p:nvPicPr>
        <p:blipFill rotWithShape="1">
          <a:blip r:embed="rId2">
            <a:extLst>
              <a:ext uri="{28A0092B-C50C-407E-A947-70E740481C1C}">
                <a14:useLocalDpi xmlns:a14="http://schemas.microsoft.com/office/drawing/2010/main" val="0"/>
              </a:ext>
            </a:extLst>
          </a:blip>
          <a:srcRect l="19615" r="23136" b="1"/>
          <a:stretch/>
        </p:blipFill>
        <p:spPr>
          <a:xfrm>
            <a:off x="4114570" y="-2"/>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CuadroTexto 3">
            <a:extLst>
              <a:ext uri="{FF2B5EF4-FFF2-40B4-BE49-F238E27FC236}">
                <a16:creationId xmlns:a16="http://schemas.microsoft.com/office/drawing/2014/main" id="{074C5E18-D9E3-6FA3-3040-88806E0C26F7}"/>
              </a:ext>
            </a:extLst>
          </p:cNvPr>
          <p:cNvSpPr txBox="1"/>
          <p:nvPr/>
        </p:nvSpPr>
        <p:spPr>
          <a:xfrm>
            <a:off x="180532" y="1659278"/>
            <a:ext cx="3507226" cy="3539430"/>
          </a:xfrm>
          <a:prstGeom prst="rect">
            <a:avLst/>
          </a:prstGeom>
          <a:noFill/>
        </p:spPr>
        <p:txBody>
          <a:bodyPr wrap="square" rtlCol="0">
            <a:spAutoFit/>
          </a:bodyPr>
          <a:lstStyle/>
          <a:p>
            <a:pPr algn="ctr" eaLnBrk="0" fontAlgn="base" hangingPunct="0">
              <a:spcBef>
                <a:spcPct val="0"/>
              </a:spcBef>
              <a:spcAft>
                <a:spcPct val="0"/>
              </a:spcAft>
            </a:pPr>
            <a:r>
              <a:rPr lang="es-ES" sz="2800" b="1" dirty="0">
                <a:solidFill>
                  <a:srgbClr val="FFFF00"/>
                </a:solidFill>
                <a:latin typeface="Arial" panose="020B0604020202020204" pitchFamily="34" charset="0"/>
                <a:cs typeface="Arial" panose="020B0604020202020204" pitchFamily="34" charset="0"/>
              </a:rPr>
              <a:t>No </a:t>
            </a:r>
            <a:r>
              <a:rPr lang="es-ES" sz="2800" b="1" u="sng" dirty="0">
                <a:solidFill>
                  <a:srgbClr val="FFFF00"/>
                </a:solidFill>
                <a:latin typeface="Arial" panose="020B0604020202020204" pitchFamily="34" charset="0"/>
                <a:cs typeface="Arial" panose="020B0604020202020204" pitchFamily="34" charset="0"/>
              </a:rPr>
              <a:t>se trata </a:t>
            </a:r>
            <a:r>
              <a:rPr lang="es-ES" sz="2800" b="1" dirty="0">
                <a:solidFill>
                  <a:srgbClr val="FFFF00"/>
                </a:solidFill>
                <a:latin typeface="Arial" panose="020B0604020202020204" pitchFamily="34" charset="0"/>
                <a:cs typeface="Arial" panose="020B0604020202020204" pitchFamily="34" charset="0"/>
              </a:rPr>
              <a:t>tan sólo </a:t>
            </a:r>
            <a:r>
              <a:rPr lang="es-ES" sz="2800" b="1" u="sng" dirty="0">
                <a:solidFill>
                  <a:srgbClr val="FFFF00"/>
                </a:solidFill>
                <a:latin typeface="Arial" panose="020B0604020202020204" pitchFamily="34" charset="0"/>
                <a:cs typeface="Arial" panose="020B0604020202020204" pitchFamily="34" charset="0"/>
              </a:rPr>
              <a:t>de dar prioridad a </a:t>
            </a:r>
            <a:r>
              <a:rPr lang="es-ES" sz="2800" b="1" dirty="0">
                <a:solidFill>
                  <a:srgbClr val="FFFF00"/>
                </a:solidFill>
                <a:latin typeface="Arial" panose="020B0604020202020204" pitchFamily="34" charset="0"/>
                <a:cs typeface="Arial" panose="020B0604020202020204" pitchFamily="34" charset="0"/>
              </a:rPr>
              <a:t>un determinado tipo de </a:t>
            </a:r>
            <a:r>
              <a:rPr lang="es-ES" sz="2800" b="1" u="sng" dirty="0">
                <a:solidFill>
                  <a:srgbClr val="FFFF00"/>
                </a:solidFill>
                <a:latin typeface="Arial" panose="020B0604020202020204" pitchFamily="34" charset="0"/>
                <a:cs typeface="Arial" panose="020B0604020202020204" pitchFamily="34" charset="0"/>
              </a:rPr>
              <a:t>alimentos</a:t>
            </a:r>
            <a:r>
              <a:rPr lang="es-ES" sz="2800" b="1" dirty="0">
                <a:solidFill>
                  <a:srgbClr val="FFFF00"/>
                </a:solidFill>
                <a:latin typeface="Arial" panose="020B0604020202020204" pitchFamily="34" charset="0"/>
                <a:cs typeface="Arial" panose="020B0604020202020204" pitchFamily="34" charset="0"/>
              </a:rPr>
              <a:t>, sino a la manera de </a:t>
            </a:r>
            <a:r>
              <a:rPr lang="es-ES" sz="2800" b="1" u="sng" dirty="0">
                <a:solidFill>
                  <a:srgbClr val="FFFF00"/>
                </a:solidFill>
                <a:latin typeface="Arial" panose="020B0604020202020204" pitchFamily="34" charset="0"/>
                <a:cs typeface="Arial" panose="020B0604020202020204" pitchFamily="34" charset="0"/>
              </a:rPr>
              <a:t>seleccionarlos</a:t>
            </a:r>
            <a:r>
              <a:rPr lang="es-ES" sz="2800" b="1" dirty="0">
                <a:solidFill>
                  <a:srgbClr val="FFFF00"/>
                </a:solidFill>
                <a:latin typeface="Arial" panose="020B0604020202020204" pitchFamily="34" charset="0"/>
                <a:cs typeface="Arial" panose="020B0604020202020204" pitchFamily="34" charset="0"/>
              </a:rPr>
              <a:t>, de </a:t>
            </a:r>
            <a:r>
              <a:rPr lang="es-ES" sz="2800" b="1" u="sng" dirty="0">
                <a:solidFill>
                  <a:srgbClr val="FFFF00"/>
                </a:solidFill>
                <a:latin typeface="Arial" panose="020B0604020202020204" pitchFamily="34" charset="0"/>
                <a:cs typeface="Arial" panose="020B0604020202020204" pitchFamily="34" charset="0"/>
              </a:rPr>
              <a:t>cocinarlos</a:t>
            </a:r>
            <a:r>
              <a:rPr lang="es-ES" sz="2800" b="1" dirty="0">
                <a:solidFill>
                  <a:srgbClr val="FFFF00"/>
                </a:solidFill>
                <a:latin typeface="Arial" panose="020B0604020202020204" pitchFamily="34" charset="0"/>
                <a:cs typeface="Arial" panose="020B0604020202020204" pitchFamily="34" charset="0"/>
              </a:rPr>
              <a:t> y de </a:t>
            </a:r>
            <a:r>
              <a:rPr lang="es-ES" sz="2800" b="1" u="sng" dirty="0">
                <a:solidFill>
                  <a:srgbClr val="FFFF00"/>
                </a:solidFill>
                <a:latin typeface="Arial" panose="020B0604020202020204" pitchFamily="34" charset="0"/>
                <a:cs typeface="Arial" panose="020B0604020202020204" pitchFamily="34" charset="0"/>
              </a:rPr>
              <a:t>consumirlos</a:t>
            </a:r>
            <a:r>
              <a:rPr lang="es-ES" sz="2800" b="1" dirty="0">
                <a:solidFill>
                  <a:srgbClr val="FFFF00"/>
                </a:solidFill>
                <a:latin typeface="Arial" panose="020B0604020202020204" pitchFamily="34" charset="0"/>
                <a:cs typeface="Arial" panose="020B0604020202020204" pitchFamily="34" charset="0"/>
              </a:rPr>
              <a:t>.</a:t>
            </a:r>
          </a:p>
        </p:txBody>
      </p:sp>
      <p:sp>
        <p:nvSpPr>
          <p:cNvPr id="5" name="Rectangle 2">
            <a:extLst>
              <a:ext uri="{FF2B5EF4-FFF2-40B4-BE49-F238E27FC236}">
                <a16:creationId xmlns:a16="http://schemas.microsoft.com/office/drawing/2014/main" id="{6C5EC290-A94A-FAC9-B7BD-652BA3A92117}"/>
              </a:ext>
            </a:extLst>
          </p:cNvPr>
          <p:cNvSpPr>
            <a:spLocks noChangeArrowheads="1"/>
          </p:cNvSpPr>
          <p:nvPr/>
        </p:nvSpPr>
        <p:spPr bwMode="auto">
          <a:xfrm>
            <a:off x="1676400" y="228600"/>
            <a:ext cx="8305800" cy="1143000"/>
          </a:xfrm>
          <a:prstGeom prst="rect">
            <a:avLst/>
          </a:prstGeom>
          <a:solidFill>
            <a:srgbClr val="00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s-ES" altLang="es-ES" sz="3600" b="1" dirty="0">
                <a:solidFill>
                  <a:srgbClr val="000000"/>
                </a:solidFill>
                <a:effectLst>
                  <a:outerShdw blurRad="38100" dist="38100" dir="2700000" algn="tl">
                    <a:srgbClr val="FFFFFF"/>
                  </a:outerShdw>
                </a:effectLst>
              </a:rPr>
              <a:t>Dieta Mediterránea</a:t>
            </a:r>
          </a:p>
        </p:txBody>
      </p:sp>
      <p:sp>
        <p:nvSpPr>
          <p:cNvPr id="6" name="CuadroTexto 5">
            <a:extLst>
              <a:ext uri="{FF2B5EF4-FFF2-40B4-BE49-F238E27FC236}">
                <a16:creationId xmlns:a16="http://schemas.microsoft.com/office/drawing/2014/main" id="{3B810440-4EA1-6A5E-844B-7DF364BE0F28}"/>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chemeClr val="accent6">
                    <a:lumMod val="40000"/>
                    <a:lumOff val="60000"/>
                  </a:schemeClr>
                </a:solidFill>
              </a:rPr>
              <a:t>Servicio Extremeño de Salud. D. Gral. de Salud Pública. Unidad de Educación para la Salud”. Octubre-noviembre 2022 (versión 1).</a:t>
            </a:r>
          </a:p>
        </p:txBody>
      </p:sp>
      <p:pic>
        <p:nvPicPr>
          <p:cNvPr id="2" name="Imagen 1" descr="Corazón háb salud inicial">
            <a:extLst>
              <a:ext uri="{FF2B5EF4-FFF2-40B4-BE49-F238E27FC236}">
                <a16:creationId xmlns:a16="http://schemas.microsoft.com/office/drawing/2014/main" id="{01F91FDC-14AC-3805-EDE3-9A89638A7A9B}"/>
              </a:ext>
            </a:extLst>
          </p:cNvPr>
          <p:cNvPicPr/>
          <p:nvPr/>
        </p:nvPicPr>
        <p:blipFill>
          <a:blip r:embed="rId4">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3356708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 Sitio web&#10;&#10;Descripción generada automáticamente">
            <a:extLst>
              <a:ext uri="{FF2B5EF4-FFF2-40B4-BE49-F238E27FC236}">
                <a16:creationId xmlns:a16="http://schemas.microsoft.com/office/drawing/2014/main" id="{F6E15C03-987F-4A22-91AE-E46ADF0B6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1524" y="0"/>
            <a:ext cx="8568952" cy="6858000"/>
          </a:xfrm>
          <a:prstGeom prst="rect">
            <a:avLst/>
          </a:prstGeom>
        </p:spPr>
      </p:pic>
      <p:sp>
        <p:nvSpPr>
          <p:cNvPr id="9" name="CuadroTexto 8">
            <a:extLst>
              <a:ext uri="{FF2B5EF4-FFF2-40B4-BE49-F238E27FC236}">
                <a16:creationId xmlns:a16="http://schemas.microsoft.com/office/drawing/2014/main" id="{C7ED8512-F517-4689-85DD-9D312D31D4FD}"/>
              </a:ext>
            </a:extLst>
          </p:cNvPr>
          <p:cNvSpPr txBox="1"/>
          <p:nvPr/>
        </p:nvSpPr>
        <p:spPr>
          <a:xfrm>
            <a:off x="4274372" y="5445224"/>
            <a:ext cx="3643256" cy="369332"/>
          </a:xfrm>
          <a:prstGeom prst="rect">
            <a:avLst/>
          </a:prstGeom>
          <a:solidFill>
            <a:srgbClr val="FFFF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Esta base es muy importante.</a:t>
            </a:r>
          </a:p>
        </p:txBody>
      </p:sp>
      <p:cxnSp>
        <p:nvCxnSpPr>
          <p:cNvPr id="4" name="Conector recto 3">
            <a:extLst>
              <a:ext uri="{FF2B5EF4-FFF2-40B4-BE49-F238E27FC236}">
                <a16:creationId xmlns:a16="http://schemas.microsoft.com/office/drawing/2014/main" id="{910D8C5C-6E70-45C4-8CB8-84A6B5E99165}"/>
              </a:ext>
            </a:extLst>
          </p:cNvPr>
          <p:cNvCxnSpPr>
            <a:cxnSpLocks/>
          </p:cNvCxnSpPr>
          <p:nvPr/>
        </p:nvCxnSpPr>
        <p:spPr>
          <a:xfrm>
            <a:off x="7717872" y="755009"/>
            <a:ext cx="2558642" cy="62917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Conector recto 5">
            <a:extLst>
              <a:ext uri="{FF2B5EF4-FFF2-40B4-BE49-F238E27FC236}">
                <a16:creationId xmlns:a16="http://schemas.microsoft.com/office/drawing/2014/main" id="{753AC721-207F-4DBF-9F3E-295C128B3F30}"/>
              </a:ext>
            </a:extLst>
          </p:cNvPr>
          <p:cNvCxnSpPr>
            <a:cxnSpLocks/>
          </p:cNvCxnSpPr>
          <p:nvPr/>
        </p:nvCxnSpPr>
        <p:spPr>
          <a:xfrm flipV="1">
            <a:off x="7717872" y="873853"/>
            <a:ext cx="2558642" cy="37610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2" name="Elipse 1">
            <a:extLst>
              <a:ext uri="{FF2B5EF4-FFF2-40B4-BE49-F238E27FC236}">
                <a16:creationId xmlns:a16="http://schemas.microsoft.com/office/drawing/2014/main" id="{C16E00AF-509C-4AA1-AA83-32F0DE8F3C6C}"/>
              </a:ext>
            </a:extLst>
          </p:cNvPr>
          <p:cNvSpPr/>
          <p:nvPr/>
        </p:nvSpPr>
        <p:spPr>
          <a:xfrm>
            <a:off x="3196206" y="385893"/>
            <a:ext cx="536895" cy="2684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Times New Roman"/>
              <a:ea typeface="+mn-ea"/>
              <a:cs typeface="Arial"/>
            </a:endParaRPr>
          </a:p>
        </p:txBody>
      </p:sp>
    </p:spTree>
    <p:extLst>
      <p:ext uri="{BB962C8B-B14F-4D97-AF65-F5344CB8AC3E}">
        <p14:creationId xmlns:p14="http://schemas.microsoft.com/office/powerpoint/2010/main" val="190947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8CD1EA-6495-4481-B3C3-6EBAE7844949}"/>
              </a:ext>
            </a:extLst>
          </p:cNvPr>
          <p:cNvSpPr>
            <a:spLocks noChangeArrowheads="1"/>
          </p:cNvSpPr>
          <p:nvPr/>
        </p:nvSpPr>
        <p:spPr bwMode="auto">
          <a:xfrm>
            <a:off x="1884759" y="3752850"/>
            <a:ext cx="2807227" cy="2452687"/>
          </a:xfrm>
          <a:prstGeom prst="rect">
            <a:avLst/>
          </a:prstGeo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fontAlgn="base">
              <a:lnSpc>
                <a:spcPct val="90000"/>
              </a:lnSpc>
              <a:spcBef>
                <a:spcPct val="0"/>
              </a:spcBef>
              <a:spcAft>
                <a:spcPts val="600"/>
              </a:spcAft>
            </a:pPr>
            <a:r>
              <a:rPr lang="en-US" altLang="es-ES" sz="3100" b="1" dirty="0" err="1">
                <a:solidFill>
                  <a:srgbClr val="3333CC">
                    <a:lumMod val="75000"/>
                  </a:srgbClr>
                </a:solidFill>
                <a:effectLst>
                  <a:outerShdw blurRad="38100" dist="38100" dir="2700000" algn="tl">
                    <a:srgbClr val="FFFFFF"/>
                  </a:outerShdw>
                </a:effectLst>
              </a:rPr>
              <a:t>Dieta</a:t>
            </a:r>
            <a:r>
              <a:rPr lang="en-US" altLang="es-ES" sz="3100" b="1" dirty="0">
                <a:solidFill>
                  <a:srgbClr val="3333CC">
                    <a:lumMod val="75000"/>
                  </a:srgbClr>
                </a:solidFill>
                <a:effectLst>
                  <a:outerShdw blurRad="38100" dist="38100" dir="2700000" algn="tl">
                    <a:srgbClr val="FFFFFF"/>
                  </a:outerShdw>
                </a:effectLst>
              </a:rPr>
              <a:t> Mediterránea</a:t>
            </a:r>
          </a:p>
        </p:txBody>
      </p:sp>
      <p:pic>
        <p:nvPicPr>
          <p:cNvPr id="4" name="Picture 7" descr="aceitunas 8">
            <a:extLst>
              <a:ext uri="{FF2B5EF4-FFF2-40B4-BE49-F238E27FC236}">
                <a16:creationId xmlns:a16="http://schemas.microsoft.com/office/drawing/2014/main" id="{30C9908E-66BF-4676-B2F0-BB7373C0117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311" b="11116"/>
          <a:stretch/>
        </p:blipFill>
        <p:spPr bwMode="auto">
          <a:xfrm>
            <a:off x="1524020" y="11"/>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BA1061F6-632B-4728-BA70-34F526215778}"/>
              </a:ext>
            </a:extLst>
          </p:cNvPr>
          <p:cNvSpPr txBox="1"/>
          <p:nvPr/>
        </p:nvSpPr>
        <p:spPr>
          <a:xfrm>
            <a:off x="4691986" y="3752851"/>
            <a:ext cx="5614060" cy="2452687"/>
          </a:xfrm>
          <a:prstGeom prst="rect">
            <a:avLst/>
          </a:prstGeom>
        </p:spPr>
        <p:txBody>
          <a:bodyPr vert="horz" lIns="91440" tIns="45720" rIns="91440" bIns="45720" rtlCol="0" anchor="ctr">
            <a:normAutofit/>
          </a:bodyPr>
          <a:lstStyle/>
          <a:p>
            <a:pPr marL="457200" indent="-228600" fontAlgn="base">
              <a:lnSpc>
                <a:spcPct val="90000"/>
              </a:lnSpc>
              <a:spcBef>
                <a:spcPct val="0"/>
              </a:spcBef>
              <a:spcAft>
                <a:spcPts val="600"/>
              </a:spcAft>
              <a:buFont typeface="Arial" panose="020B0604020202020204" pitchFamily="34" charset="0"/>
              <a:buChar char="•"/>
            </a:pPr>
            <a:r>
              <a:rPr lang="en-US" sz="2000" b="1" u="sng" dirty="0" err="1">
                <a:solidFill>
                  <a:srgbClr val="000000"/>
                </a:solidFill>
                <a:latin typeface="Arial" panose="020B0604020202020204" pitchFamily="34" charset="0"/>
                <a:cs typeface="Arial" panose="020B0604020202020204" pitchFamily="34" charset="0"/>
              </a:rPr>
              <a:t>Frugalidad</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highlight>
                  <a:srgbClr val="FFFF00"/>
                </a:highlight>
                <a:latin typeface="Arial" panose="020B0604020202020204" pitchFamily="34" charset="0"/>
                <a:cs typeface="Arial" panose="020B0604020202020204" pitchFamily="34" charset="0"/>
              </a:rPr>
              <a:t>Moderación</a:t>
            </a:r>
            <a:r>
              <a:rPr lang="en-US" sz="2000" dirty="0">
                <a:solidFill>
                  <a:srgbClr val="000000"/>
                </a:solidFill>
                <a:latin typeface="Arial" panose="020B0604020202020204" pitchFamily="34" charset="0"/>
                <a:cs typeface="Arial" panose="020B0604020202020204" pitchFamily="34" charset="0"/>
              </a:rPr>
              <a:t> al comer o </a:t>
            </a:r>
            <a:r>
              <a:rPr lang="en-US" sz="2000" dirty="0" err="1">
                <a:solidFill>
                  <a:srgbClr val="000000"/>
                </a:solidFill>
                <a:latin typeface="Arial" panose="020B0604020202020204" pitchFamily="34" charset="0"/>
                <a:cs typeface="Arial" panose="020B0604020202020204" pitchFamily="34" charset="0"/>
              </a:rPr>
              <a:t>beber</a:t>
            </a:r>
            <a:r>
              <a:rPr lang="en-US" sz="2000" dirty="0">
                <a:solidFill>
                  <a:srgbClr val="000000"/>
                </a:solidFill>
                <a:latin typeface="Arial" panose="020B0604020202020204" pitchFamily="34" charset="0"/>
                <a:cs typeface="Arial" panose="020B0604020202020204" pitchFamily="34" charset="0"/>
              </a:rPr>
              <a:t>.</a:t>
            </a:r>
          </a:p>
          <a:p>
            <a:pPr marL="457200" indent="-228600" fontAlgn="base">
              <a:lnSpc>
                <a:spcPct val="90000"/>
              </a:lnSpc>
              <a:spcBef>
                <a:spcPct val="0"/>
              </a:spcBef>
              <a:spcAft>
                <a:spcPts val="600"/>
              </a:spcAft>
              <a:buFont typeface="Arial" panose="020B0604020202020204" pitchFamily="34" charset="0"/>
              <a:buChar char="•"/>
            </a:pPr>
            <a:r>
              <a:rPr lang="en-US" sz="2000" b="1" u="sng" dirty="0" err="1">
                <a:solidFill>
                  <a:srgbClr val="000000"/>
                </a:solidFill>
                <a:latin typeface="Arial" panose="020B0604020202020204" pitchFamily="34" charset="0"/>
                <a:cs typeface="Arial" panose="020B0604020202020204" pitchFamily="34" charset="0"/>
              </a:rPr>
              <a:t>Ración</a:t>
            </a:r>
            <a:r>
              <a:rPr lang="en-US" sz="2000" dirty="0">
                <a:solidFill>
                  <a:srgbClr val="000000"/>
                </a:solidFill>
                <a:latin typeface="Arial" panose="020B0604020202020204" pitchFamily="34" charset="0"/>
                <a:cs typeface="Arial" panose="020B0604020202020204" pitchFamily="34" charset="0"/>
              </a:rPr>
              <a:t>. En general, </a:t>
            </a:r>
            <a:r>
              <a:rPr lang="en-US" sz="2000" dirty="0">
                <a:solidFill>
                  <a:srgbClr val="000000"/>
                </a:solidFill>
                <a:highlight>
                  <a:srgbClr val="FFFF00"/>
                </a:highlight>
                <a:latin typeface="Arial" panose="020B0604020202020204" pitchFamily="34" charset="0"/>
                <a:cs typeface="Arial" panose="020B0604020202020204" pitchFamily="34" charset="0"/>
              </a:rPr>
              <a:t>sin </a:t>
            </a:r>
            <a:r>
              <a:rPr lang="en-US" sz="2000" dirty="0" err="1">
                <a:solidFill>
                  <a:srgbClr val="000000"/>
                </a:solidFill>
                <a:highlight>
                  <a:srgbClr val="FFFF00"/>
                </a:highlight>
                <a:latin typeface="Arial" panose="020B0604020202020204" pitchFamily="34" charset="0"/>
                <a:cs typeface="Arial" panose="020B0604020202020204" pitchFamily="34" charset="0"/>
              </a:rPr>
              <a:t>definir</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basada</a:t>
            </a:r>
            <a:r>
              <a:rPr lang="en-US" sz="2000" dirty="0">
                <a:solidFill>
                  <a:srgbClr val="000000"/>
                </a:solidFill>
                <a:latin typeface="Arial" panose="020B0604020202020204" pitchFamily="34" charset="0"/>
                <a:cs typeface="Arial" panose="020B0604020202020204" pitchFamily="34" charset="0"/>
              </a:rPr>
              <a:t> en la </a:t>
            </a:r>
            <a:r>
              <a:rPr lang="en-US" sz="2000" dirty="0" err="1">
                <a:solidFill>
                  <a:srgbClr val="000000"/>
                </a:solidFill>
                <a:latin typeface="Arial" panose="020B0604020202020204" pitchFamily="34" charset="0"/>
                <a:cs typeface="Arial" panose="020B0604020202020204" pitchFamily="34" charset="0"/>
              </a:rPr>
              <a:t>frugalidad</a:t>
            </a:r>
            <a:r>
              <a:rPr lang="en-US" sz="2000" dirty="0">
                <a:solidFill>
                  <a:srgbClr val="000000"/>
                </a:solidFill>
                <a:latin typeface="Arial" panose="020B0604020202020204" pitchFamily="34" charset="0"/>
                <a:cs typeface="Arial" panose="020B0604020202020204" pitchFamily="34" charset="0"/>
              </a:rPr>
              <a:t> y en los </a:t>
            </a:r>
            <a:r>
              <a:rPr lang="en-US" sz="2000" dirty="0" err="1">
                <a:solidFill>
                  <a:srgbClr val="000000"/>
                </a:solidFill>
                <a:latin typeface="Arial" panose="020B0604020202020204" pitchFamily="34" charset="0"/>
                <a:cs typeface="Arial" panose="020B0604020202020204" pitchFamily="34" charset="0"/>
              </a:rPr>
              <a:t>hábitos</a:t>
            </a:r>
            <a:r>
              <a:rPr lang="en-US" sz="2000" dirty="0">
                <a:solidFill>
                  <a:srgbClr val="000000"/>
                </a:solidFill>
                <a:latin typeface="Arial" panose="020B0604020202020204" pitchFamily="34" charset="0"/>
                <a:cs typeface="Arial" panose="020B0604020202020204" pitchFamily="34" charset="0"/>
              </a:rPr>
              <a:t> locales. 80 </a:t>
            </a:r>
            <a:r>
              <a:rPr lang="en-US" sz="2000" dirty="0" err="1">
                <a:solidFill>
                  <a:srgbClr val="000000"/>
                </a:solidFill>
                <a:latin typeface="Arial" panose="020B0604020202020204" pitchFamily="34" charset="0"/>
                <a:cs typeface="Arial" panose="020B0604020202020204" pitchFamily="34" charset="0"/>
              </a:rPr>
              <a:t>gramos</a:t>
            </a:r>
            <a:r>
              <a:rPr lang="en-US" sz="2000" dirty="0">
                <a:solidFill>
                  <a:srgbClr val="000000"/>
                </a:solidFill>
                <a:latin typeface="Arial" panose="020B0604020202020204" pitchFamily="34" charset="0"/>
                <a:cs typeface="Arial" panose="020B0604020202020204" pitchFamily="34" charset="0"/>
              </a:rPr>
              <a:t>.</a:t>
            </a:r>
          </a:p>
        </p:txBody>
      </p:sp>
      <p:sp>
        <p:nvSpPr>
          <p:cNvPr id="5" name="CuadroTexto 4">
            <a:extLst>
              <a:ext uri="{FF2B5EF4-FFF2-40B4-BE49-F238E27FC236}">
                <a16:creationId xmlns:a16="http://schemas.microsoft.com/office/drawing/2014/main" id="{89368F0F-6F47-B31A-654D-E89AA14A4F40}"/>
              </a:ext>
            </a:extLst>
          </p:cNvPr>
          <p:cNvSpPr txBox="1"/>
          <p:nvPr/>
        </p:nvSpPr>
        <p:spPr>
          <a:xfrm>
            <a:off x="4758431" y="6627157"/>
            <a:ext cx="7433569" cy="230832"/>
          </a:xfrm>
          <a:prstGeom prst="rect">
            <a:avLst/>
          </a:prstGeom>
          <a:noFill/>
        </p:spPr>
        <p:txBody>
          <a:bodyPr wrap="square" rtlCol="0">
            <a:spAutoFit/>
          </a:bodyPr>
          <a:lstStyle/>
          <a:p>
            <a:pPr algn="r"/>
            <a:r>
              <a:rPr lang="es-ES" sz="900" i="1" dirty="0">
                <a:solidFill>
                  <a:schemeClr val="accent6">
                    <a:lumMod val="40000"/>
                    <a:lumOff val="60000"/>
                  </a:schemeClr>
                </a:solidFill>
              </a:rPr>
              <a:t>Servicio Extremeño de Salud. D. Gral. de Salud Pública. Unidad de Educación para la Salud”. Octubre-noviembre 2022 (versión 1).</a:t>
            </a:r>
          </a:p>
        </p:txBody>
      </p:sp>
      <p:pic>
        <p:nvPicPr>
          <p:cNvPr id="6" name="Imagen 5" descr="Corazón háb salud inicial">
            <a:extLst>
              <a:ext uri="{FF2B5EF4-FFF2-40B4-BE49-F238E27FC236}">
                <a16:creationId xmlns:a16="http://schemas.microsoft.com/office/drawing/2014/main" id="{5A988838-3558-EA33-3864-301ACB6D0CCA}"/>
              </a:ext>
            </a:extLst>
          </p:cNvPr>
          <p:cNvPicPr/>
          <p:nvPr/>
        </p:nvPicPr>
        <p:blipFill>
          <a:blip r:embed="rId3">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755317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1676400" y="228600"/>
            <a:ext cx="8305800" cy="1143000"/>
          </a:xfrm>
          <a:prstGeom prst="rect">
            <a:avLst/>
          </a:prstGeom>
          <a:solidFill>
            <a:srgbClr val="00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ES"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t>Dieta Mediterránea</a:t>
            </a:r>
          </a:p>
        </p:txBody>
      </p:sp>
      <p:sp>
        <p:nvSpPr>
          <p:cNvPr id="592899" name="Rectangle 3"/>
          <p:cNvSpPr>
            <a:spLocks noChangeArrowheads="1"/>
          </p:cNvSpPr>
          <p:nvPr/>
        </p:nvSpPr>
        <p:spPr bwMode="auto">
          <a:xfrm>
            <a:off x="2263775" y="2840038"/>
            <a:ext cx="76644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2900" name="Rectangle 4"/>
          <p:cNvSpPr>
            <a:spLocks noChangeArrowheads="1"/>
          </p:cNvSpPr>
          <p:nvPr/>
        </p:nvSpPr>
        <p:spPr bwMode="auto">
          <a:xfrm>
            <a:off x="1352550" y="30972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5445" name="Text Box 5"/>
          <p:cNvSpPr txBox="1">
            <a:spLocks noChangeArrowheads="1"/>
          </p:cNvSpPr>
          <p:nvPr/>
        </p:nvSpPr>
        <p:spPr bwMode="auto">
          <a:xfrm>
            <a:off x="2057399" y="1547813"/>
            <a:ext cx="9143999"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ES" altLang="es-ES" sz="2400" b="1" i="0" u="sng"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Algunas propiedades*</a:t>
            </a:r>
          </a:p>
          <a:p>
            <a:pPr marL="342900" marR="0" lvl="0" indent="-342900" algn="l" defTabSz="914400" rtl="0" eaLnBrk="1" fontAlgn="base" latinLnBrk="0" hangingPunct="1">
              <a:lnSpc>
                <a:spcPct val="100000"/>
              </a:lnSpc>
              <a:spcBef>
                <a:spcPct val="50000"/>
              </a:spcBef>
              <a:spcAft>
                <a:spcPct val="0"/>
              </a:spcAft>
              <a:buClrTx/>
              <a:buSzTx/>
              <a:buFontTx/>
              <a:buChar char="-"/>
              <a:tabLst/>
              <a:defRPr/>
            </a:pPr>
            <a:r>
              <a:rPr kumimoji="0" lang="es-ES" alt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El tipo de grasa que la caracteriza (</a:t>
            </a:r>
            <a:r>
              <a:rPr kumimoji="0" lang="es-ES" altLang="es-ES" sz="24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aceite de oliva</a:t>
            </a:r>
            <a:r>
              <a:rPr kumimoji="0" lang="es-ES" alt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altLang="es-ES" sz="24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pescado</a:t>
            </a:r>
            <a:r>
              <a:rPr kumimoji="0" lang="es-ES" alt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y </a:t>
            </a:r>
            <a:r>
              <a:rPr kumimoji="0" lang="es-ES" altLang="es-ES" sz="24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frutos secos</a:t>
            </a:r>
            <a:r>
              <a:rPr kumimoji="0" lang="es-ES" alt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342900" marR="0" lvl="0" indent="-342900" algn="l" defTabSz="914400" rtl="0" eaLnBrk="1" fontAlgn="base" latinLnBrk="0" hangingPunct="1">
              <a:lnSpc>
                <a:spcPct val="100000"/>
              </a:lnSpc>
              <a:spcBef>
                <a:spcPct val="50000"/>
              </a:spcBef>
              <a:spcAft>
                <a:spcPct val="0"/>
              </a:spcAft>
              <a:buClrTx/>
              <a:buSzTx/>
              <a:buFontTx/>
              <a:buChar char="-"/>
              <a:tabLst/>
              <a:defRPr/>
            </a:pPr>
            <a:r>
              <a:rPr kumimoji="0" lang="es-ES" alt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Las proporciones en los nutrientes principales que guardan sus recetas </a:t>
            </a:r>
            <a:r>
              <a:rPr kumimoji="0" lang="es-ES" altLang="es-ES" sz="24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(cereales y vegetales </a:t>
            </a:r>
            <a:r>
              <a:rPr kumimoji="0" lang="es-ES" alt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como base de los platos y carnes o similares como “guarnición”).</a:t>
            </a:r>
          </a:p>
          <a:p>
            <a:pPr marL="342900" marR="0" lvl="0" indent="-342900" algn="l" defTabSz="914400" rtl="0" eaLnBrk="1" fontAlgn="base" latinLnBrk="0" hangingPunct="1">
              <a:lnSpc>
                <a:spcPct val="100000"/>
              </a:lnSpc>
              <a:spcBef>
                <a:spcPct val="50000"/>
              </a:spcBef>
              <a:spcAft>
                <a:spcPct val="0"/>
              </a:spcAft>
              <a:buClrTx/>
              <a:buSzTx/>
              <a:buFontTx/>
              <a:buChar char="-"/>
              <a:tabLst/>
              <a:defRPr/>
            </a:pPr>
            <a:r>
              <a:rPr kumimoji="0" lang="es-ES" alt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 riqueza en micronutrientes que contiene, fruto de la utilización de verduras de </a:t>
            </a:r>
            <a:r>
              <a:rPr kumimoji="0" lang="es-ES" altLang="es-ES" sz="24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temporada</a:t>
            </a:r>
            <a:r>
              <a:rPr kumimoji="0" lang="es-ES" alt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hierbas aromáticas y </a:t>
            </a:r>
            <a:r>
              <a:rPr kumimoji="0" lang="es-ES" altLang="es-ES" sz="24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condimentos</a:t>
            </a:r>
            <a:r>
              <a:rPr kumimoji="0" lang="es-ES" altLang="es-E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0" name="Text Box 3">
            <a:extLst>
              <a:ext uri="{FF2B5EF4-FFF2-40B4-BE49-F238E27FC236}">
                <a16:creationId xmlns:a16="http://schemas.microsoft.com/office/drawing/2014/main" id="{1BA23DC1-3720-4606-B901-F887BDB5A9CF}"/>
              </a:ext>
            </a:extLst>
          </p:cNvPr>
          <p:cNvSpPr txBox="1">
            <a:spLocks noChangeArrowheads="1"/>
          </p:cNvSpPr>
          <p:nvPr/>
        </p:nvSpPr>
        <p:spPr bwMode="auto">
          <a:xfrm>
            <a:off x="687897" y="6089174"/>
            <a:ext cx="1150410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s-ES" sz="1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*Fundación </a:t>
            </a:r>
            <a:r>
              <a:rPr kumimoji="0" lang="en-US" altLang="es-ES"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dieta</a:t>
            </a:r>
            <a:r>
              <a:rPr kumimoji="0" lang="en-US" altLang="es-ES" sz="1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s-ES" sz="1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mediterránea</a:t>
            </a:r>
            <a:r>
              <a:rPr kumimoji="0" lang="en-US" altLang="es-ES" sz="1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http://dietamediterranea.com/nutricion-saludable-ejercicio-fisico/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s-ES" sz="1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s-ES" sz="1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Los </a:t>
            </a:r>
            <a:r>
              <a:rPr kumimoji="0" lang="en-US" altLang="es-ES" sz="1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frutos</a:t>
            </a:r>
            <a:r>
              <a:rPr kumimoji="0" lang="en-US" altLang="es-ES" sz="1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s-ES" sz="1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secos</a:t>
            </a:r>
            <a:r>
              <a:rPr kumimoji="0" lang="en-US" altLang="es-ES" sz="1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solo a </a:t>
            </a:r>
            <a:r>
              <a:rPr kumimoji="0" lang="en-US" altLang="es-ES" sz="1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niños</a:t>
            </a:r>
            <a:r>
              <a:rPr kumimoji="0" lang="en-US" altLang="es-ES" sz="1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 </a:t>
            </a:r>
            <a:r>
              <a:rPr kumimoji="0" lang="en-US" altLang="es-ES" sz="1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mayores</a:t>
            </a:r>
            <a:r>
              <a:rPr kumimoji="0" lang="en-US" altLang="es-ES" sz="1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de </a:t>
            </a:r>
            <a:r>
              <a:rPr kumimoji="0" lang="en-US" altLang="es-ES" sz="1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tres</a:t>
            </a:r>
            <a:r>
              <a:rPr kumimoji="0" lang="en-US" altLang="es-ES" sz="1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s-ES" sz="1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años</a:t>
            </a:r>
            <a:r>
              <a:rPr kumimoji="0" lang="en-US" altLang="es-ES" sz="1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(AEP). </a:t>
            </a:r>
            <a:r>
              <a:rPr kumimoji="0" lang="en-US" altLang="es-ES" sz="1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Siempre</a:t>
            </a:r>
            <a:r>
              <a:rPr kumimoji="0" lang="en-US" altLang="es-ES" sz="1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s-ES" sz="1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deben</a:t>
            </a:r>
            <a:r>
              <a:rPr kumimoji="0" lang="en-US" altLang="es-ES" sz="1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s-ES" sz="1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estar</a:t>
            </a:r>
            <a:r>
              <a:rPr kumimoji="0" lang="en-US" altLang="es-ES" sz="1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s-ES" sz="1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vigilados</a:t>
            </a:r>
            <a:r>
              <a:rPr kumimoji="0" lang="en-US" altLang="es-ES" sz="1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a:t>
            </a:r>
            <a:r>
              <a:rPr kumimoji="0" lang="en-US" altLang="es-ES" sz="1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https://www.aeped.es/sites/default/files/documentos/recomendaciones_aep_sobre_alimentacio_n_complementaria_nov2018_v3_final.pdf</a:t>
            </a:r>
            <a:endParaRPr kumimoji="0" lang="es-ES" altLang="es-ES" sz="1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CuadroTexto 1">
            <a:extLst>
              <a:ext uri="{FF2B5EF4-FFF2-40B4-BE49-F238E27FC236}">
                <a16:creationId xmlns:a16="http://schemas.microsoft.com/office/drawing/2014/main" id="{04924716-6A4F-F6EA-4B13-2693D0EDAFA4}"/>
              </a:ext>
            </a:extLst>
          </p:cNvPr>
          <p:cNvSpPr txBox="1"/>
          <p:nvPr/>
        </p:nvSpPr>
        <p:spPr>
          <a:xfrm>
            <a:off x="4758431" y="30162"/>
            <a:ext cx="743356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900" b="0" i="1" u="none" strike="noStrike" kern="1200" cap="none" spc="0" normalizeH="0" baseline="0" noProof="0" dirty="0">
                <a:ln>
                  <a:noFill/>
                </a:ln>
                <a:solidFill>
                  <a:srgbClr val="2D2DB9">
                    <a:lumMod val="40000"/>
                    <a:lumOff val="60000"/>
                  </a:srgbClr>
                </a:solidFill>
                <a:effectLst/>
                <a:uLnTx/>
                <a:uFillTx/>
                <a:latin typeface="Times New Roman"/>
                <a:ea typeface="+mn-ea"/>
                <a:cs typeface="Arial"/>
              </a:rPr>
              <a:t>Servicio Extremeño de Salud. D. Gral. de Salud Pública. Unidad de Educación para la Salud”. Octubre-noviembre 2022 (versión 1).</a:t>
            </a:r>
          </a:p>
        </p:txBody>
      </p:sp>
      <p:pic>
        <p:nvPicPr>
          <p:cNvPr id="11" name="Imagen 10" descr="Corazón háb salud inicial">
            <a:extLst>
              <a:ext uri="{FF2B5EF4-FFF2-40B4-BE49-F238E27FC236}">
                <a16:creationId xmlns:a16="http://schemas.microsoft.com/office/drawing/2014/main" id="{91540EA6-7B34-4D7E-8F3F-E19A023E85C1}"/>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159444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45445"/>
                                        </p:tgtEl>
                                        <p:attrNameLst>
                                          <p:attrName>style.visibility</p:attrName>
                                        </p:attrNameLst>
                                      </p:cBhvr>
                                      <p:to>
                                        <p:strVal val="visible"/>
                                      </p:to>
                                    </p:set>
                                    <p:anim calcmode="lin" valueType="num">
                                      <p:cBhvr additive="base">
                                        <p:cTn id="7" dur="500" fill="hold"/>
                                        <p:tgtEl>
                                          <p:spTgt spid="445445"/>
                                        </p:tgtEl>
                                        <p:attrNameLst>
                                          <p:attrName>ppt_x</p:attrName>
                                        </p:attrNameLst>
                                      </p:cBhvr>
                                      <p:tavLst>
                                        <p:tav tm="0">
                                          <p:val>
                                            <p:strVal val="#ppt_x"/>
                                          </p:val>
                                        </p:tav>
                                        <p:tav tm="100000">
                                          <p:val>
                                            <p:strVal val="#ppt_x"/>
                                          </p:val>
                                        </p:tav>
                                      </p:tavLst>
                                    </p:anim>
                                    <p:anim calcmode="lin" valueType="num">
                                      <p:cBhvr additive="base">
                                        <p:cTn id="8" dur="500" fill="hold"/>
                                        <p:tgtEl>
                                          <p:spTgt spid="4454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3"/>
          <p:cNvSpPr>
            <a:spLocks noGrp="1" noChangeArrowheads="1"/>
          </p:cNvSpPr>
          <p:nvPr>
            <p:ph type="body" idx="4294967295"/>
          </p:nvPr>
        </p:nvSpPr>
        <p:spPr/>
        <p:txBody>
          <a:bodyPr/>
          <a:lstStyle/>
          <a:p>
            <a:pPr>
              <a:lnSpc>
                <a:spcPct val="80000"/>
              </a:lnSpc>
            </a:pPr>
            <a:r>
              <a:rPr lang="es-ES" altLang="es-ES" sz="4000" u="sng" dirty="0"/>
              <a:t>Es rica en:</a:t>
            </a:r>
          </a:p>
          <a:p>
            <a:pPr>
              <a:lnSpc>
                <a:spcPct val="80000"/>
              </a:lnSpc>
            </a:pPr>
            <a:endParaRPr lang="es-ES" altLang="es-ES" sz="800" u="sng" dirty="0"/>
          </a:p>
          <a:p>
            <a:pPr lvl="1">
              <a:lnSpc>
                <a:spcPct val="80000"/>
              </a:lnSpc>
            </a:pPr>
            <a:r>
              <a:rPr lang="es-ES" altLang="es-ES" sz="2000" u="sng" dirty="0">
                <a:solidFill>
                  <a:srgbClr val="005856"/>
                </a:solidFill>
              </a:rPr>
              <a:t>Aceite de oliva (virgen).</a:t>
            </a:r>
          </a:p>
          <a:p>
            <a:pPr lvl="1">
              <a:lnSpc>
                <a:spcPct val="80000"/>
              </a:lnSpc>
            </a:pPr>
            <a:r>
              <a:rPr lang="es-ES" altLang="es-ES" sz="2000" dirty="0">
                <a:solidFill>
                  <a:srgbClr val="005856"/>
                </a:solidFill>
              </a:rPr>
              <a:t>Ensaladas.</a:t>
            </a:r>
          </a:p>
          <a:p>
            <a:pPr lvl="1">
              <a:lnSpc>
                <a:spcPct val="80000"/>
              </a:lnSpc>
            </a:pPr>
            <a:r>
              <a:rPr lang="es-ES" altLang="es-ES" sz="2000" dirty="0">
                <a:solidFill>
                  <a:srgbClr val="005856"/>
                </a:solidFill>
              </a:rPr>
              <a:t>Frutos secos y cacahuetes.</a:t>
            </a:r>
          </a:p>
          <a:p>
            <a:pPr lvl="1">
              <a:lnSpc>
                <a:spcPct val="80000"/>
              </a:lnSpc>
            </a:pPr>
            <a:r>
              <a:rPr lang="es-ES" altLang="es-ES" sz="2000" dirty="0">
                <a:solidFill>
                  <a:srgbClr val="005856"/>
                </a:solidFill>
              </a:rPr>
              <a:t>Frutas frescas.</a:t>
            </a:r>
          </a:p>
          <a:p>
            <a:pPr lvl="1">
              <a:lnSpc>
                <a:spcPct val="80000"/>
              </a:lnSpc>
            </a:pPr>
            <a:r>
              <a:rPr lang="es-ES" altLang="es-ES" sz="2000" dirty="0">
                <a:solidFill>
                  <a:srgbClr val="005856"/>
                </a:solidFill>
              </a:rPr>
              <a:t>Verduras.</a:t>
            </a:r>
          </a:p>
          <a:p>
            <a:pPr lvl="1">
              <a:lnSpc>
                <a:spcPct val="80000"/>
              </a:lnSpc>
            </a:pPr>
            <a:r>
              <a:rPr lang="es-ES" altLang="es-ES" sz="2000" dirty="0">
                <a:solidFill>
                  <a:srgbClr val="005856"/>
                </a:solidFill>
              </a:rPr>
              <a:t>Legumbres.</a:t>
            </a:r>
          </a:p>
          <a:p>
            <a:pPr lvl="1">
              <a:lnSpc>
                <a:spcPct val="80000"/>
              </a:lnSpc>
            </a:pPr>
            <a:r>
              <a:rPr lang="es-ES" altLang="es-ES" sz="2000" dirty="0">
                <a:solidFill>
                  <a:srgbClr val="005856"/>
                </a:solidFill>
              </a:rPr>
              <a:t>Sofrito (definida como una salsa a base de tomate y cebolla, a menudo incluyendo el ajo y las hierbas aromáticas, y hecho poco a poco a fuego lento con aceite de oliva).</a:t>
            </a:r>
          </a:p>
          <a:p>
            <a:pPr lvl="1">
              <a:lnSpc>
                <a:spcPct val="80000"/>
              </a:lnSpc>
            </a:pPr>
            <a:r>
              <a:rPr lang="es-ES" altLang="es-ES" sz="2000" u="sng" dirty="0">
                <a:solidFill>
                  <a:srgbClr val="6600FF"/>
                </a:solidFill>
              </a:rPr>
              <a:t>Pescado</a:t>
            </a:r>
            <a:r>
              <a:rPr lang="es-ES" altLang="es-ES" sz="2000" dirty="0">
                <a:solidFill>
                  <a:srgbClr val="6600FF"/>
                </a:solidFill>
              </a:rPr>
              <a:t> (especialmente pescados grasos), mariscos.</a:t>
            </a:r>
          </a:p>
          <a:p>
            <a:pPr lvl="1">
              <a:lnSpc>
                <a:spcPct val="80000"/>
              </a:lnSpc>
            </a:pPr>
            <a:r>
              <a:rPr lang="es-ES" altLang="es-ES" sz="2000" u="sng" dirty="0">
                <a:solidFill>
                  <a:srgbClr val="000099"/>
                </a:solidFill>
              </a:rPr>
              <a:t>Carnes blancas.</a:t>
            </a:r>
          </a:p>
          <a:p>
            <a:pPr lvl="1">
              <a:lnSpc>
                <a:spcPct val="80000"/>
              </a:lnSpc>
            </a:pPr>
            <a:endParaRPr lang="es-ES" altLang="es-ES" sz="2000" dirty="0"/>
          </a:p>
        </p:txBody>
      </p:sp>
      <p:sp>
        <p:nvSpPr>
          <p:cNvPr id="594947" name="Text Box 3"/>
          <p:cNvSpPr txBox="1">
            <a:spLocks noChangeArrowheads="1"/>
          </p:cNvSpPr>
          <p:nvPr/>
        </p:nvSpPr>
        <p:spPr bwMode="auto">
          <a:xfrm>
            <a:off x="1524000" y="6583361"/>
            <a:ext cx="10668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err="1">
                <a:solidFill>
                  <a:srgbClr val="000000"/>
                </a:solidFill>
                <a:latin typeface="Times New Roman" panose="02020603050405020304" pitchFamily="18" charset="0"/>
                <a:cs typeface="Times New Roman" panose="02020603050405020304" pitchFamily="18" charset="0"/>
              </a:rPr>
              <a:t>Estruch</a:t>
            </a:r>
            <a:r>
              <a:rPr lang="en-US" altLang="es-ES" sz="1200" i="1" dirty="0">
                <a:solidFill>
                  <a:srgbClr val="000000"/>
                </a:solidFill>
                <a:latin typeface="Times New Roman" panose="02020603050405020304" pitchFamily="18" charset="0"/>
                <a:cs typeface="Times New Roman" panose="02020603050405020304" pitchFamily="18" charset="0"/>
              </a:rPr>
              <a:t> R et al. Primary Prevention of Cardiovascular Disease with a Mediterranean Diet. The New England Journal of Medicine. April 4, 2013.</a:t>
            </a:r>
            <a:endParaRPr lang="es-ES" altLang="es-ES" sz="1200" i="1" dirty="0">
              <a:solidFill>
                <a:srgbClr val="000000"/>
              </a:solidFill>
              <a:latin typeface="Times New Roman" panose="02020603050405020304" pitchFamily="18" charset="0"/>
              <a:cs typeface="Times New Roman" panose="02020603050405020304" pitchFamily="18" charset="0"/>
            </a:endParaRPr>
          </a:p>
        </p:txBody>
      </p:sp>
      <p:sp>
        <p:nvSpPr>
          <p:cNvPr id="445442" name="Rectangle 2"/>
          <p:cNvSpPr>
            <a:spLocks noChangeArrowheads="1"/>
          </p:cNvSpPr>
          <p:nvPr/>
        </p:nvSpPr>
        <p:spPr bwMode="auto">
          <a:xfrm>
            <a:off x="1676400" y="228600"/>
            <a:ext cx="8305800" cy="1143000"/>
          </a:xfrm>
          <a:prstGeom prst="rect">
            <a:avLst/>
          </a:prstGeom>
          <a:solidFill>
            <a:srgbClr val="00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s-ES" altLang="es-ES" sz="3600" b="1">
                <a:solidFill>
                  <a:srgbClr val="000000"/>
                </a:solidFill>
                <a:effectLst>
                  <a:outerShdw blurRad="38100" dist="38100" dir="2700000" algn="tl">
                    <a:srgbClr val="FFFFFF"/>
                  </a:outerShdw>
                </a:effectLst>
              </a:rPr>
              <a:t>Dieta Mediterránea</a:t>
            </a:r>
          </a:p>
        </p:txBody>
      </p:sp>
      <p:pic>
        <p:nvPicPr>
          <p:cNvPr id="445447" name="Picture 7" descr="aceitunas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6588" y="1"/>
            <a:ext cx="2411412"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AD41B74B-9154-F28C-6C55-353EFE8C6021}"/>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2" name="Imagen 1" descr="Corazón háb salud inicial">
            <a:extLst>
              <a:ext uri="{FF2B5EF4-FFF2-40B4-BE49-F238E27FC236}">
                <a16:creationId xmlns:a16="http://schemas.microsoft.com/office/drawing/2014/main" id="{B8E0EAB7-C234-3596-7364-390ECD054238}"/>
              </a:ext>
            </a:extLst>
          </p:cNvPr>
          <p:cNvPicPr/>
          <p:nvPr/>
        </p:nvPicPr>
        <p:blipFill>
          <a:blip r:embed="rId3">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671972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Tazón con frutas&#10;&#10;Descripción generada automáticamente">
            <a:extLst>
              <a:ext uri="{FF2B5EF4-FFF2-40B4-BE49-F238E27FC236}">
                <a16:creationId xmlns:a16="http://schemas.microsoft.com/office/drawing/2014/main" id="{656DB08F-CDA9-1BC6-A32E-E29FA7475531}"/>
              </a:ext>
            </a:extLst>
          </p:cNvPr>
          <p:cNvPicPr>
            <a:picLocks noChangeAspect="1"/>
          </p:cNvPicPr>
          <p:nvPr/>
        </p:nvPicPr>
        <p:blipFill rotWithShape="1">
          <a:blip r:embed="rId2">
            <a:extLst>
              <a:ext uri="{28A0092B-C50C-407E-A947-70E740481C1C}">
                <a14:useLocalDpi xmlns:a14="http://schemas.microsoft.com/office/drawing/2010/main" val="0"/>
              </a:ext>
            </a:extLst>
          </a:blip>
          <a:srcRect l="6624" r="1595" b="2"/>
          <a:stretch/>
        </p:blipFill>
        <p:spPr>
          <a:xfrm>
            <a:off x="3882571" y="-2"/>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Rectangle 3">
            <a:extLst>
              <a:ext uri="{FF2B5EF4-FFF2-40B4-BE49-F238E27FC236}">
                <a16:creationId xmlns:a16="http://schemas.microsoft.com/office/drawing/2014/main" id="{86B40876-8008-C447-26FE-4971489AD0E2}"/>
              </a:ext>
            </a:extLst>
          </p:cNvPr>
          <p:cNvSpPr txBox="1">
            <a:spLocks noChangeArrowheads="1"/>
          </p:cNvSpPr>
          <p:nvPr/>
        </p:nvSpPr>
        <p:spPr bwMode="auto">
          <a:xfrm>
            <a:off x="12917" y="916537"/>
            <a:ext cx="432834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s-ES" altLang="es-ES" sz="4000" u="sng" dirty="0">
                <a:solidFill>
                  <a:srgbClr val="FFFF00"/>
                </a:solidFill>
              </a:rPr>
              <a:t>Es rica en:</a:t>
            </a:r>
          </a:p>
          <a:p>
            <a:pPr lvl="1">
              <a:lnSpc>
                <a:spcPct val="80000"/>
              </a:lnSpc>
            </a:pPr>
            <a:r>
              <a:rPr lang="es-ES" altLang="es-ES" sz="2000" u="sng" dirty="0">
                <a:solidFill>
                  <a:srgbClr val="FFFF00"/>
                </a:solidFill>
              </a:rPr>
              <a:t>Aceite de oliva (virgen).</a:t>
            </a:r>
          </a:p>
          <a:p>
            <a:pPr lvl="1">
              <a:lnSpc>
                <a:spcPct val="80000"/>
              </a:lnSpc>
            </a:pPr>
            <a:r>
              <a:rPr lang="es-ES" altLang="es-ES" sz="2000" dirty="0">
                <a:solidFill>
                  <a:srgbClr val="FFFF00"/>
                </a:solidFill>
              </a:rPr>
              <a:t>Ensaladas.</a:t>
            </a:r>
          </a:p>
          <a:p>
            <a:pPr lvl="1">
              <a:lnSpc>
                <a:spcPct val="80000"/>
              </a:lnSpc>
            </a:pPr>
            <a:r>
              <a:rPr lang="es-ES" altLang="es-ES" sz="2000" dirty="0">
                <a:solidFill>
                  <a:srgbClr val="FFFF00"/>
                </a:solidFill>
              </a:rPr>
              <a:t>Frutos secos y cacahuetes.</a:t>
            </a:r>
          </a:p>
          <a:p>
            <a:pPr lvl="1">
              <a:lnSpc>
                <a:spcPct val="80000"/>
              </a:lnSpc>
            </a:pPr>
            <a:r>
              <a:rPr lang="es-ES" altLang="es-ES" sz="2000" dirty="0">
                <a:solidFill>
                  <a:srgbClr val="FFFF00"/>
                </a:solidFill>
              </a:rPr>
              <a:t>Frutas frescas.</a:t>
            </a:r>
          </a:p>
          <a:p>
            <a:pPr lvl="1">
              <a:lnSpc>
                <a:spcPct val="80000"/>
              </a:lnSpc>
            </a:pPr>
            <a:r>
              <a:rPr lang="es-ES" altLang="es-ES" sz="2000" dirty="0">
                <a:solidFill>
                  <a:srgbClr val="FFFF00"/>
                </a:solidFill>
              </a:rPr>
              <a:t>Verduras.</a:t>
            </a:r>
          </a:p>
          <a:p>
            <a:pPr lvl="1">
              <a:lnSpc>
                <a:spcPct val="80000"/>
              </a:lnSpc>
            </a:pPr>
            <a:r>
              <a:rPr lang="es-ES" altLang="es-ES" sz="2000" dirty="0">
                <a:solidFill>
                  <a:srgbClr val="FFFF00"/>
                </a:solidFill>
              </a:rPr>
              <a:t>Legumbres.</a:t>
            </a:r>
          </a:p>
          <a:p>
            <a:pPr lvl="1">
              <a:lnSpc>
                <a:spcPct val="80000"/>
              </a:lnSpc>
            </a:pPr>
            <a:r>
              <a:rPr lang="es-ES" altLang="es-ES" sz="2000" dirty="0">
                <a:solidFill>
                  <a:srgbClr val="FFFF00"/>
                </a:solidFill>
              </a:rPr>
              <a:t>Sofrito (definido como una salsa a base de tomate y cebolla, a menudo incluyendo el ajo y las hierbas aromáticas, y hecho poco a poco a fuego lento con aceite de oliva).</a:t>
            </a:r>
          </a:p>
          <a:p>
            <a:pPr lvl="1">
              <a:lnSpc>
                <a:spcPct val="80000"/>
              </a:lnSpc>
            </a:pPr>
            <a:r>
              <a:rPr lang="es-ES" altLang="es-ES" sz="2000" u="sng" dirty="0">
                <a:solidFill>
                  <a:srgbClr val="FFFF00"/>
                </a:solidFill>
              </a:rPr>
              <a:t>Pescado</a:t>
            </a:r>
            <a:r>
              <a:rPr lang="es-ES" altLang="es-ES" sz="2000" dirty="0">
                <a:solidFill>
                  <a:srgbClr val="FFFF00"/>
                </a:solidFill>
              </a:rPr>
              <a:t> (especialmente pescados grasos), mariscos.</a:t>
            </a:r>
          </a:p>
          <a:p>
            <a:pPr lvl="1">
              <a:lnSpc>
                <a:spcPct val="80000"/>
              </a:lnSpc>
            </a:pPr>
            <a:r>
              <a:rPr lang="es-ES" altLang="es-ES" sz="2000" u="sng" dirty="0">
                <a:solidFill>
                  <a:srgbClr val="FFFF00"/>
                </a:solidFill>
              </a:rPr>
              <a:t>Carnes blancas.</a:t>
            </a:r>
          </a:p>
          <a:p>
            <a:pPr lvl="1">
              <a:lnSpc>
                <a:spcPct val="80000"/>
              </a:lnSpc>
            </a:pPr>
            <a:endParaRPr lang="es-ES" altLang="es-ES" sz="2000" dirty="0">
              <a:solidFill>
                <a:srgbClr val="FFFF00"/>
              </a:solidFill>
            </a:endParaRPr>
          </a:p>
        </p:txBody>
      </p:sp>
      <p:sp>
        <p:nvSpPr>
          <p:cNvPr id="5" name="Rectangle 2">
            <a:extLst>
              <a:ext uri="{FF2B5EF4-FFF2-40B4-BE49-F238E27FC236}">
                <a16:creationId xmlns:a16="http://schemas.microsoft.com/office/drawing/2014/main" id="{2DD0DE42-5E2C-D2BC-9A85-271F5B81EB69}"/>
              </a:ext>
            </a:extLst>
          </p:cNvPr>
          <p:cNvSpPr>
            <a:spLocks noChangeArrowheads="1"/>
          </p:cNvSpPr>
          <p:nvPr/>
        </p:nvSpPr>
        <p:spPr bwMode="auto">
          <a:xfrm>
            <a:off x="1676400" y="228600"/>
            <a:ext cx="8305800" cy="1143000"/>
          </a:xfrm>
          <a:prstGeom prst="rect">
            <a:avLst/>
          </a:prstGeom>
          <a:no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s-ES" altLang="es-ES" sz="3600" b="1">
                <a:solidFill>
                  <a:srgbClr val="000000"/>
                </a:solidFill>
                <a:effectLst>
                  <a:outerShdw blurRad="38100" dist="38100" dir="2700000" algn="tl">
                    <a:srgbClr val="FFFFFF"/>
                  </a:outerShdw>
                </a:effectLst>
              </a:rPr>
              <a:t>Dieta Mediterránea</a:t>
            </a:r>
          </a:p>
        </p:txBody>
      </p:sp>
      <p:sp>
        <p:nvSpPr>
          <p:cNvPr id="6" name="CuadroTexto 5">
            <a:extLst>
              <a:ext uri="{FF2B5EF4-FFF2-40B4-BE49-F238E27FC236}">
                <a16:creationId xmlns:a16="http://schemas.microsoft.com/office/drawing/2014/main" id="{3BBA75AE-58E5-1850-8AA6-214D66BDF760}"/>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chemeClr val="accent6">
                    <a:lumMod val="40000"/>
                    <a:lumOff val="60000"/>
                  </a:schemeClr>
                </a:solidFill>
              </a:rPr>
              <a:t>Servicio Extremeño de Salud. D. Gral. de Salud Pública. Unidad de Educación para la Salud”. Octubre-noviembre 2022 (versión 1).</a:t>
            </a:r>
          </a:p>
        </p:txBody>
      </p:sp>
      <p:pic>
        <p:nvPicPr>
          <p:cNvPr id="2" name="Imagen 1" descr="Corazón háb salud inicial">
            <a:extLst>
              <a:ext uri="{FF2B5EF4-FFF2-40B4-BE49-F238E27FC236}">
                <a16:creationId xmlns:a16="http://schemas.microsoft.com/office/drawing/2014/main" id="{D06524FB-B182-AF29-2EF7-A2BB9C9964BD}"/>
              </a:ext>
            </a:extLst>
          </p:cNvPr>
          <p:cNvPicPr/>
          <p:nvPr/>
        </p:nvPicPr>
        <p:blipFill>
          <a:blip r:embed="rId4">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3522924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descr="Variedad de frutas&#10;&#10;Descripción generada automáticamente">
            <a:extLst>
              <a:ext uri="{FF2B5EF4-FFF2-40B4-BE49-F238E27FC236}">
                <a16:creationId xmlns:a16="http://schemas.microsoft.com/office/drawing/2014/main" id="{F780ACEB-2FCD-F2B7-2C8D-1F49350F59A5}"/>
              </a:ext>
            </a:extLst>
          </p:cNvPr>
          <p:cNvPicPr>
            <a:picLocks noChangeAspect="1"/>
          </p:cNvPicPr>
          <p:nvPr/>
        </p:nvPicPr>
        <p:blipFill rotWithShape="1">
          <a:blip r:embed="rId2">
            <a:extLst>
              <a:ext uri="{28A0092B-C50C-407E-A947-70E740481C1C}">
                <a14:useLocalDpi xmlns:a14="http://schemas.microsoft.com/office/drawing/2010/main" val="0"/>
              </a:ext>
            </a:extLst>
          </a:blip>
          <a:srcRect l="7096" r="2031"/>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9"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Arial"/>
              </a:endParaRPr>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Arial"/>
                  </a:endParaRPr>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Arial"/>
                  </a:endParaRPr>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Arial"/>
                  </a:endParaRPr>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Arial"/>
                  </a:endParaRPr>
                </a:p>
              </p:txBody>
            </p:sp>
          </p:grpSp>
        </p:grpSp>
      </p:grpSp>
      <p:sp>
        <p:nvSpPr>
          <p:cNvPr id="7" name="Rectangle 2">
            <a:extLst>
              <a:ext uri="{FF2B5EF4-FFF2-40B4-BE49-F238E27FC236}">
                <a16:creationId xmlns:a16="http://schemas.microsoft.com/office/drawing/2014/main" id="{2029DF48-899C-71F1-94E0-47148B29E82B}"/>
              </a:ext>
            </a:extLst>
          </p:cNvPr>
          <p:cNvSpPr txBox="1">
            <a:spLocks noChangeArrowheads="1"/>
          </p:cNvSpPr>
          <p:nvPr/>
        </p:nvSpPr>
        <p:spPr bwMode="auto">
          <a:xfrm>
            <a:off x="225619" y="456503"/>
            <a:ext cx="4346381" cy="5341122"/>
          </a:xfrm>
          <a:prstGeom prst="rect">
            <a:avLst/>
          </a:prstGeom>
          <a:solidFill>
            <a:srgbClr val="FFFFCC"/>
          </a:solidFill>
          <a:ln>
            <a:solidFill>
              <a:srgbClr val="0000CC"/>
            </a:solid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ES" sz="4800" b="1" i="0"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a:ea typeface="+mj-ea"/>
                <a:cs typeface="Arial"/>
              </a:rPr>
              <a:t>Decálogo de la Dieta Mediterránea</a:t>
            </a:r>
          </a:p>
        </p:txBody>
      </p:sp>
      <p:sp>
        <p:nvSpPr>
          <p:cNvPr id="8" name="CuadroTexto 7">
            <a:extLst>
              <a:ext uri="{FF2B5EF4-FFF2-40B4-BE49-F238E27FC236}">
                <a16:creationId xmlns:a16="http://schemas.microsoft.com/office/drawing/2014/main" id="{83EEF956-08A8-3BAA-68BC-EEB319DCA6A5}"/>
              </a:ext>
            </a:extLst>
          </p:cNvPr>
          <p:cNvSpPr txBox="1"/>
          <p:nvPr/>
        </p:nvSpPr>
        <p:spPr>
          <a:xfrm>
            <a:off x="4758431" y="30162"/>
            <a:ext cx="743356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900" b="0" i="1" u="none" strike="noStrike" kern="0" cap="none" spc="0" normalizeH="0" baseline="0" noProof="0" dirty="0">
                <a:ln>
                  <a:noFill/>
                </a:ln>
                <a:solidFill>
                  <a:srgbClr val="2D2DB9">
                    <a:lumMod val="40000"/>
                    <a:lumOff val="60000"/>
                  </a:srgbClr>
                </a:solidFill>
                <a:effectLst/>
                <a:uLnTx/>
                <a:uFillTx/>
                <a:latin typeface="Times New Roman"/>
                <a:ea typeface="+mn-ea"/>
                <a:cs typeface="Arial"/>
              </a:rPr>
              <a:t>Servicio Extremeño de Salud. D. Gral. de Salud Pública. Unidad de Educación para la Salud”. Octubre-noviembre 2022 (versión 1).</a:t>
            </a:r>
          </a:p>
        </p:txBody>
      </p:sp>
    </p:spTree>
    <p:extLst>
      <p:ext uri="{BB962C8B-B14F-4D97-AF65-F5344CB8AC3E}">
        <p14:creationId xmlns:p14="http://schemas.microsoft.com/office/powerpoint/2010/main" val="1457409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3"/>
          <p:cNvSpPr>
            <a:spLocks noGrp="1" noChangeArrowheads="1"/>
          </p:cNvSpPr>
          <p:nvPr>
            <p:ph type="body" idx="4294967295"/>
          </p:nvPr>
        </p:nvSpPr>
        <p:spPr/>
        <p:txBody>
          <a:bodyPr/>
          <a:lstStyle/>
          <a:p>
            <a:pPr marL="0" indent="0">
              <a:lnSpc>
                <a:spcPct val="80000"/>
              </a:lnSpc>
              <a:buNone/>
            </a:pPr>
            <a:r>
              <a:rPr lang="es-ES" altLang="es-ES" sz="2800" b="1" dirty="0">
                <a:solidFill>
                  <a:srgbClr val="FF0000"/>
                </a:solidFill>
              </a:rPr>
              <a:t>1. Usar el aceite de oliva como principal grasa de adición.</a:t>
            </a:r>
          </a:p>
          <a:p>
            <a:pPr lvl="1">
              <a:lnSpc>
                <a:spcPct val="80000"/>
              </a:lnSpc>
            </a:pPr>
            <a:endParaRPr lang="es-ES" altLang="es-ES" sz="2000" dirty="0"/>
          </a:p>
          <a:p>
            <a:pPr lvl="1">
              <a:lnSpc>
                <a:spcPct val="80000"/>
              </a:lnSpc>
            </a:pPr>
            <a:r>
              <a:rPr lang="es-ES" altLang="es-ES" sz="2000" dirty="0"/>
              <a:t>Es rico en </a:t>
            </a:r>
            <a:r>
              <a:rPr lang="es-ES" altLang="es-ES" sz="2000" b="1" dirty="0"/>
              <a:t>vitamina E</a:t>
            </a:r>
            <a:r>
              <a:rPr lang="es-ES" altLang="es-ES" sz="2000" dirty="0"/>
              <a:t>, </a:t>
            </a:r>
            <a:r>
              <a:rPr lang="es-ES" altLang="es-ES" sz="2000" b="1" dirty="0"/>
              <a:t>beta-carotenos</a:t>
            </a:r>
            <a:r>
              <a:rPr lang="es-ES" altLang="es-ES" sz="2000" dirty="0"/>
              <a:t> y ácidos grasos </a:t>
            </a:r>
            <a:r>
              <a:rPr lang="es-ES" altLang="es-ES" sz="2000" b="1" dirty="0"/>
              <a:t>monoinsaturados</a:t>
            </a:r>
            <a:r>
              <a:rPr lang="es-ES" altLang="es-ES" sz="2000" dirty="0"/>
              <a:t> que le confieren propiedades protectoras del </a:t>
            </a:r>
            <a:r>
              <a:rPr lang="es-ES" altLang="es-ES" sz="2000" b="1" dirty="0"/>
              <a:t>corazón</a:t>
            </a:r>
            <a:r>
              <a:rPr lang="es-ES" altLang="es-ES" sz="2000" dirty="0"/>
              <a:t>.</a:t>
            </a:r>
          </a:p>
          <a:p>
            <a:pPr lvl="1">
              <a:lnSpc>
                <a:spcPct val="80000"/>
              </a:lnSpc>
            </a:pPr>
            <a:endParaRPr lang="es-ES" altLang="es-ES" sz="2000" dirty="0"/>
          </a:p>
          <a:p>
            <a:pPr lvl="1">
              <a:lnSpc>
                <a:spcPct val="80000"/>
              </a:lnSpc>
            </a:pPr>
            <a:r>
              <a:rPr lang="es-ES" altLang="es-ES" sz="2000" dirty="0"/>
              <a:t>Otorga a los platos un sabor y aroma únicos.</a:t>
            </a:r>
          </a:p>
          <a:p>
            <a:pPr lvl="1">
              <a:lnSpc>
                <a:spcPct val="80000"/>
              </a:lnSpc>
            </a:pPr>
            <a:endParaRPr lang="es-ES" altLang="es-ES" sz="2000" dirty="0"/>
          </a:p>
          <a:p>
            <a:pPr lvl="1">
              <a:lnSpc>
                <a:spcPct val="80000"/>
              </a:lnSpc>
            </a:pPr>
            <a:r>
              <a:rPr lang="es-ES" altLang="es-ES" sz="2000" b="1" dirty="0"/>
              <a:t>Su fracción “micro”, </a:t>
            </a:r>
            <a:r>
              <a:rPr lang="es-ES" altLang="es-ES" sz="2000" dirty="0"/>
              <a:t>con elevado contenido en antioxidantes, puede ayudar a reducir el riesgo de </a:t>
            </a:r>
            <a:r>
              <a:rPr lang="es-ES" altLang="es-ES" sz="2000" b="1" dirty="0"/>
              <a:t>cáncer</a:t>
            </a:r>
            <a:r>
              <a:rPr lang="es-ES" altLang="es-ES" sz="2000" dirty="0"/>
              <a:t>.</a:t>
            </a:r>
          </a:p>
        </p:txBody>
      </p:sp>
      <p:sp>
        <p:nvSpPr>
          <p:cNvPr id="445442" name="Rectangle 2"/>
          <p:cNvSpPr>
            <a:spLocks noChangeArrowheads="1"/>
          </p:cNvSpPr>
          <p:nvPr/>
        </p:nvSpPr>
        <p:spPr bwMode="auto">
          <a:xfrm>
            <a:off x="1689956" y="160337"/>
            <a:ext cx="8812088" cy="1143000"/>
          </a:xfrm>
          <a:prstGeom prst="rect">
            <a:avLst/>
          </a:prstGeom>
          <a:solidFill>
            <a:srgbClr val="FFFF99"/>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s-ES" altLang="es-ES" sz="3600" b="1" dirty="0">
                <a:solidFill>
                  <a:srgbClr val="000000"/>
                </a:solidFill>
                <a:effectLst>
                  <a:outerShdw blurRad="38100" dist="38100" dir="2700000" algn="tl">
                    <a:srgbClr val="FFFFFF"/>
                  </a:outerShdw>
                </a:effectLst>
              </a:rPr>
              <a:t>Decálogo de la Dieta Mediterránea</a:t>
            </a:r>
          </a:p>
        </p:txBody>
      </p:sp>
      <p:sp>
        <p:nvSpPr>
          <p:cNvPr id="6" name="Text Box 3">
            <a:extLst>
              <a:ext uri="{FF2B5EF4-FFF2-40B4-BE49-F238E27FC236}">
                <a16:creationId xmlns:a16="http://schemas.microsoft.com/office/drawing/2014/main" id="{BFF62B5B-E808-4E74-8A34-3328830437A8}"/>
              </a:ext>
            </a:extLst>
          </p:cNvPr>
          <p:cNvSpPr txBox="1">
            <a:spLocks noChangeArrowheads="1"/>
          </p:cNvSpPr>
          <p:nvPr/>
        </p:nvSpPr>
        <p:spPr bwMode="auto">
          <a:xfrm>
            <a:off x="1523999" y="6322220"/>
            <a:ext cx="1066515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err="1">
                <a:solidFill>
                  <a:srgbClr val="000000"/>
                </a:solidFill>
                <a:latin typeface="Times New Roman" panose="02020603050405020304" pitchFamily="18" charset="0"/>
                <a:cs typeface="Times New Roman" panose="02020603050405020304" pitchFamily="18" charset="0"/>
              </a:rPr>
              <a:t>Decálogo</a:t>
            </a:r>
            <a:r>
              <a:rPr lang="en-US" altLang="es-ES" sz="1200" i="1" dirty="0">
                <a:solidFill>
                  <a:srgbClr val="000000"/>
                </a:solidFill>
                <a:latin typeface="Times New Roman" panose="02020603050405020304" pitchFamily="18" charset="0"/>
                <a:cs typeface="Times New Roman" panose="02020603050405020304" pitchFamily="18" charset="0"/>
              </a:rPr>
              <a:t> </a:t>
            </a:r>
            <a:r>
              <a:rPr lang="en-US" altLang="es-ES" sz="1200" i="1" dirty="0" err="1">
                <a:solidFill>
                  <a:srgbClr val="000000"/>
                </a:solidFill>
                <a:latin typeface="Times New Roman" panose="02020603050405020304" pitchFamily="18" charset="0"/>
                <a:cs typeface="Times New Roman" panose="02020603050405020304" pitchFamily="18" charset="0"/>
              </a:rPr>
              <a:t>propuesto</a:t>
            </a:r>
            <a:r>
              <a:rPr lang="en-US" altLang="es-ES" sz="1200" i="1" dirty="0">
                <a:solidFill>
                  <a:srgbClr val="000000"/>
                </a:solidFill>
                <a:latin typeface="Times New Roman" panose="02020603050405020304" pitchFamily="18" charset="0"/>
                <a:cs typeface="Times New Roman" panose="02020603050405020304" pitchFamily="18" charset="0"/>
              </a:rPr>
              <a:t> por la Fundación </a:t>
            </a:r>
            <a:r>
              <a:rPr lang="en-US" altLang="es-ES" sz="1200" i="1" dirty="0" err="1">
                <a:solidFill>
                  <a:srgbClr val="000000"/>
                </a:solidFill>
                <a:latin typeface="Times New Roman" panose="02020603050405020304" pitchFamily="18" charset="0"/>
                <a:cs typeface="Times New Roman" panose="02020603050405020304" pitchFamily="18" charset="0"/>
              </a:rPr>
              <a:t>Dieta</a:t>
            </a:r>
            <a:r>
              <a:rPr lang="en-US" altLang="es-ES" sz="1200" i="1" dirty="0">
                <a:solidFill>
                  <a:srgbClr val="000000"/>
                </a:solidFill>
                <a:latin typeface="Times New Roman" panose="02020603050405020304" pitchFamily="18" charset="0"/>
                <a:cs typeface="Times New Roman" panose="02020603050405020304" pitchFamily="18" charset="0"/>
              </a:rPr>
              <a:t> Mediterránea. </a:t>
            </a:r>
            <a:r>
              <a:rPr lang="en-US" altLang="es-ES" sz="1200" i="1" dirty="0" err="1">
                <a:solidFill>
                  <a:srgbClr val="000000"/>
                </a:solidFill>
                <a:latin typeface="Times New Roman" panose="02020603050405020304" pitchFamily="18" charset="0"/>
                <a:cs typeface="Times New Roman" panose="02020603050405020304" pitchFamily="18" charset="0"/>
              </a:rPr>
              <a:t>Complementado</a:t>
            </a:r>
            <a:r>
              <a:rPr lang="en-US" altLang="es-ES" sz="1200" i="1" dirty="0">
                <a:solidFill>
                  <a:srgbClr val="000000"/>
                </a:solidFill>
                <a:latin typeface="Times New Roman" panose="02020603050405020304" pitchFamily="18" charset="0"/>
                <a:cs typeface="Times New Roman" panose="02020603050405020304" pitchFamily="18" charset="0"/>
              </a:rPr>
              <a:t> y </a:t>
            </a:r>
            <a:r>
              <a:rPr lang="en-US" altLang="es-ES" sz="1200" i="1" dirty="0" err="1">
                <a:solidFill>
                  <a:srgbClr val="000000"/>
                </a:solidFill>
                <a:latin typeface="Times New Roman" panose="02020603050405020304" pitchFamily="18" charset="0"/>
                <a:cs typeface="Times New Roman" panose="02020603050405020304" pitchFamily="18" charset="0"/>
              </a:rPr>
              <a:t>adaptado</a:t>
            </a:r>
            <a:r>
              <a:rPr lang="en-US" altLang="es-ES" sz="1200" i="1" dirty="0">
                <a:solidFill>
                  <a:srgbClr val="000000"/>
                </a:solidFill>
                <a:latin typeface="Times New Roman" panose="02020603050405020304" pitchFamily="18" charset="0"/>
                <a:cs typeface="Times New Roman" panose="02020603050405020304" pitchFamily="18" charset="0"/>
              </a:rPr>
              <a:t>.</a:t>
            </a:r>
          </a:p>
          <a:p>
            <a:pPr algn="r" fontAlgn="base">
              <a:spcBef>
                <a:spcPct val="50000"/>
              </a:spcBef>
              <a:spcAft>
                <a:spcPct val="0"/>
              </a:spcAft>
            </a:pPr>
            <a:r>
              <a:rPr lang="es-ES" altLang="es-ES" sz="1200" i="1" dirty="0">
                <a:solidFill>
                  <a:srgbClr val="000000"/>
                </a:solidFill>
                <a:latin typeface="Times New Roman" panose="02020603050405020304" pitchFamily="18" charset="0"/>
                <a:cs typeface="Times New Roman" panose="02020603050405020304" pitchFamily="18" charset="0"/>
              </a:rPr>
              <a:t>http://dietamediterranea.com/nutricion-saludable-ejercicio-fisico/</a:t>
            </a:r>
          </a:p>
        </p:txBody>
      </p:sp>
      <p:sp>
        <p:nvSpPr>
          <p:cNvPr id="3" name="CuadroTexto 2">
            <a:extLst>
              <a:ext uri="{FF2B5EF4-FFF2-40B4-BE49-F238E27FC236}">
                <a16:creationId xmlns:a16="http://schemas.microsoft.com/office/drawing/2014/main" id="{0B1178B7-3005-F69C-A7A0-3164217D4CC4}"/>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2" name="Imagen 1" descr="Corazón háb salud inicial">
            <a:extLst>
              <a:ext uri="{FF2B5EF4-FFF2-40B4-BE49-F238E27FC236}">
                <a16:creationId xmlns:a16="http://schemas.microsoft.com/office/drawing/2014/main" id="{7FA65E0E-9EF4-7D87-B29D-6348E08B9A1E}"/>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2590124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Un par de botellas de vino&#10;&#10;Descripción generada automáticamente con confianza media">
            <a:extLst>
              <a:ext uri="{FF2B5EF4-FFF2-40B4-BE49-F238E27FC236}">
                <a16:creationId xmlns:a16="http://schemas.microsoft.com/office/drawing/2014/main" id="{B7455C16-0426-16D1-D17C-428DD6894010}"/>
              </a:ext>
            </a:extLst>
          </p:cNvPr>
          <p:cNvPicPr>
            <a:picLocks noChangeAspect="1"/>
          </p:cNvPicPr>
          <p:nvPr/>
        </p:nvPicPr>
        <p:blipFill rotWithShape="1">
          <a:blip r:embed="rId2">
            <a:extLst>
              <a:ext uri="{28A0092B-C50C-407E-A947-70E740481C1C}">
                <a14:useLocalDpi xmlns:a14="http://schemas.microsoft.com/office/drawing/2010/main" val="0"/>
              </a:ext>
            </a:extLst>
          </a:blip>
          <a:srcRect l="23376" r="10893" b="1"/>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Rectangle 3">
            <a:extLst>
              <a:ext uri="{FF2B5EF4-FFF2-40B4-BE49-F238E27FC236}">
                <a16:creationId xmlns:a16="http://schemas.microsoft.com/office/drawing/2014/main" id="{36A134AE-1B47-29C9-C5C3-ECCB81E74F62}"/>
              </a:ext>
            </a:extLst>
          </p:cNvPr>
          <p:cNvSpPr txBox="1">
            <a:spLocks noChangeArrowheads="1"/>
          </p:cNvSpPr>
          <p:nvPr/>
        </p:nvSpPr>
        <p:spPr bwMode="auto">
          <a:xfrm>
            <a:off x="68425" y="312577"/>
            <a:ext cx="381414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FontTx/>
              <a:buNone/>
            </a:pPr>
            <a:r>
              <a:rPr lang="es-ES" altLang="es-ES" sz="2800" b="1" dirty="0">
                <a:solidFill>
                  <a:srgbClr val="FF0000"/>
                </a:solidFill>
              </a:rPr>
              <a:t>1. Usar el aceite de oliva como principal grasa de adición.</a:t>
            </a:r>
          </a:p>
          <a:p>
            <a:pPr lvl="1">
              <a:lnSpc>
                <a:spcPct val="80000"/>
              </a:lnSpc>
            </a:pPr>
            <a:endParaRPr lang="es-ES" altLang="es-ES" sz="2000" dirty="0"/>
          </a:p>
          <a:p>
            <a:pPr lvl="1">
              <a:lnSpc>
                <a:spcPct val="80000"/>
              </a:lnSpc>
            </a:pPr>
            <a:r>
              <a:rPr lang="es-ES" altLang="es-ES" sz="2000" dirty="0">
                <a:solidFill>
                  <a:srgbClr val="FFFF00"/>
                </a:solidFill>
              </a:rPr>
              <a:t>Es rico en </a:t>
            </a:r>
            <a:r>
              <a:rPr lang="es-ES" altLang="es-ES" sz="2000" b="1" dirty="0">
                <a:solidFill>
                  <a:srgbClr val="FFFF00"/>
                </a:solidFill>
              </a:rPr>
              <a:t>vitamina E</a:t>
            </a:r>
            <a:r>
              <a:rPr lang="es-ES" altLang="es-ES" sz="2000" dirty="0">
                <a:solidFill>
                  <a:srgbClr val="FFFF00"/>
                </a:solidFill>
              </a:rPr>
              <a:t>, </a:t>
            </a:r>
            <a:r>
              <a:rPr lang="es-ES" altLang="es-ES" sz="2000" b="1" dirty="0">
                <a:solidFill>
                  <a:srgbClr val="FFFF00"/>
                </a:solidFill>
              </a:rPr>
              <a:t>beta-carotenos</a:t>
            </a:r>
            <a:r>
              <a:rPr lang="es-ES" altLang="es-ES" sz="2000" dirty="0">
                <a:solidFill>
                  <a:srgbClr val="FFFF00"/>
                </a:solidFill>
              </a:rPr>
              <a:t> y ácidos grasos </a:t>
            </a:r>
            <a:r>
              <a:rPr lang="es-ES" altLang="es-ES" sz="2000" b="1" u="sng" dirty="0">
                <a:solidFill>
                  <a:srgbClr val="FFFF00"/>
                </a:solidFill>
              </a:rPr>
              <a:t>monoinsaturados</a:t>
            </a:r>
            <a:r>
              <a:rPr lang="es-ES" altLang="es-ES" sz="2000" u="sng" dirty="0">
                <a:solidFill>
                  <a:srgbClr val="FFFF00"/>
                </a:solidFill>
              </a:rPr>
              <a:t> </a:t>
            </a:r>
            <a:r>
              <a:rPr lang="es-ES" altLang="es-ES" sz="2000" dirty="0">
                <a:solidFill>
                  <a:srgbClr val="FFFF00"/>
                </a:solidFill>
              </a:rPr>
              <a:t>que le confieren propiedades protectoras del </a:t>
            </a:r>
            <a:r>
              <a:rPr lang="es-ES" altLang="es-ES" sz="2000" b="1" u="sng" dirty="0">
                <a:solidFill>
                  <a:srgbClr val="FFFF00"/>
                </a:solidFill>
              </a:rPr>
              <a:t>corazón</a:t>
            </a:r>
            <a:r>
              <a:rPr lang="es-ES" altLang="es-ES" sz="2000" dirty="0">
                <a:solidFill>
                  <a:srgbClr val="FFFF00"/>
                </a:solidFill>
              </a:rPr>
              <a:t>.</a:t>
            </a:r>
          </a:p>
          <a:p>
            <a:pPr lvl="1">
              <a:lnSpc>
                <a:spcPct val="80000"/>
              </a:lnSpc>
            </a:pPr>
            <a:endParaRPr lang="es-ES" altLang="es-ES" sz="2000" dirty="0">
              <a:solidFill>
                <a:srgbClr val="FFFF00"/>
              </a:solidFill>
            </a:endParaRPr>
          </a:p>
          <a:p>
            <a:pPr lvl="1">
              <a:lnSpc>
                <a:spcPct val="80000"/>
              </a:lnSpc>
            </a:pPr>
            <a:r>
              <a:rPr lang="es-ES" altLang="es-ES" sz="2000" dirty="0">
                <a:solidFill>
                  <a:srgbClr val="FFFF00"/>
                </a:solidFill>
              </a:rPr>
              <a:t>Otorga a los platos un </a:t>
            </a:r>
            <a:r>
              <a:rPr lang="es-ES" altLang="es-ES" sz="2000" u="sng" dirty="0">
                <a:solidFill>
                  <a:srgbClr val="FFFF00"/>
                </a:solidFill>
              </a:rPr>
              <a:t>sabor y aroma únicos</a:t>
            </a:r>
            <a:r>
              <a:rPr lang="es-ES" altLang="es-ES" sz="2000" dirty="0">
                <a:solidFill>
                  <a:srgbClr val="FFFF00"/>
                </a:solidFill>
              </a:rPr>
              <a:t>.</a:t>
            </a:r>
          </a:p>
          <a:p>
            <a:pPr lvl="1">
              <a:lnSpc>
                <a:spcPct val="80000"/>
              </a:lnSpc>
            </a:pPr>
            <a:endParaRPr lang="es-ES" altLang="es-ES" sz="2000" dirty="0">
              <a:solidFill>
                <a:srgbClr val="FFFF00"/>
              </a:solidFill>
            </a:endParaRPr>
          </a:p>
          <a:p>
            <a:pPr lvl="1">
              <a:lnSpc>
                <a:spcPct val="80000"/>
              </a:lnSpc>
            </a:pPr>
            <a:r>
              <a:rPr lang="es-ES" altLang="es-ES" sz="2000" b="1" dirty="0">
                <a:solidFill>
                  <a:srgbClr val="FFFF00"/>
                </a:solidFill>
              </a:rPr>
              <a:t>Su </a:t>
            </a:r>
            <a:r>
              <a:rPr lang="es-ES" altLang="es-ES" sz="2000" b="1" u="sng" dirty="0">
                <a:solidFill>
                  <a:srgbClr val="FFFF00"/>
                </a:solidFill>
              </a:rPr>
              <a:t>fracción “micro”, </a:t>
            </a:r>
            <a:r>
              <a:rPr lang="es-ES" altLang="es-ES" sz="2000" dirty="0">
                <a:solidFill>
                  <a:srgbClr val="FFFF00"/>
                </a:solidFill>
              </a:rPr>
              <a:t>con elevado contenido en </a:t>
            </a:r>
            <a:r>
              <a:rPr lang="es-ES" altLang="es-ES" sz="2000" u="sng" dirty="0">
                <a:solidFill>
                  <a:srgbClr val="FFFF00"/>
                </a:solidFill>
              </a:rPr>
              <a:t>antioxidantes</a:t>
            </a:r>
            <a:r>
              <a:rPr lang="es-ES" altLang="es-ES" sz="2000" dirty="0">
                <a:solidFill>
                  <a:srgbClr val="FFFF00"/>
                </a:solidFill>
              </a:rPr>
              <a:t>, puede ayudar a reducir el riesgo de </a:t>
            </a:r>
            <a:r>
              <a:rPr lang="es-ES" altLang="es-ES" sz="2000" b="1" u="sng" dirty="0">
                <a:solidFill>
                  <a:srgbClr val="FFFF00"/>
                </a:solidFill>
              </a:rPr>
              <a:t>cáncer</a:t>
            </a:r>
            <a:r>
              <a:rPr lang="es-ES" altLang="es-ES" sz="2000" dirty="0">
                <a:solidFill>
                  <a:srgbClr val="FFFF00"/>
                </a:solidFill>
              </a:rPr>
              <a:t>.</a:t>
            </a:r>
          </a:p>
        </p:txBody>
      </p:sp>
      <p:sp>
        <p:nvSpPr>
          <p:cNvPr id="5" name="CuadroTexto 4">
            <a:extLst>
              <a:ext uri="{FF2B5EF4-FFF2-40B4-BE49-F238E27FC236}">
                <a16:creationId xmlns:a16="http://schemas.microsoft.com/office/drawing/2014/main" id="{FF9C6B19-DFFD-4ACA-C802-63DDEB93D0BF}"/>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sp>
        <p:nvSpPr>
          <p:cNvPr id="6" name="Text Box 3">
            <a:extLst>
              <a:ext uri="{FF2B5EF4-FFF2-40B4-BE49-F238E27FC236}">
                <a16:creationId xmlns:a16="http://schemas.microsoft.com/office/drawing/2014/main" id="{6FF4F8E5-A338-260B-E50F-7DDF56B2C78C}"/>
              </a:ext>
            </a:extLst>
          </p:cNvPr>
          <p:cNvSpPr txBox="1">
            <a:spLocks noChangeArrowheads="1"/>
          </p:cNvSpPr>
          <p:nvPr/>
        </p:nvSpPr>
        <p:spPr bwMode="auto">
          <a:xfrm>
            <a:off x="1524000" y="6322220"/>
            <a:ext cx="10668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err="1">
                <a:solidFill>
                  <a:schemeClr val="accent6">
                    <a:lumMod val="20000"/>
                    <a:lumOff val="80000"/>
                  </a:schemeClr>
                </a:solidFill>
                <a:latin typeface="Times New Roman" panose="02020603050405020304" pitchFamily="18" charset="0"/>
                <a:cs typeface="Times New Roman" panose="02020603050405020304" pitchFamily="18" charset="0"/>
              </a:rPr>
              <a:t>Decálogo</a:t>
            </a:r>
            <a:r>
              <a:rPr lang="en-US" altLang="es-ES" sz="1200" i="1"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altLang="es-ES" sz="1200" i="1" dirty="0" err="1">
                <a:solidFill>
                  <a:schemeClr val="accent6">
                    <a:lumMod val="20000"/>
                    <a:lumOff val="80000"/>
                  </a:schemeClr>
                </a:solidFill>
                <a:latin typeface="Times New Roman" panose="02020603050405020304" pitchFamily="18" charset="0"/>
                <a:cs typeface="Times New Roman" panose="02020603050405020304" pitchFamily="18" charset="0"/>
              </a:rPr>
              <a:t>propuesto</a:t>
            </a:r>
            <a:r>
              <a:rPr lang="en-US" altLang="es-ES" sz="1200" i="1" dirty="0">
                <a:solidFill>
                  <a:schemeClr val="accent6">
                    <a:lumMod val="20000"/>
                    <a:lumOff val="80000"/>
                  </a:schemeClr>
                </a:solidFill>
                <a:latin typeface="Times New Roman" panose="02020603050405020304" pitchFamily="18" charset="0"/>
                <a:cs typeface="Times New Roman" panose="02020603050405020304" pitchFamily="18" charset="0"/>
              </a:rPr>
              <a:t> por la Fundación </a:t>
            </a:r>
            <a:r>
              <a:rPr lang="en-US" altLang="es-ES" sz="1200" i="1" dirty="0" err="1">
                <a:solidFill>
                  <a:schemeClr val="accent6">
                    <a:lumMod val="20000"/>
                    <a:lumOff val="80000"/>
                  </a:schemeClr>
                </a:solidFill>
                <a:latin typeface="Times New Roman" panose="02020603050405020304" pitchFamily="18" charset="0"/>
                <a:cs typeface="Times New Roman" panose="02020603050405020304" pitchFamily="18" charset="0"/>
              </a:rPr>
              <a:t>Dieta</a:t>
            </a:r>
            <a:r>
              <a:rPr lang="en-US" altLang="es-ES" sz="1200" i="1" dirty="0">
                <a:solidFill>
                  <a:schemeClr val="accent6">
                    <a:lumMod val="20000"/>
                    <a:lumOff val="80000"/>
                  </a:schemeClr>
                </a:solidFill>
                <a:latin typeface="Times New Roman" panose="02020603050405020304" pitchFamily="18" charset="0"/>
                <a:cs typeface="Times New Roman" panose="02020603050405020304" pitchFamily="18" charset="0"/>
              </a:rPr>
              <a:t> Mediterránea. </a:t>
            </a:r>
            <a:r>
              <a:rPr lang="en-US" altLang="es-ES" sz="1200" i="1" dirty="0" err="1">
                <a:solidFill>
                  <a:schemeClr val="accent6">
                    <a:lumMod val="20000"/>
                    <a:lumOff val="80000"/>
                  </a:schemeClr>
                </a:solidFill>
                <a:latin typeface="Times New Roman" panose="02020603050405020304" pitchFamily="18" charset="0"/>
                <a:cs typeface="Times New Roman" panose="02020603050405020304" pitchFamily="18" charset="0"/>
              </a:rPr>
              <a:t>Complementado</a:t>
            </a:r>
            <a:r>
              <a:rPr lang="en-US" altLang="es-ES" sz="1200" i="1" dirty="0">
                <a:solidFill>
                  <a:schemeClr val="accent6">
                    <a:lumMod val="20000"/>
                    <a:lumOff val="80000"/>
                  </a:schemeClr>
                </a:solidFill>
                <a:latin typeface="Times New Roman" panose="02020603050405020304" pitchFamily="18" charset="0"/>
                <a:cs typeface="Times New Roman" panose="02020603050405020304" pitchFamily="18" charset="0"/>
              </a:rPr>
              <a:t>.</a:t>
            </a:r>
          </a:p>
          <a:p>
            <a:pPr algn="r" fontAlgn="base">
              <a:spcBef>
                <a:spcPct val="50000"/>
              </a:spcBef>
              <a:spcAft>
                <a:spcPct val="0"/>
              </a:spcAft>
            </a:pPr>
            <a:r>
              <a:rPr lang="es-ES" altLang="es-ES" sz="1200" i="1" dirty="0">
                <a:solidFill>
                  <a:schemeClr val="accent6">
                    <a:lumMod val="20000"/>
                    <a:lumOff val="80000"/>
                  </a:schemeClr>
                </a:solidFill>
                <a:latin typeface="Times New Roman" panose="02020603050405020304" pitchFamily="18" charset="0"/>
                <a:cs typeface="Times New Roman" panose="02020603050405020304" pitchFamily="18" charset="0"/>
              </a:rPr>
              <a:t>http://dietamediterranea.com/nutricion-saludable-ejercicio-fisico/</a:t>
            </a:r>
          </a:p>
        </p:txBody>
      </p:sp>
      <p:pic>
        <p:nvPicPr>
          <p:cNvPr id="2" name="Imagen 1" descr="Corazón háb salud inicial">
            <a:extLst>
              <a:ext uri="{FF2B5EF4-FFF2-40B4-BE49-F238E27FC236}">
                <a16:creationId xmlns:a16="http://schemas.microsoft.com/office/drawing/2014/main" id="{6D70AAE9-5C13-3E69-D32D-63EB61B5031B}"/>
              </a:ext>
            </a:extLst>
          </p:cNvPr>
          <p:cNvPicPr/>
          <p:nvPr/>
        </p:nvPicPr>
        <p:blipFill>
          <a:blip r:embed="rId4">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3699627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3"/>
          <p:cNvSpPr>
            <a:spLocks noGrp="1" noChangeArrowheads="1"/>
          </p:cNvSpPr>
          <p:nvPr>
            <p:ph type="body" idx="4294967295"/>
          </p:nvPr>
        </p:nvSpPr>
        <p:spPr/>
        <p:txBody>
          <a:bodyPr/>
          <a:lstStyle/>
          <a:p>
            <a:pPr marL="0" indent="0">
              <a:lnSpc>
                <a:spcPct val="80000"/>
              </a:lnSpc>
              <a:buNone/>
            </a:pPr>
            <a:r>
              <a:rPr lang="es-ES" altLang="es-ES" sz="2800" b="1" dirty="0">
                <a:solidFill>
                  <a:srgbClr val="FF0000"/>
                </a:solidFill>
              </a:rPr>
              <a:t>2. Consumir alimentos de origen vegetal en abundancia: frutas, verduras, legumbres, champiñones y frutos secos.</a:t>
            </a:r>
          </a:p>
          <a:p>
            <a:pPr lvl="1">
              <a:lnSpc>
                <a:spcPct val="80000"/>
              </a:lnSpc>
            </a:pPr>
            <a:endParaRPr lang="es-ES" altLang="es-ES" sz="2000" dirty="0"/>
          </a:p>
          <a:p>
            <a:pPr lvl="1">
              <a:lnSpc>
                <a:spcPct val="80000"/>
              </a:lnSpc>
            </a:pPr>
            <a:r>
              <a:rPr lang="es-ES" altLang="es-ES" sz="2000" dirty="0"/>
              <a:t>Las verduras, hortalizas y frutas son la principal fuente de </a:t>
            </a:r>
            <a:r>
              <a:rPr lang="es-ES" altLang="es-ES" sz="2000" b="1" dirty="0"/>
              <a:t>vitaminas</a:t>
            </a:r>
            <a:r>
              <a:rPr lang="es-ES" altLang="es-ES" sz="2000" dirty="0"/>
              <a:t>, </a:t>
            </a:r>
            <a:r>
              <a:rPr lang="es-ES" altLang="es-ES" sz="2000" b="1" dirty="0"/>
              <a:t>minerales</a:t>
            </a:r>
            <a:r>
              <a:rPr lang="es-ES" altLang="es-ES" sz="2000" dirty="0"/>
              <a:t> y </a:t>
            </a:r>
            <a:r>
              <a:rPr lang="es-ES" altLang="es-ES" sz="2000" b="1" dirty="0"/>
              <a:t>fibra</a:t>
            </a:r>
            <a:r>
              <a:rPr lang="es-ES" altLang="es-ES" sz="2000" dirty="0"/>
              <a:t> de nuestra dieta.</a:t>
            </a:r>
          </a:p>
          <a:p>
            <a:pPr lvl="1">
              <a:lnSpc>
                <a:spcPct val="80000"/>
              </a:lnSpc>
            </a:pPr>
            <a:endParaRPr lang="es-ES" altLang="es-ES" sz="2000" dirty="0"/>
          </a:p>
          <a:p>
            <a:pPr lvl="1">
              <a:lnSpc>
                <a:spcPct val="80000"/>
              </a:lnSpc>
            </a:pPr>
            <a:r>
              <a:rPr lang="es-ES" altLang="es-ES" sz="2000" dirty="0"/>
              <a:t>Contenido elevado en </a:t>
            </a:r>
            <a:r>
              <a:rPr lang="es-ES" altLang="es-ES" sz="2000" b="1" dirty="0"/>
              <a:t>antioxidantes</a:t>
            </a:r>
            <a:r>
              <a:rPr lang="es-ES" altLang="es-ES" sz="2000" dirty="0"/>
              <a:t> y fibra, que pueden contribuir a prevenir, entre otras, algunas enfermedades </a:t>
            </a:r>
            <a:r>
              <a:rPr lang="es-ES" altLang="es-ES" sz="2000" b="1" dirty="0"/>
              <a:t>cardiovasculares</a:t>
            </a:r>
            <a:r>
              <a:rPr lang="es-ES" altLang="es-ES" sz="2000" dirty="0"/>
              <a:t> y algunos tipos de </a:t>
            </a:r>
            <a:r>
              <a:rPr lang="es-ES" altLang="es-ES" sz="2000" b="1" dirty="0"/>
              <a:t>cáncer</a:t>
            </a:r>
            <a:r>
              <a:rPr lang="es-ES" altLang="es-ES" sz="2000" dirty="0"/>
              <a:t>.</a:t>
            </a:r>
          </a:p>
          <a:p>
            <a:pPr lvl="1">
              <a:lnSpc>
                <a:spcPct val="80000"/>
              </a:lnSpc>
            </a:pPr>
            <a:endParaRPr lang="es-ES" altLang="es-ES" sz="2000" dirty="0"/>
          </a:p>
          <a:p>
            <a:pPr lvl="1">
              <a:lnSpc>
                <a:spcPct val="80000"/>
              </a:lnSpc>
            </a:pPr>
            <a:r>
              <a:rPr lang="es-ES" altLang="es-ES" sz="2000" dirty="0"/>
              <a:t>Nos aportan al mismo tiempo, una gran cantidad de </a:t>
            </a:r>
            <a:r>
              <a:rPr lang="es-ES" altLang="es-ES" sz="2000" b="1" dirty="0"/>
              <a:t>agua</a:t>
            </a:r>
            <a:r>
              <a:rPr lang="es-ES" altLang="es-ES" sz="2000" dirty="0"/>
              <a:t>.</a:t>
            </a:r>
          </a:p>
          <a:p>
            <a:pPr lvl="1">
              <a:lnSpc>
                <a:spcPct val="80000"/>
              </a:lnSpc>
            </a:pPr>
            <a:endParaRPr lang="es-ES" altLang="es-ES" sz="2000" dirty="0"/>
          </a:p>
          <a:p>
            <a:pPr lvl="1">
              <a:lnSpc>
                <a:spcPct val="80000"/>
              </a:lnSpc>
            </a:pPr>
            <a:r>
              <a:rPr lang="es-ES" altLang="es-ES" sz="2000" dirty="0"/>
              <a:t>Consumir </a:t>
            </a:r>
            <a:r>
              <a:rPr lang="es-ES" altLang="es-ES" sz="2000" b="1" dirty="0"/>
              <a:t>5 raciones </a:t>
            </a:r>
            <a:r>
              <a:rPr lang="es-ES" altLang="es-ES" sz="2000" dirty="0"/>
              <a:t>de fruta y verdura a diario.</a:t>
            </a:r>
          </a:p>
          <a:p>
            <a:pPr lvl="1">
              <a:lnSpc>
                <a:spcPct val="80000"/>
              </a:lnSpc>
            </a:pPr>
            <a:endParaRPr lang="es-ES" altLang="es-ES" sz="2000" dirty="0"/>
          </a:p>
        </p:txBody>
      </p:sp>
      <p:sp>
        <p:nvSpPr>
          <p:cNvPr id="594947" name="Text Box 3"/>
          <p:cNvSpPr txBox="1">
            <a:spLocks noChangeArrowheads="1"/>
          </p:cNvSpPr>
          <p:nvPr/>
        </p:nvSpPr>
        <p:spPr bwMode="auto">
          <a:xfrm>
            <a:off x="1524000" y="6322220"/>
            <a:ext cx="10668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err="1">
                <a:solidFill>
                  <a:srgbClr val="000000"/>
                </a:solidFill>
                <a:latin typeface="Times New Roman" panose="02020603050405020304" pitchFamily="18" charset="0"/>
                <a:cs typeface="Times New Roman" panose="02020603050405020304" pitchFamily="18" charset="0"/>
              </a:rPr>
              <a:t>Decálogo</a:t>
            </a:r>
            <a:r>
              <a:rPr lang="en-US" altLang="es-ES" sz="1200" i="1" dirty="0">
                <a:solidFill>
                  <a:srgbClr val="000000"/>
                </a:solidFill>
                <a:latin typeface="Times New Roman" panose="02020603050405020304" pitchFamily="18" charset="0"/>
                <a:cs typeface="Times New Roman" panose="02020603050405020304" pitchFamily="18" charset="0"/>
              </a:rPr>
              <a:t> </a:t>
            </a:r>
            <a:r>
              <a:rPr lang="en-US" altLang="es-ES" sz="1200" i="1" dirty="0" err="1">
                <a:solidFill>
                  <a:srgbClr val="000000"/>
                </a:solidFill>
                <a:latin typeface="Times New Roman" panose="02020603050405020304" pitchFamily="18" charset="0"/>
                <a:cs typeface="Times New Roman" panose="02020603050405020304" pitchFamily="18" charset="0"/>
              </a:rPr>
              <a:t>propuesto</a:t>
            </a:r>
            <a:r>
              <a:rPr lang="en-US" altLang="es-ES" sz="1200" i="1" dirty="0">
                <a:solidFill>
                  <a:srgbClr val="000000"/>
                </a:solidFill>
                <a:latin typeface="Times New Roman" panose="02020603050405020304" pitchFamily="18" charset="0"/>
                <a:cs typeface="Times New Roman" panose="02020603050405020304" pitchFamily="18" charset="0"/>
              </a:rPr>
              <a:t> por la Fundación </a:t>
            </a:r>
            <a:r>
              <a:rPr lang="en-US" altLang="es-ES" sz="1200" i="1" dirty="0" err="1">
                <a:solidFill>
                  <a:srgbClr val="000000"/>
                </a:solidFill>
                <a:latin typeface="Times New Roman" panose="02020603050405020304" pitchFamily="18" charset="0"/>
                <a:cs typeface="Times New Roman" panose="02020603050405020304" pitchFamily="18" charset="0"/>
              </a:rPr>
              <a:t>Dieta</a:t>
            </a:r>
            <a:r>
              <a:rPr lang="en-US" altLang="es-ES" sz="1200" i="1" dirty="0">
                <a:solidFill>
                  <a:srgbClr val="000000"/>
                </a:solidFill>
                <a:latin typeface="Times New Roman" panose="02020603050405020304" pitchFamily="18" charset="0"/>
                <a:cs typeface="Times New Roman" panose="02020603050405020304" pitchFamily="18" charset="0"/>
              </a:rPr>
              <a:t> Mediterránea. </a:t>
            </a:r>
            <a:r>
              <a:rPr lang="en-US" altLang="es-ES" sz="1200" i="1" dirty="0" err="1">
                <a:solidFill>
                  <a:srgbClr val="000000"/>
                </a:solidFill>
                <a:latin typeface="Times New Roman" panose="02020603050405020304" pitchFamily="18" charset="0"/>
                <a:cs typeface="Times New Roman" panose="02020603050405020304" pitchFamily="18" charset="0"/>
              </a:rPr>
              <a:t>Complementado</a:t>
            </a:r>
            <a:r>
              <a:rPr lang="en-US" altLang="es-ES" sz="1200" i="1" dirty="0">
                <a:solidFill>
                  <a:srgbClr val="000000"/>
                </a:solidFill>
                <a:latin typeface="Times New Roman" panose="02020603050405020304" pitchFamily="18" charset="0"/>
                <a:cs typeface="Times New Roman" panose="02020603050405020304" pitchFamily="18" charset="0"/>
              </a:rPr>
              <a:t>.</a:t>
            </a:r>
          </a:p>
          <a:p>
            <a:pPr algn="r" fontAlgn="base">
              <a:spcBef>
                <a:spcPct val="50000"/>
              </a:spcBef>
              <a:spcAft>
                <a:spcPct val="0"/>
              </a:spcAft>
            </a:pPr>
            <a:r>
              <a:rPr lang="es-ES" altLang="es-ES" sz="1200" i="1" dirty="0">
                <a:solidFill>
                  <a:srgbClr val="000000"/>
                </a:solidFill>
                <a:latin typeface="Times New Roman" panose="02020603050405020304" pitchFamily="18" charset="0"/>
                <a:cs typeface="Times New Roman" panose="02020603050405020304" pitchFamily="18" charset="0"/>
              </a:rPr>
              <a:t>http://dietamediterranea.com/nutricion-saludable-ejercicio-fisico/</a:t>
            </a:r>
          </a:p>
        </p:txBody>
      </p:sp>
      <p:sp>
        <p:nvSpPr>
          <p:cNvPr id="5" name="Rectangle 2">
            <a:extLst>
              <a:ext uri="{FF2B5EF4-FFF2-40B4-BE49-F238E27FC236}">
                <a16:creationId xmlns:a16="http://schemas.microsoft.com/office/drawing/2014/main" id="{6296944D-C79D-411B-8228-D0C72F09FC2B}"/>
              </a:ext>
            </a:extLst>
          </p:cNvPr>
          <p:cNvSpPr>
            <a:spLocks noChangeArrowheads="1"/>
          </p:cNvSpPr>
          <p:nvPr/>
        </p:nvSpPr>
        <p:spPr bwMode="auto">
          <a:xfrm>
            <a:off x="1689956" y="160337"/>
            <a:ext cx="8812088" cy="1143000"/>
          </a:xfrm>
          <a:prstGeom prst="rect">
            <a:avLst/>
          </a:prstGeom>
          <a:solidFill>
            <a:srgbClr val="FFFF99"/>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s-ES" altLang="es-ES" sz="3600" b="1" dirty="0">
                <a:solidFill>
                  <a:srgbClr val="000000"/>
                </a:solidFill>
                <a:effectLst>
                  <a:outerShdw blurRad="38100" dist="38100" dir="2700000" algn="tl">
                    <a:srgbClr val="FFFFFF"/>
                  </a:outerShdw>
                </a:effectLst>
              </a:rPr>
              <a:t>Decálogo de la Dieta Mediterránea</a:t>
            </a:r>
          </a:p>
        </p:txBody>
      </p:sp>
      <p:sp>
        <p:nvSpPr>
          <p:cNvPr id="3" name="CuadroTexto 2">
            <a:extLst>
              <a:ext uri="{FF2B5EF4-FFF2-40B4-BE49-F238E27FC236}">
                <a16:creationId xmlns:a16="http://schemas.microsoft.com/office/drawing/2014/main" id="{650100A7-B637-FBA4-BE45-9ED2428AA62F}"/>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2" name="Imagen 1" descr="Corazón háb salud inicial">
            <a:extLst>
              <a:ext uri="{FF2B5EF4-FFF2-40B4-BE49-F238E27FC236}">
                <a16:creationId xmlns:a16="http://schemas.microsoft.com/office/drawing/2014/main" id="{0FAF4EE0-70CE-15E5-4660-76BA3C3C4D2F}"/>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1871492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85" name="Picture 5" descr="Pueblo comid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263215" cy="6858000"/>
          </a:xfrm>
          <a:prstGeom prst="rect">
            <a:avLst/>
          </a:prstGeom>
          <a:noFill/>
          <a:extLst>
            <a:ext uri="{909E8E84-426E-40DD-AFC4-6F175D3DCCD1}">
              <a14:hiddenFill xmlns:a14="http://schemas.microsoft.com/office/drawing/2010/main">
                <a:solidFill>
                  <a:srgbClr val="FFFFFF"/>
                </a:solidFill>
              </a14:hiddenFill>
            </a:ext>
          </a:extLst>
        </p:spPr>
      </p:pic>
      <p:sp>
        <p:nvSpPr>
          <p:cNvPr id="890884" name="Text Box 4"/>
          <p:cNvSpPr txBox="1">
            <a:spLocks noChangeArrowheads="1"/>
          </p:cNvSpPr>
          <p:nvPr/>
        </p:nvSpPr>
        <p:spPr bwMode="auto">
          <a:xfrm>
            <a:off x="4440238" y="6165850"/>
            <a:ext cx="5111750" cy="369332"/>
          </a:xfrm>
          <a:prstGeom prst="rect">
            <a:avLst/>
          </a:prstGeom>
          <a:solidFill>
            <a:srgbClr val="FFFF99"/>
          </a:solidFill>
          <a:ln w="25400">
            <a:solidFill>
              <a:srgbClr val="66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s-ES_tradnl" altLang="es-ES" b="1">
                <a:solidFill>
                  <a:srgbClr val="000000"/>
                </a:solidFill>
                <a:latin typeface="Arial" panose="020B0604020202020204" pitchFamily="34" charset="0"/>
                <a:cs typeface="Arial" panose="020B0604020202020204" pitchFamily="34" charset="0"/>
              </a:rPr>
              <a:t>Alimentación / Nutrición</a:t>
            </a:r>
            <a:endParaRPr lang="es-ES" altLang="es-ES" b="1">
              <a:solidFill>
                <a:srgbClr val="000000"/>
              </a:solidFill>
              <a:latin typeface="Arial" panose="020B0604020202020204" pitchFamily="34" charset="0"/>
              <a:cs typeface="Arial" panose="020B0604020202020204" pitchFamily="34" charset="0"/>
            </a:endParaRPr>
          </a:p>
        </p:txBody>
      </p:sp>
      <p:sp>
        <p:nvSpPr>
          <p:cNvPr id="4" name="Text Box 4"/>
          <p:cNvSpPr txBox="1">
            <a:spLocks noChangeArrowheads="1"/>
          </p:cNvSpPr>
          <p:nvPr/>
        </p:nvSpPr>
        <p:spPr bwMode="auto">
          <a:xfrm>
            <a:off x="1524000" y="655320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s-ES" sz="1200" i="1" dirty="0">
                <a:solidFill>
                  <a:srgbClr val="FFFFFF"/>
                </a:solidFill>
                <a:latin typeface="Times New Roman" panose="02020603050405020304" pitchFamily="18" charset="0"/>
                <a:cs typeface="Times New Roman" panose="02020603050405020304" pitchFamily="18" charset="0"/>
              </a:rPr>
              <a:t>Imagen: </a:t>
            </a:r>
            <a:r>
              <a:rPr lang="en-US" altLang="es-ES" sz="1200" i="1" dirty="0" err="1">
                <a:solidFill>
                  <a:srgbClr val="FFFFFF"/>
                </a:solidFill>
                <a:latin typeface="Times New Roman" panose="02020603050405020304" pitchFamily="18" charset="0"/>
                <a:cs typeface="Times New Roman" panose="02020603050405020304" pitchFamily="18" charset="0"/>
              </a:rPr>
              <a:t>Exposición</a:t>
            </a:r>
            <a:r>
              <a:rPr lang="en-US" altLang="es-ES" sz="1200" i="1" dirty="0">
                <a:solidFill>
                  <a:srgbClr val="FFFFFF"/>
                </a:solidFill>
                <a:latin typeface="Times New Roman" panose="02020603050405020304" pitchFamily="18" charset="0"/>
                <a:cs typeface="Times New Roman" panose="02020603050405020304" pitchFamily="18" charset="0"/>
              </a:rPr>
              <a:t> Universal de </a:t>
            </a:r>
            <a:r>
              <a:rPr lang="en-US" altLang="es-ES" sz="1200" i="1" dirty="0" err="1">
                <a:solidFill>
                  <a:srgbClr val="FFFFFF"/>
                </a:solidFill>
                <a:latin typeface="Times New Roman" panose="02020603050405020304" pitchFamily="18" charset="0"/>
                <a:cs typeface="Times New Roman" panose="02020603050405020304" pitchFamily="18" charset="0"/>
              </a:rPr>
              <a:t>Milán</a:t>
            </a:r>
            <a:r>
              <a:rPr lang="en-US" altLang="es-ES" sz="1200" i="1" dirty="0">
                <a:solidFill>
                  <a:srgbClr val="FFFFFF"/>
                </a:solidFill>
                <a:latin typeface="Times New Roman" panose="02020603050405020304" pitchFamily="18" charset="0"/>
                <a:cs typeface="Times New Roman" panose="02020603050405020304" pitchFamily="18" charset="0"/>
              </a:rPr>
              <a:t>, 2015.</a:t>
            </a:r>
            <a:endParaRPr lang="es-ES" altLang="es-ES" sz="1200" i="1" dirty="0">
              <a:solidFill>
                <a:srgbClr val="FFFFFF"/>
              </a:solidFill>
              <a:latin typeface="Times New Roman" panose="020206030504050203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id="{39E2A595-4A9D-2CA6-AAA1-5ED897401FD3}"/>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chemeClr val="accent6">
                    <a:lumMod val="40000"/>
                    <a:lumOff val="60000"/>
                  </a:schemeClr>
                </a:solidFill>
              </a:rPr>
              <a:t>Servicio Extremeño de Salud. D. Gral. de Salud Pública. Unidad de Educación para la Salud.”. Octubre-noviembre 2022 (versión 1).</a:t>
            </a:r>
          </a:p>
        </p:txBody>
      </p:sp>
      <p:sp>
        <p:nvSpPr>
          <p:cNvPr id="3" name="CuadroTexto 2">
            <a:extLst>
              <a:ext uri="{FF2B5EF4-FFF2-40B4-BE49-F238E27FC236}">
                <a16:creationId xmlns:a16="http://schemas.microsoft.com/office/drawing/2014/main" id="{4DB97F39-5FA7-7003-54EA-1D39168CCF28}"/>
              </a:ext>
            </a:extLst>
          </p:cNvPr>
          <p:cNvSpPr txBox="1"/>
          <p:nvPr/>
        </p:nvSpPr>
        <p:spPr>
          <a:xfrm>
            <a:off x="3382784" y="4700187"/>
            <a:ext cx="7226658" cy="707886"/>
          </a:xfrm>
          <a:prstGeom prst="rect">
            <a:avLst/>
          </a:prstGeom>
          <a:noFill/>
        </p:spPr>
        <p:txBody>
          <a:bodyPr wrap="none" rtlCol="0">
            <a:spAutoFit/>
          </a:bodyPr>
          <a:lstStyle/>
          <a:p>
            <a:r>
              <a:rPr lang="es-ES" sz="4000" b="1" dirty="0">
                <a:solidFill>
                  <a:srgbClr val="FFFF00"/>
                </a:solidFill>
                <a:latin typeface="Arial" panose="020B0604020202020204" pitchFamily="34" charset="0"/>
                <a:cs typeface="Arial" panose="020B0604020202020204" pitchFamily="34" charset="0"/>
              </a:rPr>
              <a:t>¿Qué es dieta mediterránea?</a:t>
            </a:r>
          </a:p>
        </p:txBody>
      </p:sp>
    </p:spTree>
    <p:extLst>
      <p:ext uri="{BB962C8B-B14F-4D97-AF65-F5344CB8AC3E}">
        <p14:creationId xmlns:p14="http://schemas.microsoft.com/office/powerpoint/2010/main" val="4164656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3"/>
          <p:cNvSpPr>
            <a:spLocks noGrp="1" noChangeArrowheads="1"/>
          </p:cNvSpPr>
          <p:nvPr>
            <p:ph type="body" idx="4294967295"/>
          </p:nvPr>
        </p:nvSpPr>
        <p:spPr/>
        <p:txBody>
          <a:bodyPr/>
          <a:lstStyle/>
          <a:p>
            <a:pPr marL="0" indent="0">
              <a:lnSpc>
                <a:spcPct val="80000"/>
              </a:lnSpc>
              <a:buNone/>
            </a:pPr>
            <a:r>
              <a:rPr lang="es-ES" altLang="es-ES" sz="2800" b="1" dirty="0">
                <a:solidFill>
                  <a:srgbClr val="FF0000"/>
                </a:solidFill>
              </a:rPr>
              <a:t>3. El pan y los alimentos procedentes de cereales (pasta, arroz y especialmente sus productos </a:t>
            </a:r>
            <a:r>
              <a:rPr lang="es-ES" altLang="es-ES" sz="2800" b="1" u="sng" dirty="0">
                <a:solidFill>
                  <a:srgbClr val="FF0000"/>
                </a:solidFill>
              </a:rPr>
              <a:t>integrales</a:t>
            </a:r>
            <a:r>
              <a:rPr lang="es-ES" altLang="es-ES" sz="2800" b="1" dirty="0">
                <a:solidFill>
                  <a:srgbClr val="FF0000"/>
                </a:solidFill>
              </a:rPr>
              <a:t>) deberían formar parte de la alimentación diaria.</a:t>
            </a:r>
          </a:p>
          <a:p>
            <a:pPr lvl="1">
              <a:lnSpc>
                <a:spcPct val="80000"/>
              </a:lnSpc>
            </a:pPr>
            <a:endParaRPr lang="es-ES" altLang="es-ES" sz="2000" dirty="0"/>
          </a:p>
          <a:p>
            <a:pPr lvl="1">
              <a:lnSpc>
                <a:spcPct val="80000"/>
              </a:lnSpc>
            </a:pPr>
            <a:r>
              <a:rPr lang="es-ES" altLang="es-ES" sz="2000" dirty="0"/>
              <a:t>El consumo diario de </a:t>
            </a:r>
            <a:r>
              <a:rPr lang="es-ES" altLang="es-ES" sz="2000" b="1" dirty="0"/>
              <a:t>pasta, arroz y cereales </a:t>
            </a:r>
            <a:r>
              <a:rPr lang="es-ES" altLang="es-ES" sz="2000" dirty="0"/>
              <a:t>es indispensable por su composición rica en carbohidratos.</a:t>
            </a:r>
          </a:p>
          <a:p>
            <a:pPr lvl="1">
              <a:lnSpc>
                <a:spcPct val="80000"/>
              </a:lnSpc>
            </a:pPr>
            <a:endParaRPr lang="es-ES" altLang="es-ES" sz="2000" dirty="0"/>
          </a:p>
          <a:p>
            <a:pPr lvl="1">
              <a:lnSpc>
                <a:spcPct val="80000"/>
              </a:lnSpc>
            </a:pPr>
            <a:r>
              <a:rPr lang="es-ES" altLang="es-ES" sz="2000" dirty="0"/>
              <a:t>Nos aportan una parte importante de </a:t>
            </a:r>
            <a:r>
              <a:rPr lang="es-ES" altLang="es-ES" sz="2000" b="1" dirty="0"/>
              <a:t>energía</a:t>
            </a:r>
            <a:r>
              <a:rPr lang="es-ES" altLang="es-ES" sz="2000" dirty="0"/>
              <a:t> necesaria para nuestras actividades diarias.</a:t>
            </a:r>
          </a:p>
          <a:p>
            <a:pPr lvl="1">
              <a:lnSpc>
                <a:spcPct val="80000"/>
              </a:lnSpc>
            </a:pPr>
            <a:endParaRPr lang="es-ES" altLang="es-ES" sz="2000" dirty="0"/>
          </a:p>
        </p:txBody>
      </p:sp>
      <p:sp>
        <p:nvSpPr>
          <p:cNvPr id="594947" name="Text Box 3"/>
          <p:cNvSpPr txBox="1">
            <a:spLocks noChangeArrowheads="1"/>
          </p:cNvSpPr>
          <p:nvPr/>
        </p:nvSpPr>
        <p:spPr bwMode="auto">
          <a:xfrm>
            <a:off x="1524000" y="6322220"/>
            <a:ext cx="10668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err="1">
                <a:solidFill>
                  <a:srgbClr val="000000"/>
                </a:solidFill>
                <a:latin typeface="Times New Roman" panose="02020603050405020304" pitchFamily="18" charset="0"/>
                <a:cs typeface="Times New Roman" panose="02020603050405020304" pitchFamily="18" charset="0"/>
              </a:rPr>
              <a:t>Decálogo</a:t>
            </a:r>
            <a:r>
              <a:rPr lang="en-US" altLang="es-ES" sz="1200" i="1" dirty="0">
                <a:solidFill>
                  <a:srgbClr val="000000"/>
                </a:solidFill>
                <a:latin typeface="Times New Roman" panose="02020603050405020304" pitchFamily="18" charset="0"/>
                <a:cs typeface="Times New Roman" panose="02020603050405020304" pitchFamily="18" charset="0"/>
              </a:rPr>
              <a:t> </a:t>
            </a:r>
            <a:r>
              <a:rPr lang="en-US" altLang="es-ES" sz="1200" i="1" dirty="0" err="1">
                <a:solidFill>
                  <a:srgbClr val="000000"/>
                </a:solidFill>
                <a:latin typeface="Times New Roman" panose="02020603050405020304" pitchFamily="18" charset="0"/>
                <a:cs typeface="Times New Roman" panose="02020603050405020304" pitchFamily="18" charset="0"/>
              </a:rPr>
              <a:t>propuesto</a:t>
            </a:r>
            <a:r>
              <a:rPr lang="en-US" altLang="es-ES" sz="1200" i="1" dirty="0">
                <a:solidFill>
                  <a:srgbClr val="000000"/>
                </a:solidFill>
                <a:latin typeface="Times New Roman" panose="02020603050405020304" pitchFamily="18" charset="0"/>
                <a:cs typeface="Times New Roman" panose="02020603050405020304" pitchFamily="18" charset="0"/>
              </a:rPr>
              <a:t> por la Fundación </a:t>
            </a:r>
            <a:r>
              <a:rPr lang="en-US" altLang="es-ES" sz="1200" i="1" dirty="0" err="1">
                <a:solidFill>
                  <a:srgbClr val="000000"/>
                </a:solidFill>
                <a:latin typeface="Times New Roman" panose="02020603050405020304" pitchFamily="18" charset="0"/>
                <a:cs typeface="Times New Roman" panose="02020603050405020304" pitchFamily="18" charset="0"/>
              </a:rPr>
              <a:t>Dieta</a:t>
            </a:r>
            <a:r>
              <a:rPr lang="en-US" altLang="es-ES" sz="1200" i="1" dirty="0">
                <a:solidFill>
                  <a:srgbClr val="000000"/>
                </a:solidFill>
                <a:latin typeface="Times New Roman" panose="02020603050405020304" pitchFamily="18" charset="0"/>
                <a:cs typeface="Times New Roman" panose="02020603050405020304" pitchFamily="18" charset="0"/>
              </a:rPr>
              <a:t> Mediterránea. </a:t>
            </a:r>
            <a:r>
              <a:rPr lang="en-US" altLang="es-ES" sz="1200" i="1" dirty="0" err="1">
                <a:solidFill>
                  <a:srgbClr val="000000"/>
                </a:solidFill>
                <a:latin typeface="Times New Roman" panose="02020603050405020304" pitchFamily="18" charset="0"/>
                <a:cs typeface="Times New Roman" panose="02020603050405020304" pitchFamily="18" charset="0"/>
              </a:rPr>
              <a:t>Complementado</a:t>
            </a:r>
            <a:r>
              <a:rPr lang="en-US" altLang="es-ES" sz="1200" i="1" dirty="0">
                <a:solidFill>
                  <a:srgbClr val="000000"/>
                </a:solidFill>
                <a:latin typeface="Times New Roman" panose="02020603050405020304" pitchFamily="18" charset="0"/>
                <a:cs typeface="Times New Roman" panose="02020603050405020304" pitchFamily="18" charset="0"/>
              </a:rPr>
              <a:t>.</a:t>
            </a:r>
          </a:p>
          <a:p>
            <a:pPr algn="r" fontAlgn="base">
              <a:spcBef>
                <a:spcPct val="50000"/>
              </a:spcBef>
              <a:spcAft>
                <a:spcPct val="0"/>
              </a:spcAft>
            </a:pPr>
            <a:r>
              <a:rPr lang="es-ES" altLang="es-ES" sz="1200" i="1" dirty="0">
                <a:solidFill>
                  <a:srgbClr val="000000"/>
                </a:solidFill>
                <a:latin typeface="Times New Roman" panose="02020603050405020304" pitchFamily="18" charset="0"/>
                <a:cs typeface="Times New Roman" panose="02020603050405020304" pitchFamily="18" charset="0"/>
              </a:rPr>
              <a:t>http://dietamediterranea.com/nutricion-saludable-ejercicio-fisico/</a:t>
            </a:r>
          </a:p>
        </p:txBody>
      </p:sp>
      <p:sp>
        <p:nvSpPr>
          <p:cNvPr id="5" name="Rectangle 2">
            <a:extLst>
              <a:ext uri="{FF2B5EF4-FFF2-40B4-BE49-F238E27FC236}">
                <a16:creationId xmlns:a16="http://schemas.microsoft.com/office/drawing/2014/main" id="{183D9583-844C-427F-8182-8FF5AC2FD55B}"/>
              </a:ext>
            </a:extLst>
          </p:cNvPr>
          <p:cNvSpPr>
            <a:spLocks noChangeArrowheads="1"/>
          </p:cNvSpPr>
          <p:nvPr/>
        </p:nvSpPr>
        <p:spPr bwMode="auto">
          <a:xfrm>
            <a:off x="1689956" y="160337"/>
            <a:ext cx="8812088" cy="1143000"/>
          </a:xfrm>
          <a:prstGeom prst="rect">
            <a:avLst/>
          </a:prstGeom>
          <a:solidFill>
            <a:srgbClr val="FFFF99"/>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s-ES" altLang="es-ES" sz="3600" b="1" dirty="0">
                <a:solidFill>
                  <a:srgbClr val="000000"/>
                </a:solidFill>
                <a:effectLst>
                  <a:outerShdw blurRad="38100" dist="38100" dir="2700000" algn="tl">
                    <a:srgbClr val="FFFFFF"/>
                  </a:outerShdw>
                </a:effectLst>
              </a:rPr>
              <a:t>Decálogo de la Dieta Mediterránea</a:t>
            </a:r>
          </a:p>
        </p:txBody>
      </p:sp>
      <p:sp>
        <p:nvSpPr>
          <p:cNvPr id="3" name="CuadroTexto 2">
            <a:extLst>
              <a:ext uri="{FF2B5EF4-FFF2-40B4-BE49-F238E27FC236}">
                <a16:creationId xmlns:a16="http://schemas.microsoft.com/office/drawing/2014/main" id="{667D1695-E7C4-BE6A-FF7A-14140D982E4E}"/>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2" name="Imagen 1" descr="Corazón háb salud inicial">
            <a:extLst>
              <a:ext uri="{FF2B5EF4-FFF2-40B4-BE49-F238E27FC236}">
                <a16:creationId xmlns:a16="http://schemas.microsoft.com/office/drawing/2014/main" id="{23E3558F-C982-A910-FA02-38D932726A2B}"/>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3848912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3"/>
          <p:cNvSpPr>
            <a:spLocks noGrp="1" noChangeArrowheads="1"/>
          </p:cNvSpPr>
          <p:nvPr>
            <p:ph type="body" idx="4294967295"/>
          </p:nvPr>
        </p:nvSpPr>
        <p:spPr/>
        <p:txBody>
          <a:bodyPr/>
          <a:lstStyle/>
          <a:p>
            <a:pPr marL="0" indent="0">
              <a:lnSpc>
                <a:spcPct val="80000"/>
              </a:lnSpc>
              <a:buNone/>
            </a:pPr>
            <a:r>
              <a:rPr lang="es-ES" altLang="es-ES" sz="2800" b="1" dirty="0">
                <a:solidFill>
                  <a:srgbClr val="FF0000"/>
                </a:solidFill>
              </a:rPr>
              <a:t>4. Los alimentos poco procesados, frescos y de temporada son los más adecuados.</a:t>
            </a:r>
            <a:endParaRPr lang="es-ES" altLang="es-ES" sz="2000" dirty="0"/>
          </a:p>
          <a:p>
            <a:pPr lvl="1">
              <a:lnSpc>
                <a:spcPct val="80000"/>
              </a:lnSpc>
            </a:pPr>
            <a:endParaRPr lang="es-ES" altLang="es-ES" sz="2000" dirty="0"/>
          </a:p>
          <a:p>
            <a:pPr lvl="1">
              <a:lnSpc>
                <a:spcPct val="80000"/>
              </a:lnSpc>
            </a:pPr>
            <a:r>
              <a:rPr lang="es-ES" altLang="es-ES" sz="2000" dirty="0"/>
              <a:t>Es importante aprovechar los </a:t>
            </a:r>
            <a:r>
              <a:rPr lang="es-ES" altLang="es-ES" sz="2000" b="1" u="sng" dirty="0"/>
              <a:t>productos de temporada </a:t>
            </a:r>
            <a:r>
              <a:rPr lang="es-ES" altLang="es-ES" sz="2000" dirty="0"/>
              <a:t>ya que, sobre todo en el caso de las frutas y verduras, nos permite consumirlas en </a:t>
            </a:r>
            <a:r>
              <a:rPr lang="es-ES" altLang="es-ES" sz="2000" b="1" dirty="0"/>
              <a:t>su mejor momento</a:t>
            </a:r>
            <a:r>
              <a:rPr lang="es-ES" altLang="es-ES" sz="2000" dirty="0"/>
              <a:t>, tanto a nivel de aportación de </a:t>
            </a:r>
            <a:r>
              <a:rPr lang="es-ES" altLang="es-ES" sz="2000" b="1" dirty="0"/>
              <a:t>nutrientes</a:t>
            </a:r>
            <a:r>
              <a:rPr lang="es-ES" altLang="es-ES" sz="2000" dirty="0"/>
              <a:t> como por su </a:t>
            </a:r>
            <a:r>
              <a:rPr lang="es-ES" altLang="es-ES" sz="2000" b="1" dirty="0"/>
              <a:t>aroma</a:t>
            </a:r>
            <a:r>
              <a:rPr lang="es-ES" altLang="es-ES" sz="2000" dirty="0"/>
              <a:t> y </a:t>
            </a:r>
            <a:r>
              <a:rPr lang="es-ES" altLang="es-ES" sz="2000" b="1" dirty="0"/>
              <a:t>sabor</a:t>
            </a:r>
            <a:r>
              <a:rPr lang="es-ES" altLang="es-ES" sz="2000" dirty="0"/>
              <a:t>.</a:t>
            </a:r>
          </a:p>
          <a:p>
            <a:pPr lvl="1">
              <a:lnSpc>
                <a:spcPct val="80000"/>
              </a:lnSpc>
            </a:pPr>
            <a:endParaRPr lang="es-ES" altLang="es-ES" sz="2000" dirty="0"/>
          </a:p>
          <a:p>
            <a:pPr lvl="1">
              <a:lnSpc>
                <a:spcPct val="80000"/>
              </a:lnSpc>
            </a:pPr>
            <a:r>
              <a:rPr lang="es-ES" altLang="es-ES" sz="2000" dirty="0"/>
              <a:t>Además, si son de temporada:</a:t>
            </a:r>
          </a:p>
          <a:p>
            <a:pPr lvl="2">
              <a:lnSpc>
                <a:spcPct val="80000"/>
              </a:lnSpc>
            </a:pPr>
            <a:r>
              <a:rPr lang="es-ES" altLang="es-ES" sz="1600" dirty="0"/>
              <a:t>Suelen ser más </a:t>
            </a:r>
            <a:r>
              <a:rPr lang="es-ES" altLang="es-ES" sz="1600" b="1" dirty="0"/>
              <a:t>baratas</a:t>
            </a:r>
            <a:r>
              <a:rPr lang="es-ES" altLang="es-ES" sz="1600" dirty="0"/>
              <a:t>.</a:t>
            </a:r>
          </a:p>
          <a:p>
            <a:pPr lvl="2">
              <a:lnSpc>
                <a:spcPct val="80000"/>
              </a:lnSpc>
            </a:pPr>
            <a:r>
              <a:rPr lang="es-ES" altLang="es-ES" sz="1600" dirty="0"/>
              <a:t>Requieren menos transporte, por lo que su transporte contamina poco y así su consumo contribuye a la </a:t>
            </a:r>
            <a:r>
              <a:rPr lang="es-ES" altLang="es-ES" sz="1600" b="1" dirty="0"/>
              <a:t>sostenibilidad</a:t>
            </a:r>
            <a:r>
              <a:rPr lang="es-ES" altLang="es-ES" sz="1600" dirty="0"/>
              <a:t> del planeta.</a:t>
            </a:r>
          </a:p>
          <a:p>
            <a:pPr lvl="1">
              <a:lnSpc>
                <a:spcPct val="80000"/>
              </a:lnSpc>
            </a:pPr>
            <a:endParaRPr lang="es-ES" altLang="es-ES" sz="2000" dirty="0"/>
          </a:p>
        </p:txBody>
      </p:sp>
      <p:sp>
        <p:nvSpPr>
          <p:cNvPr id="594947" name="Text Box 3"/>
          <p:cNvSpPr txBox="1">
            <a:spLocks noChangeArrowheads="1"/>
          </p:cNvSpPr>
          <p:nvPr/>
        </p:nvSpPr>
        <p:spPr bwMode="auto">
          <a:xfrm>
            <a:off x="1524000" y="6322220"/>
            <a:ext cx="10668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err="1">
                <a:solidFill>
                  <a:srgbClr val="000000"/>
                </a:solidFill>
                <a:latin typeface="Times New Roman" panose="02020603050405020304" pitchFamily="18" charset="0"/>
                <a:cs typeface="Times New Roman" panose="02020603050405020304" pitchFamily="18" charset="0"/>
              </a:rPr>
              <a:t>Decálogo</a:t>
            </a:r>
            <a:r>
              <a:rPr lang="en-US" altLang="es-ES" sz="1200" i="1" dirty="0">
                <a:solidFill>
                  <a:srgbClr val="000000"/>
                </a:solidFill>
                <a:latin typeface="Times New Roman" panose="02020603050405020304" pitchFamily="18" charset="0"/>
                <a:cs typeface="Times New Roman" panose="02020603050405020304" pitchFamily="18" charset="0"/>
              </a:rPr>
              <a:t> </a:t>
            </a:r>
            <a:r>
              <a:rPr lang="en-US" altLang="es-ES" sz="1200" i="1" dirty="0" err="1">
                <a:solidFill>
                  <a:srgbClr val="000000"/>
                </a:solidFill>
                <a:latin typeface="Times New Roman" panose="02020603050405020304" pitchFamily="18" charset="0"/>
                <a:cs typeface="Times New Roman" panose="02020603050405020304" pitchFamily="18" charset="0"/>
              </a:rPr>
              <a:t>propuesto</a:t>
            </a:r>
            <a:r>
              <a:rPr lang="en-US" altLang="es-ES" sz="1200" i="1" dirty="0">
                <a:solidFill>
                  <a:srgbClr val="000000"/>
                </a:solidFill>
                <a:latin typeface="Times New Roman" panose="02020603050405020304" pitchFamily="18" charset="0"/>
                <a:cs typeface="Times New Roman" panose="02020603050405020304" pitchFamily="18" charset="0"/>
              </a:rPr>
              <a:t> por la Fundación </a:t>
            </a:r>
            <a:r>
              <a:rPr lang="en-US" altLang="es-ES" sz="1200" i="1" dirty="0" err="1">
                <a:solidFill>
                  <a:srgbClr val="000000"/>
                </a:solidFill>
                <a:latin typeface="Times New Roman" panose="02020603050405020304" pitchFamily="18" charset="0"/>
                <a:cs typeface="Times New Roman" panose="02020603050405020304" pitchFamily="18" charset="0"/>
              </a:rPr>
              <a:t>Dieta</a:t>
            </a:r>
            <a:r>
              <a:rPr lang="en-US" altLang="es-ES" sz="1200" i="1" dirty="0">
                <a:solidFill>
                  <a:srgbClr val="000000"/>
                </a:solidFill>
                <a:latin typeface="Times New Roman" panose="02020603050405020304" pitchFamily="18" charset="0"/>
                <a:cs typeface="Times New Roman" panose="02020603050405020304" pitchFamily="18" charset="0"/>
              </a:rPr>
              <a:t> Mediterránea. </a:t>
            </a:r>
            <a:r>
              <a:rPr lang="en-US" altLang="es-ES" sz="1200" i="1" dirty="0" err="1">
                <a:solidFill>
                  <a:srgbClr val="000000"/>
                </a:solidFill>
                <a:latin typeface="Times New Roman" panose="02020603050405020304" pitchFamily="18" charset="0"/>
                <a:cs typeface="Times New Roman" panose="02020603050405020304" pitchFamily="18" charset="0"/>
              </a:rPr>
              <a:t>Complementado</a:t>
            </a:r>
            <a:r>
              <a:rPr lang="en-US" altLang="es-ES" sz="1200" i="1" dirty="0">
                <a:solidFill>
                  <a:srgbClr val="000000"/>
                </a:solidFill>
                <a:latin typeface="Times New Roman" panose="02020603050405020304" pitchFamily="18" charset="0"/>
                <a:cs typeface="Times New Roman" panose="02020603050405020304" pitchFamily="18" charset="0"/>
              </a:rPr>
              <a:t> y </a:t>
            </a:r>
            <a:r>
              <a:rPr lang="en-US" altLang="es-ES" sz="1200" i="1" dirty="0" err="1">
                <a:solidFill>
                  <a:srgbClr val="000000"/>
                </a:solidFill>
                <a:latin typeface="Times New Roman" panose="02020603050405020304" pitchFamily="18" charset="0"/>
                <a:cs typeface="Times New Roman" panose="02020603050405020304" pitchFamily="18" charset="0"/>
              </a:rPr>
              <a:t>adaptado</a:t>
            </a:r>
            <a:r>
              <a:rPr lang="en-US" altLang="es-ES" sz="1200" i="1" dirty="0">
                <a:solidFill>
                  <a:srgbClr val="000000"/>
                </a:solidFill>
                <a:latin typeface="Times New Roman" panose="02020603050405020304" pitchFamily="18" charset="0"/>
                <a:cs typeface="Times New Roman" panose="02020603050405020304" pitchFamily="18" charset="0"/>
              </a:rPr>
              <a:t>.</a:t>
            </a:r>
          </a:p>
          <a:p>
            <a:pPr algn="r" fontAlgn="base">
              <a:spcBef>
                <a:spcPct val="50000"/>
              </a:spcBef>
              <a:spcAft>
                <a:spcPct val="0"/>
              </a:spcAft>
            </a:pPr>
            <a:r>
              <a:rPr lang="es-ES" altLang="es-ES" sz="1200" i="1" dirty="0">
                <a:solidFill>
                  <a:srgbClr val="000000"/>
                </a:solidFill>
                <a:latin typeface="Times New Roman" panose="02020603050405020304" pitchFamily="18" charset="0"/>
                <a:cs typeface="Times New Roman" panose="02020603050405020304" pitchFamily="18" charset="0"/>
              </a:rPr>
              <a:t>http://dietamediterranea.com/nutricion-saludable-ejercicio-fisico/</a:t>
            </a:r>
          </a:p>
        </p:txBody>
      </p:sp>
      <p:sp>
        <p:nvSpPr>
          <p:cNvPr id="5" name="Rectangle 2">
            <a:extLst>
              <a:ext uri="{FF2B5EF4-FFF2-40B4-BE49-F238E27FC236}">
                <a16:creationId xmlns:a16="http://schemas.microsoft.com/office/drawing/2014/main" id="{768F1A0A-E10F-4284-BC63-8286CCC569AB}"/>
              </a:ext>
            </a:extLst>
          </p:cNvPr>
          <p:cNvSpPr>
            <a:spLocks noChangeArrowheads="1"/>
          </p:cNvSpPr>
          <p:nvPr/>
        </p:nvSpPr>
        <p:spPr bwMode="auto">
          <a:xfrm>
            <a:off x="1689956" y="160337"/>
            <a:ext cx="8812088" cy="1143000"/>
          </a:xfrm>
          <a:prstGeom prst="rect">
            <a:avLst/>
          </a:prstGeom>
          <a:solidFill>
            <a:srgbClr val="FFFF99"/>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s-ES" altLang="es-ES" sz="3600" b="1" dirty="0">
                <a:solidFill>
                  <a:srgbClr val="000000"/>
                </a:solidFill>
                <a:effectLst>
                  <a:outerShdw blurRad="38100" dist="38100" dir="2700000" algn="tl">
                    <a:srgbClr val="FFFFFF"/>
                  </a:outerShdw>
                </a:effectLst>
              </a:rPr>
              <a:t>Decálogo de la Dieta Mediterránea</a:t>
            </a:r>
          </a:p>
        </p:txBody>
      </p:sp>
      <p:sp>
        <p:nvSpPr>
          <p:cNvPr id="3" name="CuadroTexto 2">
            <a:extLst>
              <a:ext uri="{FF2B5EF4-FFF2-40B4-BE49-F238E27FC236}">
                <a16:creationId xmlns:a16="http://schemas.microsoft.com/office/drawing/2014/main" id="{A94A27A9-1308-7578-EAB8-3642395E6F6C}"/>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2" name="Imagen 1" descr="Corazón háb salud inicial">
            <a:extLst>
              <a:ext uri="{FF2B5EF4-FFF2-40B4-BE49-F238E27FC236}">
                <a16:creationId xmlns:a16="http://schemas.microsoft.com/office/drawing/2014/main" id="{98649E9E-382C-FFCC-81C4-D4780A3D0197}"/>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567579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3"/>
          <p:cNvSpPr>
            <a:spLocks noGrp="1" noChangeArrowheads="1"/>
          </p:cNvSpPr>
          <p:nvPr>
            <p:ph type="body" idx="4294967295"/>
          </p:nvPr>
        </p:nvSpPr>
        <p:spPr/>
        <p:txBody>
          <a:bodyPr/>
          <a:lstStyle/>
          <a:p>
            <a:pPr marL="0" indent="0">
              <a:lnSpc>
                <a:spcPct val="80000"/>
              </a:lnSpc>
              <a:buNone/>
            </a:pPr>
            <a:r>
              <a:rPr lang="es-ES" altLang="es-ES" sz="2800" b="1" dirty="0">
                <a:solidFill>
                  <a:srgbClr val="FF0000"/>
                </a:solidFill>
              </a:rPr>
              <a:t>5. Consumir diariamente productos lácteos, principalmente yogur y quesos.</a:t>
            </a:r>
            <a:endParaRPr lang="es-ES" altLang="es-ES" sz="2000" dirty="0"/>
          </a:p>
          <a:p>
            <a:pPr lvl="1">
              <a:lnSpc>
                <a:spcPct val="80000"/>
              </a:lnSpc>
            </a:pPr>
            <a:endParaRPr lang="es-ES" altLang="es-ES" sz="2000" dirty="0"/>
          </a:p>
          <a:p>
            <a:pPr lvl="1">
              <a:lnSpc>
                <a:spcPct val="80000"/>
              </a:lnSpc>
            </a:pPr>
            <a:r>
              <a:rPr lang="es-ES" altLang="es-ES" sz="2000" dirty="0"/>
              <a:t>Los productos lácteos son excelentes fuentes de </a:t>
            </a:r>
            <a:r>
              <a:rPr lang="es-ES" altLang="es-ES" sz="2000" b="1" dirty="0"/>
              <a:t>proteínas</a:t>
            </a:r>
            <a:r>
              <a:rPr lang="es-ES" altLang="es-ES" sz="2000" dirty="0"/>
              <a:t> de alto valor biológico, </a:t>
            </a:r>
            <a:r>
              <a:rPr lang="es-ES" altLang="es-ES" sz="2000" b="1" dirty="0"/>
              <a:t>minerales</a:t>
            </a:r>
            <a:r>
              <a:rPr lang="es-ES" altLang="es-ES" sz="2000" dirty="0"/>
              <a:t> (calcio, fósforo, etc.) y </a:t>
            </a:r>
            <a:r>
              <a:rPr lang="es-ES" altLang="es-ES" sz="2000" b="1" dirty="0"/>
              <a:t>vitaminas</a:t>
            </a:r>
            <a:r>
              <a:rPr lang="es-ES" altLang="es-ES" sz="2000" dirty="0"/>
              <a:t>.</a:t>
            </a:r>
          </a:p>
          <a:p>
            <a:pPr lvl="1">
              <a:lnSpc>
                <a:spcPct val="80000"/>
              </a:lnSpc>
            </a:pPr>
            <a:endParaRPr lang="es-ES" altLang="es-ES" sz="2000" dirty="0"/>
          </a:p>
          <a:p>
            <a:pPr lvl="1">
              <a:lnSpc>
                <a:spcPct val="80000"/>
              </a:lnSpc>
            </a:pPr>
            <a:r>
              <a:rPr lang="es-ES" altLang="es-ES" sz="2000" dirty="0"/>
              <a:t>El consumo de </a:t>
            </a:r>
            <a:r>
              <a:rPr lang="es-ES" altLang="es-ES" sz="2000" b="1" dirty="0"/>
              <a:t>leches fermentadas </a:t>
            </a:r>
            <a:r>
              <a:rPr lang="es-ES" altLang="es-ES" sz="2000" dirty="0"/>
              <a:t>(yogur, etc.) se asocia a beneficios para la salud porque contienen microorganismos vivos capaces de mejorar el equilibrio de la microflora intestinal.</a:t>
            </a:r>
          </a:p>
          <a:p>
            <a:pPr lvl="1">
              <a:lnSpc>
                <a:spcPct val="80000"/>
              </a:lnSpc>
            </a:pPr>
            <a:endParaRPr lang="es-ES" altLang="es-ES" sz="2000" dirty="0"/>
          </a:p>
          <a:p>
            <a:pPr lvl="1">
              <a:lnSpc>
                <a:spcPct val="80000"/>
              </a:lnSpc>
            </a:pPr>
            <a:r>
              <a:rPr lang="es-ES" altLang="es-ES" sz="2000" dirty="0"/>
              <a:t>Se deben </a:t>
            </a:r>
            <a:r>
              <a:rPr lang="es-ES" altLang="es-ES" sz="2000" b="1" dirty="0"/>
              <a:t>preferir los </a:t>
            </a:r>
            <a:r>
              <a:rPr lang="es-ES" altLang="es-ES" sz="2000" b="1" u="sng" dirty="0"/>
              <a:t>bajos en grasas</a:t>
            </a:r>
            <a:r>
              <a:rPr lang="es-ES" altLang="es-ES" sz="2000" dirty="0"/>
              <a:t>.</a:t>
            </a:r>
          </a:p>
          <a:p>
            <a:pPr lvl="1">
              <a:lnSpc>
                <a:spcPct val="80000"/>
              </a:lnSpc>
            </a:pPr>
            <a:endParaRPr lang="es-ES" altLang="es-ES" sz="2000" dirty="0"/>
          </a:p>
          <a:p>
            <a:pPr lvl="1">
              <a:lnSpc>
                <a:spcPct val="80000"/>
              </a:lnSpc>
            </a:pPr>
            <a:r>
              <a:rPr lang="es-ES" altLang="es-ES" sz="2000" dirty="0"/>
              <a:t>Se deben </a:t>
            </a:r>
            <a:r>
              <a:rPr lang="es-ES" altLang="es-ES" sz="2000" b="1" dirty="0"/>
              <a:t>evitar los postres lácteos</a:t>
            </a:r>
            <a:r>
              <a:rPr lang="es-ES" altLang="es-ES" sz="2000" dirty="0"/>
              <a:t>.</a:t>
            </a:r>
          </a:p>
          <a:p>
            <a:pPr lvl="1">
              <a:lnSpc>
                <a:spcPct val="80000"/>
              </a:lnSpc>
            </a:pPr>
            <a:endParaRPr lang="es-ES" altLang="es-ES" sz="2000" dirty="0"/>
          </a:p>
        </p:txBody>
      </p:sp>
      <p:sp>
        <p:nvSpPr>
          <p:cNvPr id="594947" name="Text Box 3"/>
          <p:cNvSpPr txBox="1">
            <a:spLocks noChangeArrowheads="1"/>
          </p:cNvSpPr>
          <p:nvPr/>
        </p:nvSpPr>
        <p:spPr bwMode="auto">
          <a:xfrm>
            <a:off x="1524000" y="6322220"/>
            <a:ext cx="10668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err="1">
                <a:solidFill>
                  <a:srgbClr val="000000"/>
                </a:solidFill>
                <a:latin typeface="Times New Roman" panose="02020603050405020304" pitchFamily="18" charset="0"/>
                <a:cs typeface="Times New Roman" panose="02020603050405020304" pitchFamily="18" charset="0"/>
              </a:rPr>
              <a:t>Decálogo</a:t>
            </a:r>
            <a:r>
              <a:rPr lang="en-US" altLang="es-ES" sz="1200" i="1" dirty="0">
                <a:solidFill>
                  <a:srgbClr val="000000"/>
                </a:solidFill>
                <a:latin typeface="Times New Roman" panose="02020603050405020304" pitchFamily="18" charset="0"/>
                <a:cs typeface="Times New Roman" panose="02020603050405020304" pitchFamily="18" charset="0"/>
              </a:rPr>
              <a:t> </a:t>
            </a:r>
            <a:r>
              <a:rPr lang="en-US" altLang="es-ES" sz="1200" i="1" dirty="0" err="1">
                <a:solidFill>
                  <a:srgbClr val="000000"/>
                </a:solidFill>
                <a:latin typeface="Times New Roman" panose="02020603050405020304" pitchFamily="18" charset="0"/>
                <a:cs typeface="Times New Roman" panose="02020603050405020304" pitchFamily="18" charset="0"/>
              </a:rPr>
              <a:t>propuesto</a:t>
            </a:r>
            <a:r>
              <a:rPr lang="en-US" altLang="es-ES" sz="1200" i="1" dirty="0">
                <a:solidFill>
                  <a:srgbClr val="000000"/>
                </a:solidFill>
                <a:latin typeface="Times New Roman" panose="02020603050405020304" pitchFamily="18" charset="0"/>
                <a:cs typeface="Times New Roman" panose="02020603050405020304" pitchFamily="18" charset="0"/>
              </a:rPr>
              <a:t> por la Fundación </a:t>
            </a:r>
            <a:r>
              <a:rPr lang="en-US" altLang="es-ES" sz="1200" i="1" dirty="0" err="1">
                <a:solidFill>
                  <a:srgbClr val="000000"/>
                </a:solidFill>
                <a:latin typeface="Times New Roman" panose="02020603050405020304" pitchFamily="18" charset="0"/>
                <a:cs typeface="Times New Roman" panose="02020603050405020304" pitchFamily="18" charset="0"/>
              </a:rPr>
              <a:t>Dieta</a:t>
            </a:r>
            <a:r>
              <a:rPr lang="en-US" altLang="es-ES" sz="1200" i="1" dirty="0">
                <a:solidFill>
                  <a:srgbClr val="000000"/>
                </a:solidFill>
                <a:latin typeface="Times New Roman" panose="02020603050405020304" pitchFamily="18" charset="0"/>
                <a:cs typeface="Times New Roman" panose="02020603050405020304" pitchFamily="18" charset="0"/>
              </a:rPr>
              <a:t> Mediterránea. </a:t>
            </a:r>
            <a:r>
              <a:rPr lang="en-US" altLang="es-ES" sz="1200" i="1" dirty="0" err="1">
                <a:solidFill>
                  <a:srgbClr val="000000"/>
                </a:solidFill>
                <a:latin typeface="Times New Roman" panose="02020603050405020304" pitchFamily="18" charset="0"/>
                <a:cs typeface="Times New Roman" panose="02020603050405020304" pitchFamily="18" charset="0"/>
              </a:rPr>
              <a:t>Complementado</a:t>
            </a:r>
            <a:r>
              <a:rPr lang="en-US" altLang="es-ES" sz="1200" i="1" dirty="0">
                <a:solidFill>
                  <a:srgbClr val="000000"/>
                </a:solidFill>
                <a:latin typeface="Times New Roman" panose="02020603050405020304" pitchFamily="18" charset="0"/>
                <a:cs typeface="Times New Roman" panose="02020603050405020304" pitchFamily="18" charset="0"/>
              </a:rPr>
              <a:t> y </a:t>
            </a:r>
            <a:r>
              <a:rPr lang="en-US" altLang="es-ES" sz="1200" i="1" dirty="0" err="1">
                <a:solidFill>
                  <a:srgbClr val="000000"/>
                </a:solidFill>
                <a:latin typeface="Times New Roman" panose="02020603050405020304" pitchFamily="18" charset="0"/>
                <a:cs typeface="Times New Roman" panose="02020603050405020304" pitchFamily="18" charset="0"/>
              </a:rPr>
              <a:t>adaptado</a:t>
            </a:r>
            <a:r>
              <a:rPr lang="en-US" altLang="es-ES" sz="1200" i="1" dirty="0">
                <a:solidFill>
                  <a:srgbClr val="000000"/>
                </a:solidFill>
                <a:latin typeface="Times New Roman" panose="02020603050405020304" pitchFamily="18" charset="0"/>
                <a:cs typeface="Times New Roman" panose="02020603050405020304" pitchFamily="18" charset="0"/>
              </a:rPr>
              <a:t>.</a:t>
            </a:r>
          </a:p>
          <a:p>
            <a:pPr algn="r" fontAlgn="base">
              <a:spcBef>
                <a:spcPct val="50000"/>
              </a:spcBef>
              <a:spcAft>
                <a:spcPct val="0"/>
              </a:spcAft>
            </a:pPr>
            <a:r>
              <a:rPr lang="es-ES" altLang="es-ES" sz="1200" i="1" dirty="0">
                <a:solidFill>
                  <a:srgbClr val="000000"/>
                </a:solidFill>
                <a:latin typeface="Times New Roman" panose="02020603050405020304" pitchFamily="18" charset="0"/>
                <a:cs typeface="Times New Roman" panose="02020603050405020304" pitchFamily="18" charset="0"/>
              </a:rPr>
              <a:t>http://dietamediterranea.com/nutricion-saludable-ejercicio-fisico/</a:t>
            </a:r>
          </a:p>
        </p:txBody>
      </p:sp>
      <p:sp>
        <p:nvSpPr>
          <p:cNvPr id="5" name="Rectangle 2">
            <a:extLst>
              <a:ext uri="{FF2B5EF4-FFF2-40B4-BE49-F238E27FC236}">
                <a16:creationId xmlns:a16="http://schemas.microsoft.com/office/drawing/2014/main" id="{768F1A0A-E10F-4284-BC63-8286CCC569AB}"/>
              </a:ext>
            </a:extLst>
          </p:cNvPr>
          <p:cNvSpPr>
            <a:spLocks noChangeArrowheads="1"/>
          </p:cNvSpPr>
          <p:nvPr/>
        </p:nvSpPr>
        <p:spPr bwMode="auto">
          <a:xfrm>
            <a:off x="1689956" y="160337"/>
            <a:ext cx="8812088" cy="1143000"/>
          </a:xfrm>
          <a:prstGeom prst="rect">
            <a:avLst/>
          </a:prstGeom>
          <a:solidFill>
            <a:srgbClr val="FFFF99"/>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s-ES" altLang="es-ES" sz="3600" b="1" dirty="0">
                <a:solidFill>
                  <a:srgbClr val="000000"/>
                </a:solidFill>
                <a:effectLst>
                  <a:outerShdw blurRad="38100" dist="38100" dir="2700000" algn="tl">
                    <a:srgbClr val="FFFFFF"/>
                  </a:outerShdw>
                </a:effectLst>
              </a:rPr>
              <a:t>Decálogo de la Dieta Mediterránea</a:t>
            </a:r>
          </a:p>
        </p:txBody>
      </p:sp>
      <p:sp>
        <p:nvSpPr>
          <p:cNvPr id="3" name="CuadroTexto 2">
            <a:extLst>
              <a:ext uri="{FF2B5EF4-FFF2-40B4-BE49-F238E27FC236}">
                <a16:creationId xmlns:a16="http://schemas.microsoft.com/office/drawing/2014/main" id="{B72E5F4D-EE29-12B1-C514-362A3FD4655F}"/>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2" name="Imagen 1" descr="Corazón háb salud inicial">
            <a:extLst>
              <a:ext uri="{FF2B5EF4-FFF2-40B4-BE49-F238E27FC236}">
                <a16:creationId xmlns:a16="http://schemas.microsoft.com/office/drawing/2014/main" id="{A1222228-22EB-710A-8861-E2972F59C44F}"/>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3682525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3"/>
          <p:cNvSpPr>
            <a:spLocks noGrp="1" noChangeArrowheads="1"/>
          </p:cNvSpPr>
          <p:nvPr>
            <p:ph type="body" idx="4294967295"/>
          </p:nvPr>
        </p:nvSpPr>
        <p:spPr/>
        <p:txBody>
          <a:bodyPr/>
          <a:lstStyle/>
          <a:p>
            <a:pPr marL="0" indent="0">
              <a:lnSpc>
                <a:spcPct val="80000"/>
              </a:lnSpc>
              <a:buNone/>
            </a:pPr>
            <a:r>
              <a:rPr lang="es-ES" altLang="es-ES" sz="2800" b="1" dirty="0">
                <a:solidFill>
                  <a:srgbClr val="FF0000"/>
                </a:solidFill>
              </a:rPr>
              <a:t>6. Carnes, con moderación.</a:t>
            </a:r>
            <a:endParaRPr lang="es-ES" altLang="es-ES" sz="2000" dirty="0"/>
          </a:p>
          <a:p>
            <a:pPr lvl="1">
              <a:lnSpc>
                <a:spcPct val="80000"/>
              </a:lnSpc>
            </a:pPr>
            <a:endParaRPr lang="es-ES" altLang="es-ES" sz="2000" dirty="0"/>
          </a:p>
          <a:p>
            <a:pPr lvl="1">
              <a:lnSpc>
                <a:spcPct val="80000"/>
              </a:lnSpc>
            </a:pPr>
            <a:r>
              <a:rPr lang="es-ES" altLang="es-ES" sz="2000" dirty="0"/>
              <a:t>Su </a:t>
            </a:r>
            <a:r>
              <a:rPr lang="es-ES" altLang="es-ES" sz="2000" b="1" dirty="0"/>
              <a:t>consumo excesivo perjudica la salud</a:t>
            </a:r>
            <a:r>
              <a:rPr lang="es-ES" altLang="es-ES" sz="2000" dirty="0"/>
              <a:t>. Se recomienda el consumo en cantidades pequeñas, preferentemente carnes magras, y formando parte de platos a base de verduras y cereales.</a:t>
            </a:r>
          </a:p>
          <a:p>
            <a:pPr lvl="1">
              <a:lnSpc>
                <a:spcPct val="80000"/>
              </a:lnSpc>
            </a:pPr>
            <a:endParaRPr lang="es-ES" altLang="es-ES" sz="2000" dirty="0"/>
          </a:p>
          <a:p>
            <a:pPr lvl="1">
              <a:lnSpc>
                <a:spcPct val="80000"/>
              </a:lnSpc>
            </a:pPr>
            <a:r>
              <a:rPr lang="es-ES" altLang="es-ES" sz="2000" dirty="0"/>
              <a:t>La </a:t>
            </a:r>
            <a:r>
              <a:rPr lang="es-ES" altLang="es-ES" sz="2000" b="1" dirty="0"/>
              <a:t>carne roja </a:t>
            </a:r>
            <a:r>
              <a:rPr lang="es-ES" altLang="es-ES" sz="2000" dirty="0"/>
              <a:t>se tendría que consumir </a:t>
            </a:r>
            <a:r>
              <a:rPr lang="es-ES" altLang="es-ES" sz="2000" b="1" dirty="0"/>
              <a:t>en baja cantidad </a:t>
            </a:r>
            <a:r>
              <a:rPr lang="es-ES" altLang="es-ES" sz="2000" dirty="0"/>
              <a:t>y como parte de guisos y otras recetas.</a:t>
            </a:r>
          </a:p>
          <a:p>
            <a:pPr lvl="1">
              <a:lnSpc>
                <a:spcPct val="80000"/>
              </a:lnSpc>
            </a:pPr>
            <a:endParaRPr lang="es-ES" altLang="es-ES" sz="2000" dirty="0"/>
          </a:p>
          <a:p>
            <a:pPr lvl="1">
              <a:lnSpc>
                <a:spcPct val="80000"/>
              </a:lnSpc>
            </a:pPr>
            <a:r>
              <a:rPr lang="es-ES" altLang="es-ES" sz="2000" dirty="0"/>
              <a:t>Las </a:t>
            </a:r>
            <a:r>
              <a:rPr lang="es-ES" altLang="es-ES" sz="2000" b="1" dirty="0"/>
              <a:t>carnes procesadas</a:t>
            </a:r>
            <a:r>
              <a:rPr lang="es-ES" altLang="es-ES" sz="2000" dirty="0"/>
              <a:t>, </a:t>
            </a:r>
            <a:r>
              <a:rPr lang="es-ES" altLang="es-ES" sz="2000" b="1" dirty="0"/>
              <a:t>cuantas menos mejor </a:t>
            </a:r>
            <a:r>
              <a:rPr lang="es-ES" altLang="es-ES" sz="2000" dirty="0"/>
              <a:t>y como ingredientes de bocadillos y platos.</a:t>
            </a:r>
          </a:p>
          <a:p>
            <a:pPr lvl="1">
              <a:lnSpc>
                <a:spcPct val="80000"/>
              </a:lnSpc>
            </a:pPr>
            <a:endParaRPr lang="es-ES" altLang="es-ES" sz="2000" dirty="0"/>
          </a:p>
          <a:p>
            <a:pPr lvl="1">
              <a:lnSpc>
                <a:spcPct val="80000"/>
              </a:lnSpc>
            </a:pPr>
            <a:r>
              <a:rPr lang="es-ES" altLang="es-ES" sz="2000" dirty="0"/>
              <a:t>Debe recordarse que </a:t>
            </a:r>
            <a:r>
              <a:rPr lang="es-ES" altLang="es-ES" sz="2000" b="1" dirty="0"/>
              <a:t>la producción de carnes animales </a:t>
            </a:r>
            <a:r>
              <a:rPr lang="es-ES" altLang="es-ES" sz="2000" dirty="0"/>
              <a:t>(sobre todo de grandes mamíferos) </a:t>
            </a:r>
            <a:r>
              <a:rPr lang="es-ES" altLang="es-ES" sz="2000" b="1" dirty="0"/>
              <a:t>tiene un impacto muy alto en el medio ambiente </a:t>
            </a:r>
            <a:r>
              <a:rPr lang="es-ES" altLang="es-ES" sz="2000" dirty="0"/>
              <a:t>si se compara con el de otros alimentos.</a:t>
            </a:r>
          </a:p>
          <a:p>
            <a:pPr lvl="1">
              <a:lnSpc>
                <a:spcPct val="80000"/>
              </a:lnSpc>
            </a:pPr>
            <a:endParaRPr lang="es-ES" altLang="es-ES" sz="2000" dirty="0"/>
          </a:p>
        </p:txBody>
      </p:sp>
      <p:sp>
        <p:nvSpPr>
          <p:cNvPr id="594947" name="Text Box 3"/>
          <p:cNvSpPr txBox="1">
            <a:spLocks noChangeArrowheads="1"/>
          </p:cNvSpPr>
          <p:nvPr/>
        </p:nvSpPr>
        <p:spPr bwMode="auto">
          <a:xfrm>
            <a:off x="1524000" y="6322220"/>
            <a:ext cx="10668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err="1">
                <a:solidFill>
                  <a:srgbClr val="000000"/>
                </a:solidFill>
                <a:latin typeface="Times New Roman" panose="02020603050405020304" pitchFamily="18" charset="0"/>
                <a:cs typeface="Times New Roman" panose="02020603050405020304" pitchFamily="18" charset="0"/>
              </a:rPr>
              <a:t>Decálogo</a:t>
            </a:r>
            <a:r>
              <a:rPr lang="en-US" altLang="es-ES" sz="1200" i="1" dirty="0">
                <a:solidFill>
                  <a:srgbClr val="000000"/>
                </a:solidFill>
                <a:latin typeface="Times New Roman" panose="02020603050405020304" pitchFamily="18" charset="0"/>
                <a:cs typeface="Times New Roman" panose="02020603050405020304" pitchFamily="18" charset="0"/>
              </a:rPr>
              <a:t> </a:t>
            </a:r>
            <a:r>
              <a:rPr lang="en-US" altLang="es-ES" sz="1200" i="1" dirty="0" err="1">
                <a:solidFill>
                  <a:srgbClr val="000000"/>
                </a:solidFill>
                <a:latin typeface="Times New Roman" panose="02020603050405020304" pitchFamily="18" charset="0"/>
                <a:cs typeface="Times New Roman" panose="02020603050405020304" pitchFamily="18" charset="0"/>
              </a:rPr>
              <a:t>propuesto</a:t>
            </a:r>
            <a:r>
              <a:rPr lang="en-US" altLang="es-ES" sz="1200" i="1" dirty="0">
                <a:solidFill>
                  <a:srgbClr val="000000"/>
                </a:solidFill>
                <a:latin typeface="Times New Roman" panose="02020603050405020304" pitchFamily="18" charset="0"/>
                <a:cs typeface="Times New Roman" panose="02020603050405020304" pitchFamily="18" charset="0"/>
              </a:rPr>
              <a:t> por la Fundación </a:t>
            </a:r>
            <a:r>
              <a:rPr lang="en-US" altLang="es-ES" sz="1200" i="1" dirty="0" err="1">
                <a:solidFill>
                  <a:srgbClr val="000000"/>
                </a:solidFill>
                <a:latin typeface="Times New Roman" panose="02020603050405020304" pitchFamily="18" charset="0"/>
                <a:cs typeface="Times New Roman" panose="02020603050405020304" pitchFamily="18" charset="0"/>
              </a:rPr>
              <a:t>Dieta</a:t>
            </a:r>
            <a:r>
              <a:rPr lang="en-US" altLang="es-ES" sz="1200" i="1" dirty="0">
                <a:solidFill>
                  <a:srgbClr val="000000"/>
                </a:solidFill>
                <a:latin typeface="Times New Roman" panose="02020603050405020304" pitchFamily="18" charset="0"/>
                <a:cs typeface="Times New Roman" panose="02020603050405020304" pitchFamily="18" charset="0"/>
              </a:rPr>
              <a:t> Mediterránea. </a:t>
            </a:r>
            <a:r>
              <a:rPr lang="en-US" altLang="es-ES" sz="1200" i="1" dirty="0" err="1">
                <a:solidFill>
                  <a:srgbClr val="000000"/>
                </a:solidFill>
                <a:latin typeface="Times New Roman" panose="02020603050405020304" pitchFamily="18" charset="0"/>
                <a:cs typeface="Times New Roman" panose="02020603050405020304" pitchFamily="18" charset="0"/>
              </a:rPr>
              <a:t>Complementado</a:t>
            </a:r>
            <a:r>
              <a:rPr lang="en-US" altLang="es-ES" sz="1200" i="1" dirty="0">
                <a:solidFill>
                  <a:srgbClr val="000000"/>
                </a:solidFill>
                <a:latin typeface="Times New Roman" panose="02020603050405020304" pitchFamily="18" charset="0"/>
                <a:cs typeface="Times New Roman" panose="02020603050405020304" pitchFamily="18" charset="0"/>
              </a:rPr>
              <a:t> y </a:t>
            </a:r>
            <a:r>
              <a:rPr lang="en-US" altLang="es-ES" sz="1200" i="1" dirty="0" err="1">
                <a:solidFill>
                  <a:srgbClr val="000000"/>
                </a:solidFill>
                <a:latin typeface="Times New Roman" panose="02020603050405020304" pitchFamily="18" charset="0"/>
                <a:cs typeface="Times New Roman" panose="02020603050405020304" pitchFamily="18" charset="0"/>
              </a:rPr>
              <a:t>adaptado</a:t>
            </a:r>
            <a:r>
              <a:rPr lang="en-US" altLang="es-ES" sz="1200" i="1" dirty="0">
                <a:solidFill>
                  <a:srgbClr val="000000"/>
                </a:solidFill>
                <a:latin typeface="Times New Roman" panose="02020603050405020304" pitchFamily="18" charset="0"/>
                <a:cs typeface="Times New Roman" panose="02020603050405020304" pitchFamily="18" charset="0"/>
              </a:rPr>
              <a:t>.</a:t>
            </a:r>
          </a:p>
          <a:p>
            <a:pPr algn="r" fontAlgn="base">
              <a:spcBef>
                <a:spcPct val="50000"/>
              </a:spcBef>
              <a:spcAft>
                <a:spcPct val="0"/>
              </a:spcAft>
            </a:pPr>
            <a:r>
              <a:rPr lang="es-ES" altLang="es-ES" sz="1200" i="1" dirty="0">
                <a:solidFill>
                  <a:srgbClr val="000000"/>
                </a:solidFill>
                <a:latin typeface="Times New Roman" panose="02020603050405020304" pitchFamily="18" charset="0"/>
                <a:cs typeface="Times New Roman" panose="02020603050405020304" pitchFamily="18" charset="0"/>
              </a:rPr>
              <a:t>http://dietamediterranea.com/nutricion-saludable-ejercicio-fisico/</a:t>
            </a:r>
          </a:p>
        </p:txBody>
      </p:sp>
      <p:sp>
        <p:nvSpPr>
          <p:cNvPr id="5" name="Rectangle 2">
            <a:extLst>
              <a:ext uri="{FF2B5EF4-FFF2-40B4-BE49-F238E27FC236}">
                <a16:creationId xmlns:a16="http://schemas.microsoft.com/office/drawing/2014/main" id="{768F1A0A-E10F-4284-BC63-8286CCC569AB}"/>
              </a:ext>
            </a:extLst>
          </p:cNvPr>
          <p:cNvSpPr>
            <a:spLocks noChangeArrowheads="1"/>
          </p:cNvSpPr>
          <p:nvPr/>
        </p:nvSpPr>
        <p:spPr bwMode="auto">
          <a:xfrm>
            <a:off x="1689956" y="160337"/>
            <a:ext cx="8812088" cy="1143000"/>
          </a:xfrm>
          <a:prstGeom prst="rect">
            <a:avLst/>
          </a:prstGeom>
          <a:solidFill>
            <a:srgbClr val="FFFF99"/>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s-ES" altLang="es-ES" sz="3600" b="1" dirty="0">
                <a:solidFill>
                  <a:srgbClr val="000000"/>
                </a:solidFill>
                <a:effectLst>
                  <a:outerShdw blurRad="38100" dist="38100" dir="2700000" algn="tl">
                    <a:srgbClr val="FFFFFF"/>
                  </a:outerShdw>
                </a:effectLst>
              </a:rPr>
              <a:t>Decálogo de la Dieta Mediterránea</a:t>
            </a:r>
          </a:p>
        </p:txBody>
      </p:sp>
      <p:sp>
        <p:nvSpPr>
          <p:cNvPr id="3" name="CuadroTexto 2">
            <a:extLst>
              <a:ext uri="{FF2B5EF4-FFF2-40B4-BE49-F238E27FC236}">
                <a16:creationId xmlns:a16="http://schemas.microsoft.com/office/drawing/2014/main" id="{E0FB62AE-37C4-8A3C-F03B-F9918B5A449F}"/>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2" name="Imagen 1" descr="Corazón háb salud inicial">
            <a:extLst>
              <a:ext uri="{FF2B5EF4-FFF2-40B4-BE49-F238E27FC236}">
                <a16:creationId xmlns:a16="http://schemas.microsoft.com/office/drawing/2014/main" id="{145535C8-BC15-F9D6-94D4-48CA71FB4E68}"/>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4176499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3"/>
          <p:cNvSpPr>
            <a:spLocks noGrp="1" noChangeArrowheads="1"/>
          </p:cNvSpPr>
          <p:nvPr>
            <p:ph type="body" idx="4294967295"/>
          </p:nvPr>
        </p:nvSpPr>
        <p:spPr/>
        <p:txBody>
          <a:bodyPr/>
          <a:lstStyle/>
          <a:p>
            <a:pPr marL="0" indent="0">
              <a:lnSpc>
                <a:spcPct val="80000"/>
              </a:lnSpc>
              <a:buNone/>
            </a:pPr>
            <a:r>
              <a:rPr lang="es-ES" altLang="es-ES" sz="2800" b="1" dirty="0">
                <a:solidFill>
                  <a:srgbClr val="FF0000"/>
                </a:solidFill>
              </a:rPr>
              <a:t>7. Consumir pescado en abundancia y huevos con moderación.</a:t>
            </a:r>
            <a:endParaRPr lang="es-ES" altLang="es-ES" sz="2000" dirty="0"/>
          </a:p>
          <a:p>
            <a:pPr lvl="1">
              <a:lnSpc>
                <a:spcPct val="80000"/>
              </a:lnSpc>
            </a:pPr>
            <a:endParaRPr lang="es-ES" altLang="es-ES" sz="2000" dirty="0"/>
          </a:p>
          <a:p>
            <a:pPr lvl="1">
              <a:lnSpc>
                <a:spcPct val="80000"/>
              </a:lnSpc>
            </a:pPr>
            <a:r>
              <a:rPr lang="es-ES" altLang="es-ES" sz="2000" dirty="0"/>
              <a:t>Se recomienda el consumo de </a:t>
            </a:r>
            <a:r>
              <a:rPr lang="es-ES" altLang="es-ES" sz="2000" b="1" dirty="0"/>
              <a:t>pescado azul </a:t>
            </a:r>
            <a:r>
              <a:rPr lang="es-ES" altLang="es-ES" sz="2000" dirty="0"/>
              <a:t>como mínimo una o dos veces a la semana ya que sus </a:t>
            </a:r>
            <a:r>
              <a:rPr lang="es-ES" altLang="es-ES" sz="2000" b="1" dirty="0"/>
              <a:t>grasas</a:t>
            </a:r>
            <a:r>
              <a:rPr lang="es-ES" altLang="es-ES" sz="2000" dirty="0"/>
              <a:t> – aunque de origen animal- tienen propiedades muy parecidas a las grasas de origen vegetal a las que se les atribuyen propiedades </a:t>
            </a:r>
            <a:r>
              <a:rPr lang="es-ES" altLang="es-ES" sz="2000" b="1" dirty="0"/>
              <a:t>protectoras</a:t>
            </a:r>
            <a:r>
              <a:rPr lang="es-ES" altLang="es-ES" sz="2000" dirty="0"/>
              <a:t> frente enfermedades cardiovasculares.</a:t>
            </a:r>
          </a:p>
          <a:p>
            <a:pPr lvl="1">
              <a:lnSpc>
                <a:spcPct val="80000"/>
              </a:lnSpc>
            </a:pPr>
            <a:endParaRPr lang="es-ES" altLang="es-ES" sz="2000" dirty="0"/>
          </a:p>
          <a:p>
            <a:pPr lvl="1">
              <a:lnSpc>
                <a:spcPct val="80000"/>
              </a:lnSpc>
            </a:pPr>
            <a:r>
              <a:rPr lang="es-ES" altLang="es-ES" sz="2000" dirty="0"/>
              <a:t>Los </a:t>
            </a:r>
            <a:r>
              <a:rPr lang="es-ES" altLang="es-ES" sz="2000" b="1" dirty="0"/>
              <a:t>huevos</a:t>
            </a:r>
            <a:r>
              <a:rPr lang="es-ES" altLang="es-ES" sz="2000" dirty="0"/>
              <a:t> contienen </a:t>
            </a:r>
            <a:r>
              <a:rPr lang="es-ES" altLang="es-ES" sz="2000" b="1" dirty="0"/>
              <a:t>proteínas</a:t>
            </a:r>
            <a:r>
              <a:rPr lang="es-ES" altLang="es-ES" sz="2000" dirty="0"/>
              <a:t> de muy buena calidad, grasas y muchas </a:t>
            </a:r>
            <a:r>
              <a:rPr lang="es-ES" altLang="es-ES" sz="2000" b="1" dirty="0"/>
              <a:t>vitaminas</a:t>
            </a:r>
            <a:r>
              <a:rPr lang="es-ES" altLang="es-ES" sz="2000" dirty="0"/>
              <a:t> y </a:t>
            </a:r>
            <a:r>
              <a:rPr lang="es-ES" altLang="es-ES" sz="2000" b="1" dirty="0"/>
              <a:t>minerales</a:t>
            </a:r>
            <a:r>
              <a:rPr lang="es-ES" altLang="es-ES" sz="2000" dirty="0"/>
              <a:t> que los convierten en un alimento muy rico. Pueden ser una buena alternativa a la carne.</a:t>
            </a:r>
          </a:p>
        </p:txBody>
      </p:sp>
      <p:sp>
        <p:nvSpPr>
          <p:cNvPr id="594947" name="Text Box 3"/>
          <p:cNvSpPr txBox="1">
            <a:spLocks noChangeArrowheads="1"/>
          </p:cNvSpPr>
          <p:nvPr/>
        </p:nvSpPr>
        <p:spPr bwMode="auto">
          <a:xfrm>
            <a:off x="1524000" y="6322220"/>
            <a:ext cx="10668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err="1">
                <a:solidFill>
                  <a:srgbClr val="000000"/>
                </a:solidFill>
                <a:latin typeface="Times New Roman" panose="02020603050405020304" pitchFamily="18" charset="0"/>
                <a:cs typeface="Times New Roman" panose="02020603050405020304" pitchFamily="18" charset="0"/>
              </a:rPr>
              <a:t>Decálogo</a:t>
            </a:r>
            <a:r>
              <a:rPr lang="en-US" altLang="es-ES" sz="1200" i="1" dirty="0">
                <a:solidFill>
                  <a:srgbClr val="000000"/>
                </a:solidFill>
                <a:latin typeface="Times New Roman" panose="02020603050405020304" pitchFamily="18" charset="0"/>
                <a:cs typeface="Times New Roman" panose="02020603050405020304" pitchFamily="18" charset="0"/>
              </a:rPr>
              <a:t> </a:t>
            </a:r>
            <a:r>
              <a:rPr lang="en-US" altLang="es-ES" sz="1200" i="1" dirty="0" err="1">
                <a:solidFill>
                  <a:srgbClr val="000000"/>
                </a:solidFill>
                <a:latin typeface="Times New Roman" panose="02020603050405020304" pitchFamily="18" charset="0"/>
                <a:cs typeface="Times New Roman" panose="02020603050405020304" pitchFamily="18" charset="0"/>
              </a:rPr>
              <a:t>propuesto</a:t>
            </a:r>
            <a:r>
              <a:rPr lang="en-US" altLang="es-ES" sz="1200" i="1" dirty="0">
                <a:solidFill>
                  <a:srgbClr val="000000"/>
                </a:solidFill>
                <a:latin typeface="Times New Roman" panose="02020603050405020304" pitchFamily="18" charset="0"/>
                <a:cs typeface="Times New Roman" panose="02020603050405020304" pitchFamily="18" charset="0"/>
              </a:rPr>
              <a:t> por la Fundación </a:t>
            </a:r>
            <a:r>
              <a:rPr lang="en-US" altLang="es-ES" sz="1200" i="1" dirty="0" err="1">
                <a:solidFill>
                  <a:srgbClr val="000000"/>
                </a:solidFill>
                <a:latin typeface="Times New Roman" panose="02020603050405020304" pitchFamily="18" charset="0"/>
                <a:cs typeface="Times New Roman" panose="02020603050405020304" pitchFamily="18" charset="0"/>
              </a:rPr>
              <a:t>Dieta</a:t>
            </a:r>
            <a:r>
              <a:rPr lang="en-US" altLang="es-ES" sz="1200" i="1" dirty="0">
                <a:solidFill>
                  <a:srgbClr val="000000"/>
                </a:solidFill>
                <a:latin typeface="Times New Roman" panose="02020603050405020304" pitchFamily="18" charset="0"/>
                <a:cs typeface="Times New Roman" panose="02020603050405020304" pitchFamily="18" charset="0"/>
              </a:rPr>
              <a:t> Mediterránea. </a:t>
            </a:r>
            <a:r>
              <a:rPr lang="en-US" altLang="es-ES" sz="1200" i="1" dirty="0" err="1">
                <a:solidFill>
                  <a:srgbClr val="000000"/>
                </a:solidFill>
                <a:latin typeface="Times New Roman" panose="02020603050405020304" pitchFamily="18" charset="0"/>
                <a:cs typeface="Times New Roman" panose="02020603050405020304" pitchFamily="18" charset="0"/>
              </a:rPr>
              <a:t>Complementado</a:t>
            </a:r>
            <a:r>
              <a:rPr lang="en-US" altLang="es-ES" sz="1200" i="1" dirty="0">
                <a:solidFill>
                  <a:srgbClr val="000000"/>
                </a:solidFill>
                <a:latin typeface="Times New Roman" panose="02020603050405020304" pitchFamily="18" charset="0"/>
                <a:cs typeface="Times New Roman" panose="02020603050405020304" pitchFamily="18" charset="0"/>
              </a:rPr>
              <a:t>.</a:t>
            </a:r>
          </a:p>
          <a:p>
            <a:pPr algn="r" fontAlgn="base">
              <a:spcBef>
                <a:spcPct val="50000"/>
              </a:spcBef>
              <a:spcAft>
                <a:spcPct val="0"/>
              </a:spcAft>
            </a:pPr>
            <a:r>
              <a:rPr lang="es-ES" altLang="es-ES" sz="1200" i="1" dirty="0">
                <a:solidFill>
                  <a:srgbClr val="000000"/>
                </a:solidFill>
                <a:latin typeface="Times New Roman" panose="02020603050405020304" pitchFamily="18" charset="0"/>
                <a:cs typeface="Times New Roman" panose="02020603050405020304" pitchFamily="18" charset="0"/>
              </a:rPr>
              <a:t>http://dietamediterranea.com/nutricion-saludable-ejercicio-fisico/</a:t>
            </a:r>
          </a:p>
        </p:txBody>
      </p:sp>
      <p:sp>
        <p:nvSpPr>
          <p:cNvPr id="5" name="Rectangle 2">
            <a:extLst>
              <a:ext uri="{FF2B5EF4-FFF2-40B4-BE49-F238E27FC236}">
                <a16:creationId xmlns:a16="http://schemas.microsoft.com/office/drawing/2014/main" id="{768F1A0A-E10F-4284-BC63-8286CCC569AB}"/>
              </a:ext>
            </a:extLst>
          </p:cNvPr>
          <p:cNvSpPr>
            <a:spLocks noChangeArrowheads="1"/>
          </p:cNvSpPr>
          <p:nvPr/>
        </p:nvSpPr>
        <p:spPr bwMode="auto">
          <a:xfrm>
            <a:off x="1689956" y="160337"/>
            <a:ext cx="8812088" cy="1143000"/>
          </a:xfrm>
          <a:prstGeom prst="rect">
            <a:avLst/>
          </a:prstGeom>
          <a:solidFill>
            <a:srgbClr val="FFFF99"/>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s-ES" altLang="es-ES" sz="3600" b="1" dirty="0">
                <a:solidFill>
                  <a:srgbClr val="000000"/>
                </a:solidFill>
                <a:effectLst>
                  <a:outerShdw blurRad="38100" dist="38100" dir="2700000" algn="tl">
                    <a:srgbClr val="FFFFFF"/>
                  </a:outerShdw>
                </a:effectLst>
              </a:rPr>
              <a:t>Decálogo de la Dieta Mediterránea</a:t>
            </a:r>
          </a:p>
        </p:txBody>
      </p:sp>
      <p:sp>
        <p:nvSpPr>
          <p:cNvPr id="3" name="CuadroTexto 2">
            <a:extLst>
              <a:ext uri="{FF2B5EF4-FFF2-40B4-BE49-F238E27FC236}">
                <a16:creationId xmlns:a16="http://schemas.microsoft.com/office/drawing/2014/main" id="{F2088A62-F324-7156-C882-976C9DAF618D}"/>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2" name="Imagen 1" descr="Corazón háb salud inicial">
            <a:extLst>
              <a:ext uri="{FF2B5EF4-FFF2-40B4-BE49-F238E27FC236}">
                <a16:creationId xmlns:a16="http://schemas.microsoft.com/office/drawing/2014/main" id="{176D3C1E-19D3-F007-6A6C-93F8D88C80AA}"/>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1030976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3"/>
          <p:cNvSpPr>
            <a:spLocks noGrp="1" noChangeArrowheads="1"/>
          </p:cNvSpPr>
          <p:nvPr>
            <p:ph type="body" idx="4294967295"/>
          </p:nvPr>
        </p:nvSpPr>
        <p:spPr/>
        <p:txBody>
          <a:bodyPr/>
          <a:lstStyle/>
          <a:p>
            <a:pPr marL="0" indent="0">
              <a:lnSpc>
                <a:spcPct val="80000"/>
              </a:lnSpc>
              <a:buNone/>
            </a:pPr>
            <a:r>
              <a:rPr lang="es-ES" altLang="es-ES" sz="2800" b="1" dirty="0">
                <a:solidFill>
                  <a:srgbClr val="FF0000"/>
                </a:solidFill>
              </a:rPr>
              <a:t>8. La fruta fresca tendría que ser el postre habitual. </a:t>
            </a:r>
            <a:endParaRPr lang="es-ES" altLang="es-ES" sz="2000" dirty="0"/>
          </a:p>
          <a:p>
            <a:pPr lvl="1">
              <a:lnSpc>
                <a:spcPct val="80000"/>
              </a:lnSpc>
            </a:pPr>
            <a:endParaRPr lang="es-ES" altLang="es-ES" sz="2000" dirty="0"/>
          </a:p>
          <a:p>
            <a:pPr lvl="1">
              <a:lnSpc>
                <a:spcPct val="80000"/>
              </a:lnSpc>
            </a:pPr>
            <a:r>
              <a:rPr lang="es-ES" altLang="es-ES" sz="2000" dirty="0"/>
              <a:t>Son alimentos </a:t>
            </a:r>
            <a:r>
              <a:rPr lang="es-ES" altLang="es-ES" sz="2000" b="1" dirty="0"/>
              <a:t>muy nutritivos </a:t>
            </a:r>
            <a:r>
              <a:rPr lang="es-ES" altLang="es-ES" sz="2000" dirty="0"/>
              <a:t>que aportan </a:t>
            </a:r>
            <a:r>
              <a:rPr lang="es-ES" altLang="es-ES" sz="2000" b="1" dirty="0"/>
              <a:t>vitaminas</a:t>
            </a:r>
            <a:r>
              <a:rPr lang="es-ES" altLang="es-ES" sz="2000" dirty="0"/>
              <a:t>, </a:t>
            </a:r>
            <a:r>
              <a:rPr lang="es-ES" altLang="es-ES" sz="2000" b="1" dirty="0"/>
              <a:t>minerales</a:t>
            </a:r>
            <a:r>
              <a:rPr lang="es-ES" altLang="es-ES" sz="2000" dirty="0"/>
              <a:t> y </a:t>
            </a:r>
            <a:r>
              <a:rPr lang="es-ES" altLang="es-ES" sz="2000" b="1" dirty="0"/>
              <a:t>fibra</a:t>
            </a:r>
            <a:r>
              <a:rPr lang="es-ES" altLang="es-ES" sz="2000" dirty="0"/>
              <a:t> y dan color y sabor a nuestra alimentación diaria.</a:t>
            </a:r>
          </a:p>
          <a:p>
            <a:pPr lvl="1">
              <a:lnSpc>
                <a:spcPct val="80000"/>
              </a:lnSpc>
            </a:pPr>
            <a:endParaRPr lang="es-ES" altLang="es-ES" sz="2000" dirty="0"/>
          </a:p>
          <a:p>
            <a:pPr lvl="1">
              <a:lnSpc>
                <a:spcPct val="80000"/>
              </a:lnSpc>
            </a:pPr>
            <a:r>
              <a:rPr lang="es-ES" altLang="es-ES" sz="2000" dirty="0"/>
              <a:t>Son también una </a:t>
            </a:r>
            <a:r>
              <a:rPr lang="es-ES" altLang="es-ES" sz="2000" b="1" dirty="0"/>
              <a:t>buena opción para media mañana </a:t>
            </a:r>
            <a:r>
              <a:rPr lang="es-ES" altLang="es-ES" sz="2000" dirty="0"/>
              <a:t>y como merienda.</a:t>
            </a:r>
          </a:p>
          <a:p>
            <a:pPr lvl="1">
              <a:lnSpc>
                <a:spcPct val="80000"/>
              </a:lnSpc>
            </a:pPr>
            <a:endParaRPr lang="es-ES" altLang="es-ES" sz="2000" dirty="0"/>
          </a:p>
          <a:p>
            <a:pPr lvl="1">
              <a:lnSpc>
                <a:spcPct val="80000"/>
              </a:lnSpc>
            </a:pPr>
            <a:r>
              <a:rPr lang="es-ES" altLang="es-ES" sz="2000" dirty="0"/>
              <a:t>Los </a:t>
            </a:r>
            <a:r>
              <a:rPr lang="es-ES" altLang="es-ES" sz="2000" b="1" dirty="0"/>
              <a:t>dulces y pasteles </a:t>
            </a:r>
            <a:r>
              <a:rPr lang="es-ES" altLang="es-ES" sz="2000" dirty="0"/>
              <a:t>deberían consumirse </a:t>
            </a:r>
            <a:r>
              <a:rPr lang="es-ES" altLang="es-ES" sz="2000" b="1" dirty="0"/>
              <a:t>sólo ocasionalmente.</a:t>
            </a:r>
          </a:p>
          <a:p>
            <a:pPr lvl="1">
              <a:lnSpc>
                <a:spcPct val="80000"/>
              </a:lnSpc>
            </a:pPr>
            <a:endParaRPr lang="es-ES" altLang="es-ES" sz="2000" dirty="0"/>
          </a:p>
        </p:txBody>
      </p:sp>
      <p:sp>
        <p:nvSpPr>
          <p:cNvPr id="594947" name="Text Box 3"/>
          <p:cNvSpPr txBox="1">
            <a:spLocks noChangeArrowheads="1"/>
          </p:cNvSpPr>
          <p:nvPr/>
        </p:nvSpPr>
        <p:spPr bwMode="auto">
          <a:xfrm>
            <a:off x="1524000" y="6322220"/>
            <a:ext cx="10668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err="1">
                <a:solidFill>
                  <a:srgbClr val="000000"/>
                </a:solidFill>
                <a:latin typeface="Times New Roman" panose="02020603050405020304" pitchFamily="18" charset="0"/>
                <a:cs typeface="Times New Roman" panose="02020603050405020304" pitchFamily="18" charset="0"/>
              </a:rPr>
              <a:t>Decálogo</a:t>
            </a:r>
            <a:r>
              <a:rPr lang="en-US" altLang="es-ES" sz="1200" i="1" dirty="0">
                <a:solidFill>
                  <a:srgbClr val="000000"/>
                </a:solidFill>
                <a:latin typeface="Times New Roman" panose="02020603050405020304" pitchFamily="18" charset="0"/>
                <a:cs typeface="Times New Roman" panose="02020603050405020304" pitchFamily="18" charset="0"/>
              </a:rPr>
              <a:t> </a:t>
            </a:r>
            <a:r>
              <a:rPr lang="en-US" altLang="es-ES" sz="1200" i="1" dirty="0" err="1">
                <a:solidFill>
                  <a:srgbClr val="000000"/>
                </a:solidFill>
                <a:latin typeface="Times New Roman" panose="02020603050405020304" pitchFamily="18" charset="0"/>
                <a:cs typeface="Times New Roman" panose="02020603050405020304" pitchFamily="18" charset="0"/>
              </a:rPr>
              <a:t>propuesto</a:t>
            </a:r>
            <a:r>
              <a:rPr lang="en-US" altLang="es-ES" sz="1200" i="1" dirty="0">
                <a:solidFill>
                  <a:srgbClr val="000000"/>
                </a:solidFill>
                <a:latin typeface="Times New Roman" panose="02020603050405020304" pitchFamily="18" charset="0"/>
                <a:cs typeface="Times New Roman" panose="02020603050405020304" pitchFamily="18" charset="0"/>
              </a:rPr>
              <a:t> por la Fundación </a:t>
            </a:r>
            <a:r>
              <a:rPr lang="en-US" altLang="es-ES" sz="1200" i="1" dirty="0" err="1">
                <a:solidFill>
                  <a:srgbClr val="000000"/>
                </a:solidFill>
                <a:latin typeface="Times New Roman" panose="02020603050405020304" pitchFamily="18" charset="0"/>
                <a:cs typeface="Times New Roman" panose="02020603050405020304" pitchFamily="18" charset="0"/>
              </a:rPr>
              <a:t>Dieta</a:t>
            </a:r>
            <a:r>
              <a:rPr lang="en-US" altLang="es-ES" sz="1200" i="1" dirty="0">
                <a:solidFill>
                  <a:srgbClr val="000000"/>
                </a:solidFill>
                <a:latin typeface="Times New Roman" panose="02020603050405020304" pitchFamily="18" charset="0"/>
                <a:cs typeface="Times New Roman" panose="02020603050405020304" pitchFamily="18" charset="0"/>
              </a:rPr>
              <a:t> Mediterránea. </a:t>
            </a:r>
            <a:r>
              <a:rPr lang="en-US" altLang="es-ES" sz="1200" i="1" dirty="0" err="1">
                <a:solidFill>
                  <a:srgbClr val="000000"/>
                </a:solidFill>
                <a:latin typeface="Times New Roman" panose="02020603050405020304" pitchFamily="18" charset="0"/>
                <a:cs typeface="Times New Roman" panose="02020603050405020304" pitchFamily="18" charset="0"/>
              </a:rPr>
              <a:t>Complementado</a:t>
            </a:r>
            <a:r>
              <a:rPr lang="en-US" altLang="es-ES" sz="1200" i="1" dirty="0">
                <a:solidFill>
                  <a:srgbClr val="000000"/>
                </a:solidFill>
                <a:latin typeface="Times New Roman" panose="02020603050405020304" pitchFamily="18" charset="0"/>
                <a:cs typeface="Times New Roman" panose="02020603050405020304" pitchFamily="18" charset="0"/>
              </a:rPr>
              <a:t>.</a:t>
            </a:r>
          </a:p>
          <a:p>
            <a:pPr algn="r" fontAlgn="base">
              <a:spcBef>
                <a:spcPct val="50000"/>
              </a:spcBef>
              <a:spcAft>
                <a:spcPct val="0"/>
              </a:spcAft>
            </a:pPr>
            <a:r>
              <a:rPr lang="es-ES" altLang="es-ES" sz="1200" i="1" dirty="0">
                <a:solidFill>
                  <a:srgbClr val="000000"/>
                </a:solidFill>
                <a:latin typeface="Times New Roman" panose="02020603050405020304" pitchFamily="18" charset="0"/>
                <a:cs typeface="Times New Roman" panose="02020603050405020304" pitchFamily="18" charset="0"/>
              </a:rPr>
              <a:t>http://dietamediterranea.com/nutricion-saludable-ejercicio-fisico/</a:t>
            </a:r>
          </a:p>
        </p:txBody>
      </p:sp>
      <p:sp>
        <p:nvSpPr>
          <p:cNvPr id="5" name="Rectangle 2">
            <a:extLst>
              <a:ext uri="{FF2B5EF4-FFF2-40B4-BE49-F238E27FC236}">
                <a16:creationId xmlns:a16="http://schemas.microsoft.com/office/drawing/2014/main" id="{768F1A0A-E10F-4284-BC63-8286CCC569AB}"/>
              </a:ext>
            </a:extLst>
          </p:cNvPr>
          <p:cNvSpPr>
            <a:spLocks noChangeArrowheads="1"/>
          </p:cNvSpPr>
          <p:nvPr/>
        </p:nvSpPr>
        <p:spPr bwMode="auto">
          <a:xfrm>
            <a:off x="1689956" y="160337"/>
            <a:ext cx="8812088" cy="1143000"/>
          </a:xfrm>
          <a:prstGeom prst="rect">
            <a:avLst/>
          </a:prstGeom>
          <a:solidFill>
            <a:srgbClr val="FFFF99"/>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s-ES" altLang="es-ES" sz="3600" b="1" dirty="0">
                <a:solidFill>
                  <a:srgbClr val="000000"/>
                </a:solidFill>
                <a:effectLst>
                  <a:outerShdw blurRad="38100" dist="38100" dir="2700000" algn="tl">
                    <a:srgbClr val="FFFFFF"/>
                  </a:outerShdw>
                </a:effectLst>
              </a:rPr>
              <a:t>Decálogo de la Dieta Mediterránea</a:t>
            </a:r>
          </a:p>
        </p:txBody>
      </p:sp>
      <p:sp>
        <p:nvSpPr>
          <p:cNvPr id="3" name="CuadroTexto 2">
            <a:extLst>
              <a:ext uri="{FF2B5EF4-FFF2-40B4-BE49-F238E27FC236}">
                <a16:creationId xmlns:a16="http://schemas.microsoft.com/office/drawing/2014/main" id="{DBAD01BA-B2BD-E15E-C9C3-43B3CABE5BB4}"/>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2" name="Imagen 1" descr="Corazón háb salud inicial">
            <a:extLst>
              <a:ext uri="{FF2B5EF4-FFF2-40B4-BE49-F238E27FC236}">
                <a16:creationId xmlns:a16="http://schemas.microsoft.com/office/drawing/2014/main" id="{339CD802-8DF0-55DB-B725-546C13B5D086}"/>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555759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Imagen 16" descr="Un plato con frutas&#10;&#10;Descripción generada automáticamente">
            <a:extLst>
              <a:ext uri="{FF2B5EF4-FFF2-40B4-BE49-F238E27FC236}">
                <a16:creationId xmlns:a16="http://schemas.microsoft.com/office/drawing/2014/main" id="{25888062-DEED-8D24-D29F-E6C911FC5242}"/>
              </a:ext>
            </a:extLst>
          </p:cNvPr>
          <p:cNvPicPr>
            <a:picLocks noChangeAspect="1"/>
          </p:cNvPicPr>
          <p:nvPr/>
        </p:nvPicPr>
        <p:blipFill rotWithShape="1">
          <a:blip r:embed="rId2">
            <a:extLst>
              <a:ext uri="{28A0092B-C50C-407E-A947-70E740481C1C}">
                <a14:useLocalDpi xmlns:a14="http://schemas.microsoft.com/office/drawing/2010/main" val="0"/>
              </a:ext>
            </a:extLst>
          </a:blip>
          <a:srcRect l="23243" r="18296" b="1"/>
          <a:stretch/>
        </p:blipFill>
        <p:spPr>
          <a:xfrm>
            <a:off x="3882571" y="-2"/>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22" name="Group 21">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23" name="Freeform: Shape 22">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4" name="Group 23">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25" name="Group 24">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9" name="Freeform: Shape 28">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6" name="Group 25">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27" name="Freeform: Shape 26">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19" name="Rectangle 2">
            <a:extLst>
              <a:ext uri="{FF2B5EF4-FFF2-40B4-BE49-F238E27FC236}">
                <a16:creationId xmlns:a16="http://schemas.microsoft.com/office/drawing/2014/main" id="{C48B1874-EEB6-3F1E-DA81-55CB142F0BC9}"/>
              </a:ext>
            </a:extLst>
          </p:cNvPr>
          <p:cNvSpPr>
            <a:spLocks noChangeArrowheads="1"/>
          </p:cNvSpPr>
          <p:nvPr/>
        </p:nvSpPr>
        <p:spPr bwMode="auto">
          <a:xfrm>
            <a:off x="1689956" y="160337"/>
            <a:ext cx="8812088" cy="1143000"/>
          </a:xfrm>
          <a:prstGeom prst="rect">
            <a:avLst/>
          </a:prstGeom>
          <a:solidFill>
            <a:srgbClr val="FFFF99"/>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s-ES" altLang="es-ES" sz="3600" b="1" dirty="0">
                <a:solidFill>
                  <a:srgbClr val="000000"/>
                </a:solidFill>
                <a:effectLst>
                  <a:outerShdw blurRad="38100" dist="38100" dir="2700000" algn="tl">
                    <a:srgbClr val="FFFFFF"/>
                  </a:outerShdw>
                </a:effectLst>
              </a:rPr>
              <a:t>Decálogo de la Dieta Mediterránea</a:t>
            </a:r>
          </a:p>
        </p:txBody>
      </p:sp>
      <p:sp>
        <p:nvSpPr>
          <p:cNvPr id="20" name="Rectangle 3">
            <a:extLst>
              <a:ext uri="{FF2B5EF4-FFF2-40B4-BE49-F238E27FC236}">
                <a16:creationId xmlns:a16="http://schemas.microsoft.com/office/drawing/2014/main" id="{68F1775F-B0E2-D296-E1AE-9A127799F382}"/>
              </a:ext>
            </a:extLst>
          </p:cNvPr>
          <p:cNvSpPr txBox="1">
            <a:spLocks noChangeArrowheads="1"/>
          </p:cNvSpPr>
          <p:nvPr/>
        </p:nvSpPr>
        <p:spPr bwMode="auto">
          <a:xfrm>
            <a:off x="-56977" y="1600201"/>
            <a:ext cx="438115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FontTx/>
              <a:buNone/>
            </a:pPr>
            <a:r>
              <a:rPr lang="es-ES" altLang="es-ES" sz="2800" b="1" dirty="0">
                <a:solidFill>
                  <a:srgbClr val="FF0000"/>
                </a:solidFill>
              </a:rPr>
              <a:t>8. La fruta fresca tendría que ser el postre habitual. </a:t>
            </a:r>
            <a:endParaRPr lang="es-ES" altLang="es-ES" sz="2000" dirty="0"/>
          </a:p>
          <a:p>
            <a:pPr lvl="1">
              <a:lnSpc>
                <a:spcPct val="80000"/>
              </a:lnSpc>
            </a:pPr>
            <a:endParaRPr lang="es-ES" altLang="es-ES" sz="2000" dirty="0">
              <a:solidFill>
                <a:srgbClr val="FFFF00"/>
              </a:solidFill>
            </a:endParaRPr>
          </a:p>
          <a:p>
            <a:pPr lvl="1">
              <a:lnSpc>
                <a:spcPct val="80000"/>
              </a:lnSpc>
            </a:pPr>
            <a:r>
              <a:rPr lang="es-ES" altLang="es-ES" sz="2000" dirty="0">
                <a:solidFill>
                  <a:srgbClr val="FFFF00"/>
                </a:solidFill>
              </a:rPr>
              <a:t>Son alimentos </a:t>
            </a:r>
            <a:r>
              <a:rPr lang="es-ES" altLang="es-ES" sz="2000" b="1" dirty="0">
                <a:solidFill>
                  <a:srgbClr val="FFFF00"/>
                </a:solidFill>
              </a:rPr>
              <a:t>muy nutritivos </a:t>
            </a:r>
            <a:r>
              <a:rPr lang="es-ES" altLang="es-ES" sz="2000" dirty="0">
                <a:solidFill>
                  <a:srgbClr val="FFFF00"/>
                </a:solidFill>
              </a:rPr>
              <a:t>que aportan </a:t>
            </a:r>
            <a:r>
              <a:rPr lang="es-ES" altLang="es-ES" sz="2000" b="1" dirty="0">
                <a:solidFill>
                  <a:srgbClr val="FFFF00"/>
                </a:solidFill>
              </a:rPr>
              <a:t>vitaminas</a:t>
            </a:r>
            <a:r>
              <a:rPr lang="es-ES" altLang="es-ES" sz="2000" dirty="0">
                <a:solidFill>
                  <a:srgbClr val="FFFF00"/>
                </a:solidFill>
              </a:rPr>
              <a:t>, </a:t>
            </a:r>
            <a:r>
              <a:rPr lang="es-ES" altLang="es-ES" sz="2000" b="1" dirty="0">
                <a:solidFill>
                  <a:srgbClr val="FFFF00"/>
                </a:solidFill>
              </a:rPr>
              <a:t>minerales</a:t>
            </a:r>
            <a:r>
              <a:rPr lang="es-ES" altLang="es-ES" sz="2000" dirty="0">
                <a:solidFill>
                  <a:srgbClr val="FFFF00"/>
                </a:solidFill>
              </a:rPr>
              <a:t> y </a:t>
            </a:r>
            <a:r>
              <a:rPr lang="es-ES" altLang="es-ES" sz="2000" b="1" dirty="0">
                <a:solidFill>
                  <a:srgbClr val="FFFF00"/>
                </a:solidFill>
              </a:rPr>
              <a:t>fibra</a:t>
            </a:r>
            <a:r>
              <a:rPr lang="es-ES" altLang="es-ES" sz="2000" dirty="0">
                <a:solidFill>
                  <a:srgbClr val="FFFF00"/>
                </a:solidFill>
              </a:rPr>
              <a:t> y dan color y sabor a nuestra alimentación diaria.</a:t>
            </a:r>
          </a:p>
          <a:p>
            <a:pPr lvl="1">
              <a:lnSpc>
                <a:spcPct val="80000"/>
              </a:lnSpc>
            </a:pPr>
            <a:endParaRPr lang="es-ES" altLang="es-ES" sz="2000" dirty="0">
              <a:solidFill>
                <a:srgbClr val="FFFF00"/>
              </a:solidFill>
            </a:endParaRPr>
          </a:p>
          <a:p>
            <a:pPr lvl="1">
              <a:lnSpc>
                <a:spcPct val="80000"/>
              </a:lnSpc>
            </a:pPr>
            <a:r>
              <a:rPr lang="es-ES" altLang="es-ES" sz="2000" dirty="0">
                <a:solidFill>
                  <a:srgbClr val="FFFF00"/>
                </a:solidFill>
              </a:rPr>
              <a:t>Son también una </a:t>
            </a:r>
            <a:r>
              <a:rPr lang="es-ES" altLang="es-ES" sz="2000" b="1" dirty="0">
                <a:solidFill>
                  <a:srgbClr val="FFFF00"/>
                </a:solidFill>
              </a:rPr>
              <a:t>buena opción para media mañana </a:t>
            </a:r>
            <a:r>
              <a:rPr lang="es-ES" altLang="es-ES" sz="2000" dirty="0">
                <a:solidFill>
                  <a:srgbClr val="FFFF00"/>
                </a:solidFill>
              </a:rPr>
              <a:t>y como merienda.</a:t>
            </a:r>
          </a:p>
          <a:p>
            <a:pPr lvl="1">
              <a:lnSpc>
                <a:spcPct val="80000"/>
              </a:lnSpc>
            </a:pPr>
            <a:endParaRPr lang="es-ES" altLang="es-ES" sz="2000" dirty="0">
              <a:solidFill>
                <a:srgbClr val="FFFF00"/>
              </a:solidFill>
            </a:endParaRPr>
          </a:p>
          <a:p>
            <a:pPr lvl="1">
              <a:lnSpc>
                <a:spcPct val="80000"/>
              </a:lnSpc>
            </a:pPr>
            <a:r>
              <a:rPr lang="es-ES" altLang="es-ES" sz="2000" dirty="0">
                <a:solidFill>
                  <a:srgbClr val="FFFF00"/>
                </a:solidFill>
              </a:rPr>
              <a:t>Los </a:t>
            </a:r>
            <a:r>
              <a:rPr lang="es-ES" altLang="es-ES" sz="2000" b="1" dirty="0">
                <a:solidFill>
                  <a:srgbClr val="FFFF00"/>
                </a:solidFill>
              </a:rPr>
              <a:t>dulces y pasteles </a:t>
            </a:r>
            <a:r>
              <a:rPr lang="es-ES" altLang="es-ES" sz="2000" dirty="0">
                <a:solidFill>
                  <a:srgbClr val="FFFF00"/>
                </a:solidFill>
              </a:rPr>
              <a:t>deberían consumirse </a:t>
            </a:r>
            <a:r>
              <a:rPr lang="es-ES" altLang="es-ES" sz="2000" b="1" dirty="0">
                <a:solidFill>
                  <a:srgbClr val="FFFF00"/>
                </a:solidFill>
              </a:rPr>
              <a:t>sólo ocasionalmente.</a:t>
            </a:r>
          </a:p>
          <a:p>
            <a:pPr lvl="1">
              <a:lnSpc>
                <a:spcPct val="80000"/>
              </a:lnSpc>
            </a:pPr>
            <a:endParaRPr lang="es-ES" altLang="es-ES" sz="2000" dirty="0"/>
          </a:p>
        </p:txBody>
      </p:sp>
      <p:sp>
        <p:nvSpPr>
          <p:cNvPr id="21" name="CuadroTexto 20">
            <a:extLst>
              <a:ext uri="{FF2B5EF4-FFF2-40B4-BE49-F238E27FC236}">
                <a16:creationId xmlns:a16="http://schemas.microsoft.com/office/drawing/2014/main" id="{BD78B3D1-036C-A1A8-EF00-BE442651CDC0}"/>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sp>
        <p:nvSpPr>
          <p:cNvPr id="31" name="Text Box 3">
            <a:extLst>
              <a:ext uri="{FF2B5EF4-FFF2-40B4-BE49-F238E27FC236}">
                <a16:creationId xmlns:a16="http://schemas.microsoft.com/office/drawing/2014/main" id="{8B8633C1-BEDC-FDEB-CE50-8BE992C79685}"/>
              </a:ext>
            </a:extLst>
          </p:cNvPr>
          <p:cNvSpPr txBox="1">
            <a:spLocks noChangeArrowheads="1"/>
          </p:cNvSpPr>
          <p:nvPr/>
        </p:nvSpPr>
        <p:spPr bwMode="auto">
          <a:xfrm>
            <a:off x="1524000" y="6322220"/>
            <a:ext cx="10668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err="1">
                <a:solidFill>
                  <a:schemeClr val="accent6">
                    <a:lumMod val="20000"/>
                    <a:lumOff val="80000"/>
                  </a:schemeClr>
                </a:solidFill>
                <a:latin typeface="Times New Roman" panose="02020603050405020304" pitchFamily="18" charset="0"/>
                <a:cs typeface="Times New Roman" panose="02020603050405020304" pitchFamily="18" charset="0"/>
              </a:rPr>
              <a:t>Decálogo</a:t>
            </a:r>
            <a:r>
              <a:rPr lang="en-US" altLang="es-ES" sz="1200" i="1"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altLang="es-ES" sz="1200" i="1" dirty="0" err="1">
                <a:solidFill>
                  <a:schemeClr val="accent6">
                    <a:lumMod val="20000"/>
                    <a:lumOff val="80000"/>
                  </a:schemeClr>
                </a:solidFill>
                <a:latin typeface="Times New Roman" panose="02020603050405020304" pitchFamily="18" charset="0"/>
                <a:cs typeface="Times New Roman" panose="02020603050405020304" pitchFamily="18" charset="0"/>
              </a:rPr>
              <a:t>propuesto</a:t>
            </a:r>
            <a:r>
              <a:rPr lang="en-US" altLang="es-ES" sz="1200" i="1" dirty="0">
                <a:solidFill>
                  <a:schemeClr val="accent6">
                    <a:lumMod val="20000"/>
                    <a:lumOff val="80000"/>
                  </a:schemeClr>
                </a:solidFill>
                <a:latin typeface="Times New Roman" panose="02020603050405020304" pitchFamily="18" charset="0"/>
                <a:cs typeface="Times New Roman" panose="02020603050405020304" pitchFamily="18" charset="0"/>
              </a:rPr>
              <a:t> por la Fundación </a:t>
            </a:r>
            <a:r>
              <a:rPr lang="en-US" altLang="es-ES" sz="1200" i="1" dirty="0" err="1">
                <a:solidFill>
                  <a:schemeClr val="accent6">
                    <a:lumMod val="20000"/>
                    <a:lumOff val="80000"/>
                  </a:schemeClr>
                </a:solidFill>
                <a:latin typeface="Times New Roman" panose="02020603050405020304" pitchFamily="18" charset="0"/>
                <a:cs typeface="Times New Roman" panose="02020603050405020304" pitchFamily="18" charset="0"/>
              </a:rPr>
              <a:t>Dieta</a:t>
            </a:r>
            <a:r>
              <a:rPr lang="en-US" altLang="es-ES" sz="1200" i="1" dirty="0">
                <a:solidFill>
                  <a:schemeClr val="accent6">
                    <a:lumMod val="20000"/>
                    <a:lumOff val="80000"/>
                  </a:schemeClr>
                </a:solidFill>
                <a:latin typeface="Times New Roman" panose="02020603050405020304" pitchFamily="18" charset="0"/>
                <a:cs typeface="Times New Roman" panose="02020603050405020304" pitchFamily="18" charset="0"/>
              </a:rPr>
              <a:t> Mediterránea. </a:t>
            </a:r>
            <a:r>
              <a:rPr lang="en-US" altLang="es-ES" sz="1200" i="1" dirty="0" err="1">
                <a:solidFill>
                  <a:schemeClr val="accent6">
                    <a:lumMod val="20000"/>
                    <a:lumOff val="80000"/>
                  </a:schemeClr>
                </a:solidFill>
                <a:latin typeface="Times New Roman" panose="02020603050405020304" pitchFamily="18" charset="0"/>
                <a:cs typeface="Times New Roman" panose="02020603050405020304" pitchFamily="18" charset="0"/>
              </a:rPr>
              <a:t>Complementado</a:t>
            </a:r>
            <a:r>
              <a:rPr lang="en-US" altLang="es-ES" sz="1200" i="1" dirty="0">
                <a:solidFill>
                  <a:schemeClr val="accent6">
                    <a:lumMod val="20000"/>
                    <a:lumOff val="80000"/>
                  </a:schemeClr>
                </a:solidFill>
                <a:latin typeface="Times New Roman" panose="02020603050405020304" pitchFamily="18" charset="0"/>
                <a:cs typeface="Times New Roman" panose="02020603050405020304" pitchFamily="18" charset="0"/>
              </a:rPr>
              <a:t>.</a:t>
            </a:r>
          </a:p>
          <a:p>
            <a:pPr algn="r" fontAlgn="base">
              <a:spcBef>
                <a:spcPct val="50000"/>
              </a:spcBef>
              <a:spcAft>
                <a:spcPct val="0"/>
              </a:spcAft>
            </a:pPr>
            <a:r>
              <a:rPr lang="es-ES" altLang="es-ES" sz="1200" i="1" dirty="0">
                <a:solidFill>
                  <a:schemeClr val="accent6">
                    <a:lumMod val="20000"/>
                    <a:lumOff val="80000"/>
                  </a:schemeClr>
                </a:solidFill>
                <a:latin typeface="Times New Roman" panose="02020603050405020304" pitchFamily="18" charset="0"/>
                <a:cs typeface="Times New Roman" panose="02020603050405020304" pitchFamily="18" charset="0"/>
              </a:rPr>
              <a:t>http://dietamediterranea.com/nutricion-saludable-ejercicio-fisico/</a:t>
            </a:r>
          </a:p>
        </p:txBody>
      </p:sp>
    </p:spTree>
    <p:extLst>
      <p:ext uri="{BB962C8B-B14F-4D97-AF65-F5344CB8AC3E}">
        <p14:creationId xmlns:p14="http://schemas.microsoft.com/office/powerpoint/2010/main" val="2593484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Una manzana sobre una rama&#10;&#10;Descripción generada automáticamente">
            <a:extLst>
              <a:ext uri="{FF2B5EF4-FFF2-40B4-BE49-F238E27FC236}">
                <a16:creationId xmlns:a16="http://schemas.microsoft.com/office/drawing/2014/main" id="{2DA60BE1-0E6A-EC6A-0167-09F4EE9BB16D}"/>
              </a:ext>
            </a:extLst>
          </p:cNvPr>
          <p:cNvPicPr>
            <a:picLocks noChangeAspect="1"/>
          </p:cNvPicPr>
          <p:nvPr/>
        </p:nvPicPr>
        <p:blipFill rotWithShape="1">
          <a:blip r:embed="rId2">
            <a:extLst>
              <a:ext uri="{28A0092B-C50C-407E-A947-70E740481C1C}">
                <a14:useLocalDpi xmlns:a14="http://schemas.microsoft.com/office/drawing/2010/main" val="0"/>
              </a:ext>
            </a:extLst>
          </a:blip>
          <a:srcRect b="5436"/>
          <a:stretch/>
        </p:blipFill>
        <p:spPr>
          <a:xfrm>
            <a:off x="1" y="10"/>
            <a:ext cx="9669642" cy="6857990"/>
          </a:xfrm>
          <a:prstGeom prst="rect">
            <a:avLst/>
          </a:prstGeom>
        </p:spPr>
      </p:pic>
      <p:sp>
        <p:nvSpPr>
          <p:cNvPr id="44" name="Rectangle 4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2">
            <a:extLst>
              <a:ext uri="{FF2B5EF4-FFF2-40B4-BE49-F238E27FC236}">
                <a16:creationId xmlns:a16="http://schemas.microsoft.com/office/drawing/2014/main" id="{C48B1874-EEB6-3F1E-DA81-55CB142F0BC9}"/>
              </a:ext>
            </a:extLst>
          </p:cNvPr>
          <p:cNvSpPr>
            <a:spLocks noChangeArrowheads="1"/>
          </p:cNvSpPr>
          <p:nvPr/>
        </p:nvSpPr>
        <p:spPr bwMode="auto">
          <a:xfrm>
            <a:off x="7531610" y="365125"/>
            <a:ext cx="3822189" cy="1899912"/>
          </a:xfrm>
          <a:prstGeom prst="rect">
            <a:avLst/>
          </a:prstGeom>
        </p:spPr>
        <p:txBody>
          <a:bodyPr vert="horz" lIns="91440" tIns="45720" rIns="91440" bIns="45720" rtlCol="0" anchor="ctr">
            <a:normAutofit/>
          </a:bodyP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fontAlgn="base">
              <a:lnSpc>
                <a:spcPct val="90000"/>
              </a:lnSpc>
              <a:spcBef>
                <a:spcPct val="0"/>
              </a:spcBef>
              <a:spcAft>
                <a:spcPts val="600"/>
              </a:spcAft>
            </a:pPr>
            <a:r>
              <a:rPr lang="en-US" altLang="es-ES" sz="4000" b="1">
                <a:solidFill>
                  <a:schemeClr val="tx1"/>
                </a:solidFill>
                <a:effectLst>
                  <a:outerShdw blurRad="38100" dist="38100" dir="2700000" algn="tl">
                    <a:srgbClr val="FFFFFF"/>
                  </a:outerShdw>
                </a:effectLst>
                <a:latin typeface="+mj-lt"/>
                <a:ea typeface="+mj-ea"/>
                <a:cs typeface="+mj-cs"/>
              </a:rPr>
              <a:t>Decálogo de la Dieta Mediterránea</a:t>
            </a:r>
          </a:p>
        </p:txBody>
      </p:sp>
      <p:sp>
        <p:nvSpPr>
          <p:cNvPr id="20" name="Rectangle 3">
            <a:extLst>
              <a:ext uri="{FF2B5EF4-FFF2-40B4-BE49-F238E27FC236}">
                <a16:creationId xmlns:a16="http://schemas.microsoft.com/office/drawing/2014/main" id="{68F1775F-B0E2-D296-E1AE-9A127799F382}"/>
              </a:ext>
            </a:extLst>
          </p:cNvPr>
          <p:cNvSpPr txBox="1">
            <a:spLocks noChangeArrowheads="1"/>
          </p:cNvSpPr>
          <p:nvPr/>
        </p:nvSpPr>
        <p:spPr bwMode="auto">
          <a:xfrm>
            <a:off x="7531610" y="2434201"/>
            <a:ext cx="3822189" cy="374276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28600">
              <a:lnSpc>
                <a:spcPct val="90000"/>
              </a:lnSpc>
              <a:buFont typeface="Arial" panose="020B0604020202020204" pitchFamily="34" charset="0"/>
              <a:buChar char="•"/>
            </a:pPr>
            <a:r>
              <a:rPr lang="en-US" altLang="es-ES" sz="1400" b="1" dirty="0">
                <a:solidFill>
                  <a:srgbClr val="FF0000"/>
                </a:solidFill>
              </a:rPr>
              <a:t>8. La </a:t>
            </a:r>
            <a:r>
              <a:rPr lang="en-US" altLang="es-ES" sz="1400" b="1" dirty="0" err="1">
                <a:solidFill>
                  <a:srgbClr val="FF0000"/>
                </a:solidFill>
              </a:rPr>
              <a:t>fruta</a:t>
            </a:r>
            <a:r>
              <a:rPr lang="en-US" altLang="es-ES" sz="1400" b="1" dirty="0">
                <a:solidFill>
                  <a:srgbClr val="FF0000"/>
                </a:solidFill>
              </a:rPr>
              <a:t> fresca </a:t>
            </a:r>
            <a:r>
              <a:rPr lang="en-US" altLang="es-ES" sz="1400" b="1" dirty="0" err="1">
                <a:solidFill>
                  <a:srgbClr val="FF0000"/>
                </a:solidFill>
              </a:rPr>
              <a:t>tendría</a:t>
            </a:r>
            <a:r>
              <a:rPr lang="en-US" altLang="es-ES" sz="1400" b="1" dirty="0">
                <a:solidFill>
                  <a:srgbClr val="FF0000"/>
                </a:solidFill>
              </a:rPr>
              <a:t> que ser </a:t>
            </a:r>
            <a:r>
              <a:rPr lang="en-US" altLang="es-ES" sz="1400" b="1" dirty="0" err="1">
                <a:solidFill>
                  <a:srgbClr val="FF0000"/>
                </a:solidFill>
              </a:rPr>
              <a:t>el</a:t>
            </a:r>
            <a:r>
              <a:rPr lang="en-US" altLang="es-ES" sz="1400" b="1" dirty="0">
                <a:solidFill>
                  <a:srgbClr val="FF0000"/>
                </a:solidFill>
              </a:rPr>
              <a:t> </a:t>
            </a:r>
            <a:r>
              <a:rPr lang="en-US" altLang="es-ES" sz="1400" b="1" dirty="0" err="1">
                <a:solidFill>
                  <a:srgbClr val="FF0000"/>
                </a:solidFill>
              </a:rPr>
              <a:t>postre</a:t>
            </a:r>
            <a:r>
              <a:rPr lang="en-US" altLang="es-ES" sz="1400" b="1" dirty="0">
                <a:solidFill>
                  <a:srgbClr val="FF0000"/>
                </a:solidFill>
              </a:rPr>
              <a:t> habitual. </a:t>
            </a:r>
            <a:endParaRPr lang="en-US" altLang="es-ES" sz="1400" dirty="0">
              <a:solidFill>
                <a:srgbClr val="FF0000"/>
              </a:solidFill>
            </a:endParaRPr>
          </a:p>
          <a:p>
            <a:pPr lvl="1" indent="-228600">
              <a:lnSpc>
                <a:spcPct val="90000"/>
              </a:lnSpc>
              <a:buFont typeface="Arial" panose="020B0604020202020204" pitchFamily="34" charset="0"/>
              <a:buChar char="•"/>
            </a:pPr>
            <a:endParaRPr lang="en-US" altLang="es-ES" sz="1400" dirty="0"/>
          </a:p>
          <a:p>
            <a:pPr lvl="1" indent="-228600">
              <a:lnSpc>
                <a:spcPct val="90000"/>
              </a:lnSpc>
              <a:buFont typeface="Arial" panose="020B0604020202020204" pitchFamily="34" charset="0"/>
              <a:buChar char="•"/>
            </a:pPr>
            <a:r>
              <a:rPr lang="en-US" altLang="es-ES" sz="1400" dirty="0"/>
              <a:t>Son </a:t>
            </a:r>
            <a:r>
              <a:rPr lang="en-US" altLang="es-ES" sz="1400" dirty="0" err="1"/>
              <a:t>alimentos</a:t>
            </a:r>
            <a:r>
              <a:rPr lang="en-US" altLang="es-ES" sz="1400" dirty="0"/>
              <a:t> </a:t>
            </a:r>
            <a:r>
              <a:rPr lang="en-US" altLang="es-ES" sz="1400" b="1" dirty="0" err="1"/>
              <a:t>muy</a:t>
            </a:r>
            <a:r>
              <a:rPr lang="en-US" altLang="es-ES" sz="1400" b="1" dirty="0"/>
              <a:t> </a:t>
            </a:r>
            <a:r>
              <a:rPr lang="en-US" altLang="es-ES" sz="1400" b="1" dirty="0" err="1"/>
              <a:t>nutritivos</a:t>
            </a:r>
            <a:r>
              <a:rPr lang="en-US" altLang="es-ES" sz="1400" b="1" dirty="0"/>
              <a:t> </a:t>
            </a:r>
            <a:r>
              <a:rPr lang="en-US" altLang="es-ES" sz="1400" dirty="0"/>
              <a:t>que </a:t>
            </a:r>
            <a:r>
              <a:rPr lang="en-US" altLang="es-ES" sz="1400" dirty="0" err="1"/>
              <a:t>aportan</a:t>
            </a:r>
            <a:r>
              <a:rPr lang="en-US" altLang="es-ES" sz="1400" dirty="0"/>
              <a:t> </a:t>
            </a:r>
            <a:r>
              <a:rPr lang="en-US" altLang="es-ES" sz="1400" b="1" dirty="0" err="1"/>
              <a:t>vitaminas</a:t>
            </a:r>
            <a:r>
              <a:rPr lang="en-US" altLang="es-ES" sz="1400" dirty="0"/>
              <a:t>, </a:t>
            </a:r>
            <a:r>
              <a:rPr lang="en-US" altLang="es-ES" sz="1400" b="1" dirty="0" err="1"/>
              <a:t>minerales</a:t>
            </a:r>
            <a:r>
              <a:rPr lang="en-US" altLang="es-ES" sz="1400" dirty="0"/>
              <a:t> y </a:t>
            </a:r>
            <a:r>
              <a:rPr lang="en-US" altLang="es-ES" sz="1400" b="1" dirty="0" err="1"/>
              <a:t>fibra</a:t>
            </a:r>
            <a:r>
              <a:rPr lang="en-US" altLang="es-ES" sz="1400" dirty="0"/>
              <a:t> y dan color y </a:t>
            </a:r>
            <a:r>
              <a:rPr lang="en-US" altLang="es-ES" sz="1400" dirty="0" err="1"/>
              <a:t>sabor</a:t>
            </a:r>
            <a:r>
              <a:rPr lang="en-US" altLang="es-ES" sz="1400" dirty="0"/>
              <a:t> a </a:t>
            </a:r>
            <a:r>
              <a:rPr lang="en-US" altLang="es-ES" sz="1400" dirty="0" err="1"/>
              <a:t>nuestra</a:t>
            </a:r>
            <a:r>
              <a:rPr lang="en-US" altLang="es-ES" sz="1400" dirty="0"/>
              <a:t> </a:t>
            </a:r>
            <a:r>
              <a:rPr lang="en-US" altLang="es-ES" sz="1400" dirty="0" err="1"/>
              <a:t>alimentación</a:t>
            </a:r>
            <a:r>
              <a:rPr lang="en-US" altLang="es-ES" sz="1400" dirty="0"/>
              <a:t> </a:t>
            </a:r>
            <a:r>
              <a:rPr lang="en-US" altLang="es-ES" sz="1400" dirty="0" err="1"/>
              <a:t>diaria</a:t>
            </a:r>
            <a:r>
              <a:rPr lang="en-US" altLang="es-ES" sz="1400" dirty="0"/>
              <a:t>.</a:t>
            </a:r>
          </a:p>
          <a:p>
            <a:pPr lvl="1" indent="-228600">
              <a:lnSpc>
                <a:spcPct val="90000"/>
              </a:lnSpc>
              <a:buFont typeface="Arial" panose="020B0604020202020204" pitchFamily="34" charset="0"/>
              <a:buChar char="•"/>
            </a:pPr>
            <a:endParaRPr lang="en-US" altLang="es-ES" sz="1400" dirty="0"/>
          </a:p>
          <a:p>
            <a:pPr lvl="1" indent="-228600">
              <a:lnSpc>
                <a:spcPct val="90000"/>
              </a:lnSpc>
              <a:buFont typeface="Arial" panose="020B0604020202020204" pitchFamily="34" charset="0"/>
              <a:buChar char="•"/>
            </a:pPr>
            <a:r>
              <a:rPr lang="en-US" altLang="es-ES" sz="1400" dirty="0"/>
              <a:t>Son </a:t>
            </a:r>
            <a:r>
              <a:rPr lang="en-US" altLang="es-ES" sz="1400" dirty="0" err="1"/>
              <a:t>también</a:t>
            </a:r>
            <a:r>
              <a:rPr lang="en-US" altLang="es-ES" sz="1400" dirty="0"/>
              <a:t> </a:t>
            </a:r>
            <a:r>
              <a:rPr lang="en-US" altLang="es-ES" sz="1400" dirty="0" err="1"/>
              <a:t>una</a:t>
            </a:r>
            <a:r>
              <a:rPr lang="en-US" altLang="es-ES" sz="1400" dirty="0"/>
              <a:t> </a:t>
            </a:r>
            <a:r>
              <a:rPr lang="en-US" altLang="es-ES" sz="1400" b="1" dirty="0" err="1"/>
              <a:t>buena</a:t>
            </a:r>
            <a:r>
              <a:rPr lang="en-US" altLang="es-ES" sz="1400" b="1" dirty="0"/>
              <a:t> </a:t>
            </a:r>
            <a:r>
              <a:rPr lang="en-US" altLang="es-ES" sz="1400" b="1" dirty="0" err="1"/>
              <a:t>opción</a:t>
            </a:r>
            <a:r>
              <a:rPr lang="en-US" altLang="es-ES" sz="1400" b="1" dirty="0"/>
              <a:t> para media </a:t>
            </a:r>
            <a:r>
              <a:rPr lang="en-US" altLang="es-ES" sz="1400" b="1" dirty="0" err="1"/>
              <a:t>mañana</a:t>
            </a:r>
            <a:r>
              <a:rPr lang="en-US" altLang="es-ES" sz="1400" b="1" dirty="0"/>
              <a:t> </a:t>
            </a:r>
            <a:r>
              <a:rPr lang="en-US" altLang="es-ES" sz="1400" dirty="0"/>
              <a:t>y </a:t>
            </a:r>
            <a:r>
              <a:rPr lang="en-US" altLang="es-ES" sz="1400" dirty="0" err="1"/>
              <a:t>como</a:t>
            </a:r>
            <a:r>
              <a:rPr lang="en-US" altLang="es-ES" sz="1400" dirty="0"/>
              <a:t> </a:t>
            </a:r>
            <a:r>
              <a:rPr lang="en-US" altLang="es-ES" sz="1400" dirty="0" err="1"/>
              <a:t>merienda</a:t>
            </a:r>
            <a:r>
              <a:rPr lang="en-US" altLang="es-ES" sz="1400" dirty="0"/>
              <a:t>.</a:t>
            </a:r>
          </a:p>
          <a:p>
            <a:pPr lvl="1" indent="-228600">
              <a:lnSpc>
                <a:spcPct val="90000"/>
              </a:lnSpc>
              <a:buFont typeface="Arial" panose="020B0604020202020204" pitchFamily="34" charset="0"/>
              <a:buChar char="•"/>
            </a:pPr>
            <a:endParaRPr lang="en-US" altLang="es-ES" sz="1400" dirty="0"/>
          </a:p>
          <a:p>
            <a:pPr lvl="1" indent="-228600">
              <a:lnSpc>
                <a:spcPct val="90000"/>
              </a:lnSpc>
              <a:buFont typeface="Arial" panose="020B0604020202020204" pitchFamily="34" charset="0"/>
              <a:buChar char="•"/>
            </a:pPr>
            <a:r>
              <a:rPr lang="en-US" altLang="es-ES" sz="1400" dirty="0"/>
              <a:t>Los </a:t>
            </a:r>
            <a:r>
              <a:rPr lang="en-US" altLang="es-ES" sz="1400" b="1" dirty="0" err="1"/>
              <a:t>dulces</a:t>
            </a:r>
            <a:r>
              <a:rPr lang="en-US" altLang="es-ES" sz="1400" b="1" dirty="0"/>
              <a:t> y </a:t>
            </a:r>
            <a:r>
              <a:rPr lang="en-US" altLang="es-ES" sz="1400" b="1" dirty="0" err="1"/>
              <a:t>pasteles</a:t>
            </a:r>
            <a:r>
              <a:rPr lang="en-US" altLang="es-ES" sz="1400" b="1" dirty="0"/>
              <a:t> </a:t>
            </a:r>
            <a:r>
              <a:rPr lang="en-US" altLang="es-ES" sz="1400" dirty="0" err="1"/>
              <a:t>deberían</a:t>
            </a:r>
            <a:r>
              <a:rPr lang="en-US" altLang="es-ES" sz="1400" dirty="0"/>
              <a:t> </a:t>
            </a:r>
            <a:r>
              <a:rPr lang="en-US" altLang="es-ES" sz="1400" dirty="0" err="1"/>
              <a:t>consumirse</a:t>
            </a:r>
            <a:r>
              <a:rPr lang="en-US" altLang="es-ES" sz="1400" dirty="0"/>
              <a:t> </a:t>
            </a:r>
            <a:r>
              <a:rPr lang="en-US" altLang="es-ES" sz="1400" b="1" dirty="0" err="1"/>
              <a:t>sólo</a:t>
            </a:r>
            <a:r>
              <a:rPr lang="en-US" altLang="es-ES" sz="1400" b="1" dirty="0"/>
              <a:t> </a:t>
            </a:r>
            <a:r>
              <a:rPr lang="en-US" altLang="es-ES" sz="1400" b="1" dirty="0" err="1"/>
              <a:t>ocasionalmente</a:t>
            </a:r>
            <a:r>
              <a:rPr lang="en-US" altLang="es-ES" sz="1400" b="1" dirty="0"/>
              <a:t>.</a:t>
            </a:r>
          </a:p>
          <a:p>
            <a:pPr lvl="1" indent="-228600">
              <a:lnSpc>
                <a:spcPct val="90000"/>
              </a:lnSpc>
              <a:buFont typeface="Arial" panose="020B0604020202020204" pitchFamily="34" charset="0"/>
              <a:buChar char="•"/>
            </a:pPr>
            <a:endParaRPr lang="en-US" altLang="es-ES" sz="1400" dirty="0"/>
          </a:p>
        </p:txBody>
      </p:sp>
      <p:sp>
        <p:nvSpPr>
          <p:cNvPr id="4" name="CuadroTexto 3">
            <a:extLst>
              <a:ext uri="{FF2B5EF4-FFF2-40B4-BE49-F238E27FC236}">
                <a16:creationId xmlns:a16="http://schemas.microsoft.com/office/drawing/2014/main" id="{4BC6F634-B542-9707-9679-91653D1062C1}"/>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sp>
        <p:nvSpPr>
          <p:cNvPr id="8" name="Text Box 3">
            <a:extLst>
              <a:ext uri="{FF2B5EF4-FFF2-40B4-BE49-F238E27FC236}">
                <a16:creationId xmlns:a16="http://schemas.microsoft.com/office/drawing/2014/main" id="{188E7B27-6979-4CCA-AC5F-D968724B83B2}"/>
              </a:ext>
            </a:extLst>
          </p:cNvPr>
          <p:cNvSpPr txBox="1">
            <a:spLocks noChangeArrowheads="1"/>
          </p:cNvSpPr>
          <p:nvPr/>
        </p:nvSpPr>
        <p:spPr bwMode="auto">
          <a:xfrm>
            <a:off x="1524000" y="6322220"/>
            <a:ext cx="10668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err="1">
                <a:latin typeface="Times New Roman" panose="02020603050405020304" pitchFamily="18" charset="0"/>
                <a:cs typeface="Times New Roman" panose="02020603050405020304" pitchFamily="18" charset="0"/>
              </a:rPr>
              <a:t>Decálogo</a:t>
            </a:r>
            <a:r>
              <a:rPr lang="en-US" altLang="es-ES" sz="1200" i="1" dirty="0">
                <a:latin typeface="Times New Roman" panose="02020603050405020304" pitchFamily="18" charset="0"/>
                <a:cs typeface="Times New Roman" panose="02020603050405020304" pitchFamily="18" charset="0"/>
              </a:rPr>
              <a:t> </a:t>
            </a:r>
            <a:r>
              <a:rPr lang="en-US" altLang="es-ES" sz="1200" i="1" dirty="0" err="1">
                <a:latin typeface="Times New Roman" panose="02020603050405020304" pitchFamily="18" charset="0"/>
                <a:cs typeface="Times New Roman" panose="02020603050405020304" pitchFamily="18" charset="0"/>
              </a:rPr>
              <a:t>propuesto</a:t>
            </a:r>
            <a:r>
              <a:rPr lang="en-US" altLang="es-ES" sz="1200" i="1" dirty="0">
                <a:latin typeface="Times New Roman" panose="02020603050405020304" pitchFamily="18" charset="0"/>
                <a:cs typeface="Times New Roman" panose="02020603050405020304" pitchFamily="18" charset="0"/>
              </a:rPr>
              <a:t> por la Fundación </a:t>
            </a:r>
            <a:r>
              <a:rPr lang="en-US" altLang="es-ES" sz="1200" i="1" dirty="0" err="1">
                <a:latin typeface="Times New Roman" panose="02020603050405020304" pitchFamily="18" charset="0"/>
                <a:cs typeface="Times New Roman" panose="02020603050405020304" pitchFamily="18" charset="0"/>
              </a:rPr>
              <a:t>Dieta</a:t>
            </a:r>
            <a:r>
              <a:rPr lang="en-US" altLang="es-ES" sz="1200" i="1" dirty="0">
                <a:latin typeface="Times New Roman" panose="02020603050405020304" pitchFamily="18" charset="0"/>
                <a:cs typeface="Times New Roman" panose="02020603050405020304" pitchFamily="18" charset="0"/>
              </a:rPr>
              <a:t> Mediterránea. </a:t>
            </a:r>
            <a:r>
              <a:rPr lang="en-US" altLang="es-ES" sz="1200" i="1" dirty="0" err="1">
                <a:latin typeface="Times New Roman" panose="02020603050405020304" pitchFamily="18" charset="0"/>
                <a:cs typeface="Times New Roman" panose="02020603050405020304" pitchFamily="18" charset="0"/>
              </a:rPr>
              <a:t>Complementado</a:t>
            </a:r>
            <a:r>
              <a:rPr lang="en-US" altLang="es-ES" sz="1200" i="1" dirty="0">
                <a:latin typeface="Times New Roman" panose="02020603050405020304" pitchFamily="18" charset="0"/>
                <a:cs typeface="Times New Roman" panose="02020603050405020304" pitchFamily="18" charset="0"/>
              </a:rPr>
              <a:t>.</a:t>
            </a:r>
          </a:p>
          <a:p>
            <a:pPr algn="r" fontAlgn="base">
              <a:spcBef>
                <a:spcPct val="50000"/>
              </a:spcBef>
              <a:spcAft>
                <a:spcPct val="0"/>
              </a:spcAft>
            </a:pPr>
            <a:r>
              <a:rPr lang="es-ES" altLang="es-ES" sz="1200" i="1" dirty="0">
                <a:latin typeface="Times New Roman" panose="02020603050405020304" pitchFamily="18" charset="0"/>
                <a:cs typeface="Times New Roman" panose="02020603050405020304" pitchFamily="18" charset="0"/>
              </a:rPr>
              <a:t>http://dietamediterranea.com/nutricion-saludable-ejercicio-fisico/</a:t>
            </a:r>
          </a:p>
        </p:txBody>
      </p:sp>
    </p:spTree>
    <p:extLst>
      <p:ext uri="{BB962C8B-B14F-4D97-AF65-F5344CB8AC3E}">
        <p14:creationId xmlns:p14="http://schemas.microsoft.com/office/powerpoint/2010/main" val="2015406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3"/>
          <p:cNvSpPr>
            <a:spLocks noGrp="1" noChangeArrowheads="1"/>
          </p:cNvSpPr>
          <p:nvPr>
            <p:ph type="body" idx="4294967295"/>
          </p:nvPr>
        </p:nvSpPr>
        <p:spPr>
          <a:xfrm>
            <a:off x="1981200" y="1600201"/>
            <a:ext cx="8291264" cy="4525963"/>
          </a:xfrm>
        </p:spPr>
        <p:txBody>
          <a:bodyPr/>
          <a:lstStyle/>
          <a:p>
            <a:pPr marL="0" indent="0">
              <a:lnSpc>
                <a:spcPct val="80000"/>
              </a:lnSpc>
              <a:buNone/>
            </a:pPr>
            <a:r>
              <a:rPr lang="es-ES" altLang="es-ES" sz="2800" b="1" dirty="0">
                <a:solidFill>
                  <a:srgbClr val="FF0000"/>
                </a:solidFill>
              </a:rPr>
              <a:t>9. El agua es la bebida por excelencia en el mediterráneo. </a:t>
            </a:r>
            <a:endParaRPr lang="es-ES" altLang="es-ES" sz="2000" dirty="0"/>
          </a:p>
          <a:p>
            <a:pPr lvl="1">
              <a:lnSpc>
                <a:spcPct val="80000"/>
              </a:lnSpc>
            </a:pPr>
            <a:endParaRPr lang="es-ES" altLang="es-ES" sz="2000" dirty="0"/>
          </a:p>
          <a:p>
            <a:pPr lvl="1">
              <a:lnSpc>
                <a:spcPct val="80000"/>
              </a:lnSpc>
            </a:pPr>
            <a:r>
              <a:rPr lang="es-ES" altLang="es-ES" sz="2000" dirty="0"/>
              <a:t>Es fundamental beber agua. Permite una buena </a:t>
            </a:r>
            <a:r>
              <a:rPr lang="es-ES" altLang="es-ES" sz="2000" b="1" dirty="0"/>
              <a:t>hidratación</a:t>
            </a:r>
            <a:r>
              <a:rPr lang="es-ES" altLang="es-ES" sz="2000" dirty="0"/>
              <a:t> y ayuda a eliminar sustancias de desechos y posibles tóxicos. Beber abundante agua </a:t>
            </a:r>
            <a:r>
              <a:rPr lang="es-ES" altLang="es-ES" sz="2000" b="1" dirty="0"/>
              <a:t>disminuye el contacto </a:t>
            </a:r>
            <a:r>
              <a:rPr lang="es-ES" altLang="es-ES" sz="2000" dirty="0"/>
              <a:t>de sustancias potencialmente tóxicas con las paredes de la vejiga. Su </a:t>
            </a:r>
            <a:r>
              <a:rPr lang="es-ES" altLang="es-ES" sz="2000" b="1" dirty="0"/>
              <a:t>cantidad varía </a:t>
            </a:r>
            <a:r>
              <a:rPr lang="es-ES" altLang="es-ES" sz="2000" dirty="0"/>
              <a:t>en función de edad, ejercicio, clima… (~ 2 litros).</a:t>
            </a:r>
          </a:p>
          <a:p>
            <a:pPr lvl="1">
              <a:lnSpc>
                <a:spcPct val="80000"/>
              </a:lnSpc>
            </a:pPr>
            <a:endParaRPr lang="es-ES" altLang="es-ES" sz="2000" dirty="0"/>
          </a:p>
          <a:p>
            <a:pPr lvl="1">
              <a:lnSpc>
                <a:spcPct val="80000"/>
              </a:lnSpc>
            </a:pPr>
            <a:r>
              <a:rPr lang="es-ES" altLang="es-ES" sz="2000" b="1" dirty="0"/>
              <a:t>Alcohol</a:t>
            </a:r>
            <a:r>
              <a:rPr lang="es-ES" altLang="es-ES" sz="2000" dirty="0"/>
              <a:t>. Aunque el vino y la cerveza puedan formar parte de nuestra dieta mediterránea, </a:t>
            </a:r>
            <a:r>
              <a:rPr lang="es-ES" altLang="es-ES" sz="2000" b="1" dirty="0"/>
              <a:t>no debe ser aconsejado </a:t>
            </a:r>
            <a:r>
              <a:rPr lang="es-ES" altLang="es-ES" sz="2000" dirty="0"/>
              <a:t>su consumo, pues puede favorecer el consumo de alcohol y sus consecuencias (la </a:t>
            </a:r>
            <a:r>
              <a:rPr lang="es-ES" altLang="es-ES" sz="2000" b="1" dirty="0"/>
              <a:t>obesidad</a:t>
            </a:r>
            <a:r>
              <a:rPr lang="es-ES" altLang="es-ES" sz="2000" dirty="0"/>
              <a:t> entre ellos).</a:t>
            </a:r>
          </a:p>
          <a:p>
            <a:pPr lvl="1">
              <a:lnSpc>
                <a:spcPct val="80000"/>
              </a:lnSpc>
            </a:pPr>
            <a:endParaRPr lang="es-ES" altLang="es-ES" sz="2000" dirty="0"/>
          </a:p>
          <a:p>
            <a:pPr lvl="1">
              <a:lnSpc>
                <a:spcPct val="80000"/>
              </a:lnSpc>
            </a:pPr>
            <a:r>
              <a:rPr lang="es-ES" altLang="es-ES" sz="2000" dirty="0"/>
              <a:t>Debe recordarse que </a:t>
            </a:r>
            <a:r>
              <a:rPr lang="es-ES" altLang="es-ES" sz="2000" b="1" dirty="0"/>
              <a:t>el alcohol es un tóxico para el sistema nervioso</a:t>
            </a:r>
            <a:r>
              <a:rPr lang="es-ES" altLang="es-ES" sz="2000" dirty="0"/>
              <a:t>, sobre todo para aquel en desarrollo.</a:t>
            </a:r>
          </a:p>
          <a:p>
            <a:pPr lvl="1">
              <a:lnSpc>
                <a:spcPct val="80000"/>
              </a:lnSpc>
            </a:pPr>
            <a:endParaRPr lang="es-ES" altLang="es-ES" sz="2000" dirty="0"/>
          </a:p>
          <a:p>
            <a:pPr lvl="1">
              <a:lnSpc>
                <a:spcPct val="80000"/>
              </a:lnSpc>
            </a:pPr>
            <a:endParaRPr lang="es-ES" altLang="es-ES" sz="2000" dirty="0"/>
          </a:p>
        </p:txBody>
      </p:sp>
      <p:sp>
        <p:nvSpPr>
          <p:cNvPr id="594947" name="Text Box 3"/>
          <p:cNvSpPr txBox="1">
            <a:spLocks noChangeArrowheads="1"/>
          </p:cNvSpPr>
          <p:nvPr/>
        </p:nvSpPr>
        <p:spPr bwMode="auto">
          <a:xfrm>
            <a:off x="1523999" y="6322220"/>
            <a:ext cx="1066515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err="1">
                <a:solidFill>
                  <a:srgbClr val="000000"/>
                </a:solidFill>
                <a:latin typeface="Times New Roman" panose="02020603050405020304" pitchFamily="18" charset="0"/>
                <a:cs typeface="Times New Roman" panose="02020603050405020304" pitchFamily="18" charset="0"/>
              </a:rPr>
              <a:t>Decálogo</a:t>
            </a:r>
            <a:r>
              <a:rPr lang="en-US" altLang="es-ES" sz="1200" i="1" dirty="0">
                <a:solidFill>
                  <a:srgbClr val="000000"/>
                </a:solidFill>
                <a:latin typeface="Times New Roman" panose="02020603050405020304" pitchFamily="18" charset="0"/>
                <a:cs typeface="Times New Roman" panose="02020603050405020304" pitchFamily="18" charset="0"/>
              </a:rPr>
              <a:t> </a:t>
            </a:r>
            <a:r>
              <a:rPr lang="en-US" altLang="es-ES" sz="1200" i="1" dirty="0" err="1">
                <a:solidFill>
                  <a:srgbClr val="000000"/>
                </a:solidFill>
                <a:latin typeface="Times New Roman" panose="02020603050405020304" pitchFamily="18" charset="0"/>
                <a:cs typeface="Times New Roman" panose="02020603050405020304" pitchFamily="18" charset="0"/>
              </a:rPr>
              <a:t>propuesto</a:t>
            </a:r>
            <a:r>
              <a:rPr lang="en-US" altLang="es-ES" sz="1200" i="1" dirty="0">
                <a:solidFill>
                  <a:srgbClr val="000000"/>
                </a:solidFill>
                <a:latin typeface="Times New Roman" panose="02020603050405020304" pitchFamily="18" charset="0"/>
                <a:cs typeface="Times New Roman" panose="02020603050405020304" pitchFamily="18" charset="0"/>
              </a:rPr>
              <a:t> por la Fundación </a:t>
            </a:r>
            <a:r>
              <a:rPr lang="en-US" altLang="es-ES" sz="1200" i="1" dirty="0" err="1">
                <a:solidFill>
                  <a:srgbClr val="000000"/>
                </a:solidFill>
                <a:latin typeface="Times New Roman" panose="02020603050405020304" pitchFamily="18" charset="0"/>
                <a:cs typeface="Times New Roman" panose="02020603050405020304" pitchFamily="18" charset="0"/>
              </a:rPr>
              <a:t>Dieta</a:t>
            </a:r>
            <a:r>
              <a:rPr lang="en-US" altLang="es-ES" sz="1200" i="1" dirty="0">
                <a:solidFill>
                  <a:srgbClr val="000000"/>
                </a:solidFill>
                <a:latin typeface="Times New Roman" panose="02020603050405020304" pitchFamily="18" charset="0"/>
                <a:cs typeface="Times New Roman" panose="02020603050405020304" pitchFamily="18" charset="0"/>
              </a:rPr>
              <a:t> Mediterránea. </a:t>
            </a:r>
            <a:r>
              <a:rPr lang="en-US" altLang="es-ES" sz="1200" i="1" dirty="0" err="1">
                <a:solidFill>
                  <a:srgbClr val="000000"/>
                </a:solidFill>
                <a:latin typeface="Times New Roman" panose="02020603050405020304" pitchFamily="18" charset="0"/>
                <a:cs typeface="Times New Roman" panose="02020603050405020304" pitchFamily="18" charset="0"/>
              </a:rPr>
              <a:t>Complementado</a:t>
            </a:r>
            <a:r>
              <a:rPr lang="en-US" altLang="es-ES" sz="1200" i="1" dirty="0">
                <a:solidFill>
                  <a:srgbClr val="000000"/>
                </a:solidFill>
                <a:latin typeface="Times New Roman" panose="02020603050405020304" pitchFamily="18" charset="0"/>
                <a:cs typeface="Times New Roman" panose="02020603050405020304" pitchFamily="18" charset="0"/>
              </a:rPr>
              <a:t> y </a:t>
            </a:r>
            <a:r>
              <a:rPr lang="en-US" altLang="es-ES" sz="1200" i="1" dirty="0" err="1">
                <a:solidFill>
                  <a:srgbClr val="000000"/>
                </a:solidFill>
                <a:latin typeface="Times New Roman" panose="02020603050405020304" pitchFamily="18" charset="0"/>
                <a:cs typeface="Times New Roman" panose="02020603050405020304" pitchFamily="18" charset="0"/>
              </a:rPr>
              <a:t>adaptado</a:t>
            </a:r>
            <a:r>
              <a:rPr lang="en-US" altLang="es-ES" sz="1200" i="1" dirty="0">
                <a:solidFill>
                  <a:srgbClr val="000000"/>
                </a:solidFill>
                <a:latin typeface="Times New Roman" panose="02020603050405020304" pitchFamily="18" charset="0"/>
                <a:cs typeface="Times New Roman" panose="02020603050405020304" pitchFamily="18" charset="0"/>
              </a:rPr>
              <a:t>.</a:t>
            </a:r>
          </a:p>
          <a:p>
            <a:pPr algn="r" fontAlgn="base">
              <a:spcBef>
                <a:spcPct val="50000"/>
              </a:spcBef>
              <a:spcAft>
                <a:spcPct val="0"/>
              </a:spcAft>
            </a:pPr>
            <a:r>
              <a:rPr lang="es-ES" altLang="es-ES" sz="1200" i="1" dirty="0">
                <a:solidFill>
                  <a:srgbClr val="000000"/>
                </a:solidFill>
                <a:latin typeface="Times New Roman" panose="02020603050405020304" pitchFamily="18" charset="0"/>
                <a:cs typeface="Times New Roman" panose="02020603050405020304" pitchFamily="18" charset="0"/>
              </a:rPr>
              <a:t>http://dietamediterranea.com/nutricion-saludable-ejercicio-fisico/</a:t>
            </a:r>
          </a:p>
        </p:txBody>
      </p:sp>
      <p:sp>
        <p:nvSpPr>
          <p:cNvPr id="5" name="Rectangle 2">
            <a:extLst>
              <a:ext uri="{FF2B5EF4-FFF2-40B4-BE49-F238E27FC236}">
                <a16:creationId xmlns:a16="http://schemas.microsoft.com/office/drawing/2014/main" id="{768F1A0A-E10F-4284-BC63-8286CCC569AB}"/>
              </a:ext>
            </a:extLst>
          </p:cNvPr>
          <p:cNvSpPr>
            <a:spLocks noChangeArrowheads="1"/>
          </p:cNvSpPr>
          <p:nvPr/>
        </p:nvSpPr>
        <p:spPr bwMode="auto">
          <a:xfrm>
            <a:off x="1689956" y="160337"/>
            <a:ext cx="8812088" cy="1143000"/>
          </a:xfrm>
          <a:prstGeom prst="rect">
            <a:avLst/>
          </a:prstGeom>
          <a:solidFill>
            <a:srgbClr val="FFFF99"/>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s-ES" altLang="es-ES" sz="3600" b="1" dirty="0">
                <a:solidFill>
                  <a:srgbClr val="000000"/>
                </a:solidFill>
                <a:effectLst>
                  <a:outerShdw blurRad="38100" dist="38100" dir="2700000" algn="tl">
                    <a:srgbClr val="FFFFFF"/>
                  </a:outerShdw>
                </a:effectLst>
              </a:rPr>
              <a:t>Decálogo de la Dieta Mediterránea</a:t>
            </a:r>
          </a:p>
        </p:txBody>
      </p:sp>
      <p:sp>
        <p:nvSpPr>
          <p:cNvPr id="2" name="CuadroTexto 1">
            <a:extLst>
              <a:ext uri="{FF2B5EF4-FFF2-40B4-BE49-F238E27FC236}">
                <a16:creationId xmlns:a16="http://schemas.microsoft.com/office/drawing/2014/main" id="{CBEEF509-4179-3C7D-60CF-07FA1889FE5A}"/>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3" name="Imagen 2" descr="Corazón háb salud inicial">
            <a:extLst>
              <a:ext uri="{FF2B5EF4-FFF2-40B4-BE49-F238E27FC236}">
                <a16:creationId xmlns:a16="http://schemas.microsoft.com/office/drawing/2014/main" id="{D7AD06ED-F1E4-85A0-94A9-2EFB39299670}"/>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1124167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3"/>
          <p:cNvSpPr>
            <a:spLocks noGrp="1" noChangeArrowheads="1"/>
          </p:cNvSpPr>
          <p:nvPr>
            <p:ph type="body" idx="4294967295"/>
          </p:nvPr>
        </p:nvSpPr>
        <p:spPr/>
        <p:txBody>
          <a:bodyPr/>
          <a:lstStyle/>
          <a:p>
            <a:pPr marL="0" indent="0">
              <a:lnSpc>
                <a:spcPct val="80000"/>
              </a:lnSpc>
              <a:buNone/>
            </a:pPr>
            <a:r>
              <a:rPr lang="es-ES" altLang="es-ES" sz="2800" b="1" dirty="0">
                <a:solidFill>
                  <a:srgbClr val="FF0000"/>
                </a:solidFill>
              </a:rPr>
              <a:t>10. Realizar ejercicio físico todos los días, ya que es tan importante como comer adecuadamente. </a:t>
            </a:r>
            <a:endParaRPr lang="es-ES" altLang="es-ES" sz="2000" dirty="0"/>
          </a:p>
          <a:p>
            <a:pPr lvl="1">
              <a:lnSpc>
                <a:spcPct val="80000"/>
              </a:lnSpc>
            </a:pPr>
            <a:endParaRPr lang="es-ES" altLang="es-ES" sz="2000" dirty="0"/>
          </a:p>
          <a:p>
            <a:pPr lvl="1">
              <a:lnSpc>
                <a:spcPct val="80000"/>
              </a:lnSpc>
            </a:pPr>
            <a:r>
              <a:rPr lang="es-ES" altLang="es-ES" sz="2000" dirty="0"/>
              <a:t>Realizar diariamente ejercicio físico adaptado a nuestras capacidades es muy importante para conservar una buena salud.</a:t>
            </a:r>
          </a:p>
          <a:p>
            <a:pPr lvl="1">
              <a:lnSpc>
                <a:spcPct val="80000"/>
              </a:lnSpc>
            </a:pPr>
            <a:endParaRPr lang="es-ES" altLang="es-ES" sz="2000" dirty="0"/>
          </a:p>
        </p:txBody>
      </p:sp>
      <p:sp>
        <p:nvSpPr>
          <p:cNvPr id="594947" name="Text Box 3"/>
          <p:cNvSpPr txBox="1">
            <a:spLocks noChangeArrowheads="1"/>
          </p:cNvSpPr>
          <p:nvPr/>
        </p:nvSpPr>
        <p:spPr bwMode="auto">
          <a:xfrm>
            <a:off x="1523999" y="6322220"/>
            <a:ext cx="1066515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err="1">
                <a:solidFill>
                  <a:srgbClr val="000000"/>
                </a:solidFill>
                <a:latin typeface="Times New Roman" panose="02020603050405020304" pitchFamily="18" charset="0"/>
                <a:cs typeface="Times New Roman" panose="02020603050405020304" pitchFamily="18" charset="0"/>
              </a:rPr>
              <a:t>Decálogo</a:t>
            </a:r>
            <a:r>
              <a:rPr lang="en-US" altLang="es-ES" sz="1200" i="1" dirty="0">
                <a:solidFill>
                  <a:srgbClr val="000000"/>
                </a:solidFill>
                <a:latin typeface="Times New Roman" panose="02020603050405020304" pitchFamily="18" charset="0"/>
                <a:cs typeface="Times New Roman" panose="02020603050405020304" pitchFamily="18" charset="0"/>
              </a:rPr>
              <a:t> </a:t>
            </a:r>
            <a:r>
              <a:rPr lang="en-US" altLang="es-ES" sz="1200" i="1" dirty="0" err="1">
                <a:solidFill>
                  <a:srgbClr val="000000"/>
                </a:solidFill>
                <a:latin typeface="Times New Roman" panose="02020603050405020304" pitchFamily="18" charset="0"/>
                <a:cs typeface="Times New Roman" panose="02020603050405020304" pitchFamily="18" charset="0"/>
              </a:rPr>
              <a:t>propuesto</a:t>
            </a:r>
            <a:r>
              <a:rPr lang="en-US" altLang="es-ES" sz="1200" i="1" dirty="0">
                <a:solidFill>
                  <a:srgbClr val="000000"/>
                </a:solidFill>
                <a:latin typeface="Times New Roman" panose="02020603050405020304" pitchFamily="18" charset="0"/>
                <a:cs typeface="Times New Roman" panose="02020603050405020304" pitchFamily="18" charset="0"/>
              </a:rPr>
              <a:t> por la Fundación </a:t>
            </a:r>
            <a:r>
              <a:rPr lang="en-US" altLang="es-ES" sz="1200" i="1" dirty="0" err="1">
                <a:solidFill>
                  <a:srgbClr val="000000"/>
                </a:solidFill>
                <a:latin typeface="Times New Roman" panose="02020603050405020304" pitchFamily="18" charset="0"/>
                <a:cs typeface="Times New Roman" panose="02020603050405020304" pitchFamily="18" charset="0"/>
              </a:rPr>
              <a:t>Dieta</a:t>
            </a:r>
            <a:r>
              <a:rPr lang="en-US" altLang="es-ES" sz="1200" i="1" dirty="0">
                <a:solidFill>
                  <a:srgbClr val="000000"/>
                </a:solidFill>
                <a:latin typeface="Times New Roman" panose="02020603050405020304" pitchFamily="18" charset="0"/>
                <a:cs typeface="Times New Roman" panose="02020603050405020304" pitchFamily="18" charset="0"/>
              </a:rPr>
              <a:t> Mediterránea. </a:t>
            </a:r>
            <a:r>
              <a:rPr lang="en-US" altLang="es-ES" sz="1200" i="1" dirty="0" err="1">
                <a:solidFill>
                  <a:srgbClr val="000000"/>
                </a:solidFill>
                <a:latin typeface="Times New Roman" panose="02020603050405020304" pitchFamily="18" charset="0"/>
                <a:cs typeface="Times New Roman" panose="02020603050405020304" pitchFamily="18" charset="0"/>
              </a:rPr>
              <a:t>Complementado</a:t>
            </a:r>
            <a:r>
              <a:rPr lang="en-US" altLang="es-ES" sz="1200" i="1" dirty="0">
                <a:solidFill>
                  <a:srgbClr val="000000"/>
                </a:solidFill>
                <a:latin typeface="Times New Roman" panose="02020603050405020304" pitchFamily="18" charset="0"/>
                <a:cs typeface="Times New Roman" panose="02020603050405020304" pitchFamily="18" charset="0"/>
              </a:rPr>
              <a:t> y </a:t>
            </a:r>
            <a:r>
              <a:rPr lang="en-US" altLang="es-ES" sz="1200" i="1" dirty="0" err="1">
                <a:solidFill>
                  <a:srgbClr val="000000"/>
                </a:solidFill>
                <a:latin typeface="Times New Roman" panose="02020603050405020304" pitchFamily="18" charset="0"/>
                <a:cs typeface="Times New Roman" panose="02020603050405020304" pitchFamily="18" charset="0"/>
              </a:rPr>
              <a:t>adaptado</a:t>
            </a:r>
            <a:r>
              <a:rPr lang="en-US" altLang="es-ES" sz="1200" i="1" dirty="0">
                <a:solidFill>
                  <a:srgbClr val="000000"/>
                </a:solidFill>
                <a:latin typeface="Times New Roman" panose="02020603050405020304" pitchFamily="18" charset="0"/>
                <a:cs typeface="Times New Roman" panose="02020603050405020304" pitchFamily="18" charset="0"/>
              </a:rPr>
              <a:t>.</a:t>
            </a:r>
          </a:p>
          <a:p>
            <a:pPr algn="r" fontAlgn="base">
              <a:spcBef>
                <a:spcPct val="50000"/>
              </a:spcBef>
              <a:spcAft>
                <a:spcPct val="0"/>
              </a:spcAft>
            </a:pPr>
            <a:r>
              <a:rPr lang="es-ES" altLang="es-ES" sz="1200" i="1" dirty="0">
                <a:solidFill>
                  <a:srgbClr val="000000"/>
                </a:solidFill>
                <a:latin typeface="Times New Roman" panose="02020603050405020304" pitchFamily="18" charset="0"/>
                <a:cs typeface="Times New Roman" panose="02020603050405020304" pitchFamily="18" charset="0"/>
              </a:rPr>
              <a:t>http://dietamediterranea.com/nutricion-saludable-ejercicio-fisico/</a:t>
            </a:r>
          </a:p>
        </p:txBody>
      </p:sp>
      <p:sp>
        <p:nvSpPr>
          <p:cNvPr id="5" name="Rectangle 2">
            <a:extLst>
              <a:ext uri="{FF2B5EF4-FFF2-40B4-BE49-F238E27FC236}">
                <a16:creationId xmlns:a16="http://schemas.microsoft.com/office/drawing/2014/main" id="{768F1A0A-E10F-4284-BC63-8286CCC569AB}"/>
              </a:ext>
            </a:extLst>
          </p:cNvPr>
          <p:cNvSpPr>
            <a:spLocks noChangeArrowheads="1"/>
          </p:cNvSpPr>
          <p:nvPr/>
        </p:nvSpPr>
        <p:spPr bwMode="auto">
          <a:xfrm>
            <a:off x="1689956" y="160337"/>
            <a:ext cx="8812088" cy="1143000"/>
          </a:xfrm>
          <a:prstGeom prst="rect">
            <a:avLst/>
          </a:prstGeom>
          <a:solidFill>
            <a:srgbClr val="FFFF99"/>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s-ES" altLang="es-ES" sz="3600" b="1" dirty="0">
                <a:solidFill>
                  <a:srgbClr val="000000"/>
                </a:solidFill>
                <a:effectLst>
                  <a:outerShdw blurRad="38100" dist="38100" dir="2700000" algn="tl">
                    <a:srgbClr val="FFFFFF"/>
                  </a:outerShdw>
                </a:effectLst>
              </a:rPr>
              <a:t>Decálogo de la Dieta Mediterránea</a:t>
            </a:r>
          </a:p>
        </p:txBody>
      </p:sp>
      <p:sp>
        <p:nvSpPr>
          <p:cNvPr id="2" name="CuadroTexto 1">
            <a:extLst>
              <a:ext uri="{FF2B5EF4-FFF2-40B4-BE49-F238E27FC236}">
                <a16:creationId xmlns:a16="http://schemas.microsoft.com/office/drawing/2014/main" id="{AC899DFB-AA36-E269-B524-E71781D6A0E0}"/>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3" name="Imagen 2" descr="Corazón háb salud inicial">
            <a:extLst>
              <a:ext uri="{FF2B5EF4-FFF2-40B4-BE49-F238E27FC236}">
                <a16:creationId xmlns:a16="http://schemas.microsoft.com/office/drawing/2014/main" id="{2927A195-22AC-0CCE-4416-43D16BD2D04E}"/>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pic>
        <p:nvPicPr>
          <p:cNvPr id="4" name="Imagen 3">
            <a:extLst>
              <a:ext uri="{FF2B5EF4-FFF2-40B4-BE49-F238E27FC236}">
                <a16:creationId xmlns:a16="http://schemas.microsoft.com/office/drawing/2014/main" id="{7DDF2A93-CC58-C646-55FF-ED0C5A1AE921}"/>
              </a:ext>
            </a:extLst>
          </p:cNvPr>
          <p:cNvPicPr>
            <a:picLocks noChangeAspect="1"/>
          </p:cNvPicPr>
          <p:nvPr/>
        </p:nvPicPr>
        <p:blipFill rotWithShape="1">
          <a:blip r:embed="rId3"/>
          <a:srcRect l="14720" t="13250" r="39080" b="2751"/>
          <a:stretch/>
        </p:blipFill>
        <p:spPr>
          <a:xfrm>
            <a:off x="0" y="3230310"/>
            <a:ext cx="2494037" cy="3627690"/>
          </a:xfrm>
          <a:prstGeom prst="rect">
            <a:avLst/>
          </a:prstGeom>
        </p:spPr>
      </p:pic>
    </p:spTree>
    <p:extLst>
      <p:ext uri="{BB962C8B-B14F-4D97-AF65-F5344CB8AC3E}">
        <p14:creationId xmlns:p14="http://schemas.microsoft.com/office/powerpoint/2010/main" val="1664620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E2E6F77-86A9-417F-8819-7AA95B9F6A82}"/>
              </a:ext>
            </a:extLst>
          </p:cNvPr>
          <p:cNvSpPr txBox="1"/>
          <p:nvPr/>
        </p:nvSpPr>
        <p:spPr>
          <a:xfrm>
            <a:off x="2135560" y="1124744"/>
            <a:ext cx="7272808" cy="954107"/>
          </a:xfrm>
          <a:prstGeom prst="rect">
            <a:avLst/>
          </a:prstGeom>
          <a:noFill/>
        </p:spPr>
        <p:txBody>
          <a:bodyPr wrap="square" rtlCol="0">
            <a:spAutoFit/>
          </a:bodyPr>
          <a:lstStyle/>
          <a:p>
            <a:pPr eaLnBrk="0" fontAlgn="base" hangingPunct="0">
              <a:spcBef>
                <a:spcPct val="0"/>
              </a:spcBef>
              <a:spcAft>
                <a:spcPct val="0"/>
              </a:spcAft>
            </a:pPr>
            <a:r>
              <a:rPr lang="es-ES" sz="2800" dirty="0">
                <a:solidFill>
                  <a:srgbClr val="000000"/>
                </a:solidFill>
                <a:latin typeface="Arial" panose="020B0604020202020204" pitchFamily="34" charset="0"/>
                <a:cs typeface="Arial" panose="020B0604020202020204" pitchFamily="34" charset="0"/>
              </a:rPr>
              <a:t>Sugerencia de vídeo de “posicionamiento” y debate previo:</a:t>
            </a:r>
          </a:p>
        </p:txBody>
      </p:sp>
      <p:pic>
        <p:nvPicPr>
          <p:cNvPr id="3" name="Elementos multimedia en línea 2" title="Dieta Mediterrￃﾡnea">
            <a:hlinkClick r:id="" action="ppaction://media"/>
            <a:extLst>
              <a:ext uri="{FF2B5EF4-FFF2-40B4-BE49-F238E27FC236}">
                <a16:creationId xmlns:a16="http://schemas.microsoft.com/office/drawing/2014/main" id="{AA09C81A-2A43-40FD-A1E9-66390928839D}"/>
              </a:ext>
            </a:extLst>
          </p:cNvPr>
          <p:cNvPicPr>
            <a:picLocks noRot="1" noChangeAspect="1"/>
          </p:cNvPicPr>
          <p:nvPr>
            <a:videoFile r:link="rId1"/>
          </p:nvPr>
        </p:nvPicPr>
        <p:blipFill>
          <a:blip r:embed="rId4"/>
          <a:stretch>
            <a:fillRect/>
          </a:stretch>
        </p:blipFill>
        <p:spPr>
          <a:xfrm>
            <a:off x="4441418" y="2299831"/>
            <a:ext cx="3309165" cy="1869678"/>
          </a:xfrm>
          <a:prstGeom prst="rect">
            <a:avLst/>
          </a:prstGeom>
        </p:spPr>
      </p:pic>
      <p:sp>
        <p:nvSpPr>
          <p:cNvPr id="4" name="CuadroTexto 3">
            <a:extLst>
              <a:ext uri="{FF2B5EF4-FFF2-40B4-BE49-F238E27FC236}">
                <a16:creationId xmlns:a16="http://schemas.microsoft.com/office/drawing/2014/main" id="{F520BE53-DE1B-D03D-B3DF-39C3F1C660A3}"/>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chemeClr val="accent6">
                    <a:lumMod val="40000"/>
                    <a:lumOff val="60000"/>
                  </a:schemeClr>
                </a:solidFill>
              </a:rPr>
              <a:t>Servicio Extremeño de Salud. D. Gral. de Salud Pública. Unidad de Educación para la Salud”. Octubre-noviembre 2022 (versión 1).</a:t>
            </a:r>
          </a:p>
        </p:txBody>
      </p:sp>
      <p:pic>
        <p:nvPicPr>
          <p:cNvPr id="5" name="Imagen 4" descr="Corazón háb salud inicial">
            <a:extLst>
              <a:ext uri="{FF2B5EF4-FFF2-40B4-BE49-F238E27FC236}">
                <a16:creationId xmlns:a16="http://schemas.microsoft.com/office/drawing/2014/main" id="{47501C01-F5D3-5582-4BE2-01DE30B36835}"/>
              </a:ext>
            </a:extLst>
          </p:cNvPr>
          <p:cNvPicPr/>
          <p:nvPr/>
        </p:nvPicPr>
        <p:blipFill>
          <a:blip r:embed="rId5">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46778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tabla, interior, comida, fruta&#10;&#10;Descripción generada automáticamente">
            <a:extLst>
              <a:ext uri="{FF2B5EF4-FFF2-40B4-BE49-F238E27FC236}">
                <a16:creationId xmlns:a16="http://schemas.microsoft.com/office/drawing/2014/main" id="{9A50759F-A0B1-42FD-84D8-EA71C1ED7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14876"/>
            <a:ext cx="9144000" cy="4828248"/>
          </a:xfrm>
          <a:prstGeom prst="rect">
            <a:avLst/>
          </a:prstGeom>
        </p:spPr>
      </p:pic>
      <p:sp>
        <p:nvSpPr>
          <p:cNvPr id="2" name="CuadroTexto 1">
            <a:extLst>
              <a:ext uri="{FF2B5EF4-FFF2-40B4-BE49-F238E27FC236}">
                <a16:creationId xmlns:a16="http://schemas.microsoft.com/office/drawing/2014/main" id="{CB29FBBD-9568-A219-A3D6-0528E79709F8}"/>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4" name="Imagen 3" descr="Corazón háb salud inicial">
            <a:extLst>
              <a:ext uri="{FF2B5EF4-FFF2-40B4-BE49-F238E27FC236}">
                <a16:creationId xmlns:a16="http://schemas.microsoft.com/office/drawing/2014/main" id="{70FD884D-9A0F-95A3-38D4-48DB0AE1735A}"/>
              </a:ext>
            </a:extLst>
          </p:cNvPr>
          <p:cNvPicPr/>
          <p:nvPr/>
        </p:nvPicPr>
        <p:blipFill>
          <a:blip r:embed="rId3">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258147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1676400" y="228600"/>
            <a:ext cx="8305800" cy="1143000"/>
          </a:xfrm>
          <a:prstGeom prst="rect">
            <a:avLst/>
          </a:prstGeom>
          <a:solidFill>
            <a:srgbClr val="00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es-ES" altLang="es-ES" sz="3600" b="1" dirty="0">
                <a:solidFill>
                  <a:srgbClr val="000000"/>
                </a:solidFill>
                <a:effectLst>
                  <a:outerShdw blurRad="38100" dist="38100" dir="2700000" algn="tl">
                    <a:srgbClr val="FFFFFF"/>
                  </a:outerShdw>
                </a:effectLst>
              </a:rPr>
              <a:t>Dieta Mediterránea</a:t>
            </a:r>
          </a:p>
        </p:txBody>
      </p:sp>
      <p:sp>
        <p:nvSpPr>
          <p:cNvPr id="592899" name="Rectangle 3"/>
          <p:cNvSpPr>
            <a:spLocks noChangeArrowheads="1"/>
          </p:cNvSpPr>
          <p:nvPr/>
        </p:nvSpPr>
        <p:spPr bwMode="auto">
          <a:xfrm>
            <a:off x="2263775" y="2840038"/>
            <a:ext cx="76644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s-ES" altLang="es-ES">
              <a:solidFill>
                <a:srgbClr val="000000"/>
              </a:solidFill>
            </a:endParaRPr>
          </a:p>
        </p:txBody>
      </p:sp>
      <p:sp>
        <p:nvSpPr>
          <p:cNvPr id="592900" name="Rectangle 4"/>
          <p:cNvSpPr>
            <a:spLocks noChangeArrowheads="1"/>
          </p:cNvSpPr>
          <p:nvPr/>
        </p:nvSpPr>
        <p:spPr bwMode="auto">
          <a:xfrm>
            <a:off x="1352550" y="30972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endParaRPr lang="es-ES" altLang="es-ES">
              <a:solidFill>
                <a:srgbClr val="000000"/>
              </a:solidFill>
            </a:endParaRPr>
          </a:p>
        </p:txBody>
      </p:sp>
      <p:sp>
        <p:nvSpPr>
          <p:cNvPr id="445445" name="Text Box 5"/>
          <p:cNvSpPr txBox="1">
            <a:spLocks noChangeArrowheads="1"/>
          </p:cNvSpPr>
          <p:nvPr/>
        </p:nvSpPr>
        <p:spPr bwMode="auto">
          <a:xfrm>
            <a:off x="2057400" y="2214387"/>
            <a:ext cx="9898166"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FontTx/>
              <a:buChar char="-"/>
              <a:defRPr/>
            </a:pPr>
            <a:r>
              <a:rPr lang="es-ES" altLang="es-ES" sz="2400" dirty="0">
                <a:solidFill>
                  <a:srgbClr val="000000"/>
                </a:solidFill>
              </a:rPr>
              <a:t> Produce </a:t>
            </a:r>
            <a:r>
              <a:rPr lang="es-ES" altLang="es-ES" sz="2400" u="sng" dirty="0">
                <a:solidFill>
                  <a:srgbClr val="0000CC"/>
                </a:solidFill>
              </a:rPr>
              <a:t>baja incidencia de enfermedades degenerativas</a:t>
            </a:r>
            <a:r>
              <a:rPr lang="es-ES" altLang="es-ES" sz="2400" dirty="0">
                <a:solidFill>
                  <a:srgbClr val="000000"/>
                </a:solidFill>
              </a:rPr>
              <a:t> (falta de regeneración o regeneración anómala: enfermedades cardiovasculares, cáncer, otras).</a:t>
            </a:r>
          </a:p>
          <a:p>
            <a:pPr eaLnBrk="1" fontAlgn="base" hangingPunct="1">
              <a:spcBef>
                <a:spcPct val="50000"/>
              </a:spcBef>
              <a:spcAft>
                <a:spcPct val="0"/>
              </a:spcAft>
              <a:buFontTx/>
              <a:buChar char="-"/>
              <a:defRPr/>
            </a:pPr>
            <a:r>
              <a:rPr lang="es-ES" altLang="es-ES" sz="2400" dirty="0">
                <a:solidFill>
                  <a:srgbClr val="000000"/>
                </a:solidFill>
              </a:rPr>
              <a:t> Sus beneficios son conferidos </a:t>
            </a:r>
            <a:r>
              <a:rPr lang="es-ES" altLang="es-ES" sz="2400" u="sng" dirty="0">
                <a:solidFill>
                  <a:srgbClr val="000000"/>
                </a:solidFill>
              </a:rPr>
              <a:t>por el elevado contenido en</a:t>
            </a:r>
            <a:r>
              <a:rPr lang="es-ES" altLang="es-ES" sz="2400" dirty="0">
                <a:solidFill>
                  <a:srgbClr val="000000"/>
                </a:solidFill>
              </a:rPr>
              <a:t> </a:t>
            </a:r>
            <a:r>
              <a:rPr lang="es-ES" altLang="es-ES" sz="2400" u="sng" dirty="0">
                <a:solidFill>
                  <a:srgbClr val="000000"/>
                </a:solidFill>
              </a:rPr>
              <a:t>frutas, pescado, fibra, verduras y muy especialmente, aceite de oliva virgen.</a:t>
            </a:r>
          </a:p>
          <a:p>
            <a:pPr eaLnBrk="1" fontAlgn="base" hangingPunct="1">
              <a:spcBef>
                <a:spcPct val="50000"/>
              </a:spcBef>
              <a:spcAft>
                <a:spcPct val="0"/>
              </a:spcAft>
              <a:buFontTx/>
              <a:buChar char="-"/>
              <a:defRPr/>
            </a:pPr>
            <a:r>
              <a:rPr lang="es-ES" altLang="es-ES" sz="2400" dirty="0">
                <a:solidFill>
                  <a:srgbClr val="0000CC"/>
                </a:solidFill>
              </a:rPr>
              <a:t> </a:t>
            </a:r>
            <a:r>
              <a:rPr lang="es-ES" altLang="es-ES" sz="2400" b="1" u="sng" dirty="0">
                <a:solidFill>
                  <a:srgbClr val="0000CC"/>
                </a:solidFill>
              </a:rPr>
              <a:t>Para llamarse “dieta mediterránea”, tiene que contener aceite de oliva virgen</a:t>
            </a:r>
            <a:r>
              <a:rPr lang="es-ES" altLang="es-ES" sz="2400" dirty="0">
                <a:solidFill>
                  <a:srgbClr val="0000CC"/>
                </a:solidFill>
              </a:rPr>
              <a:t>.</a:t>
            </a:r>
          </a:p>
        </p:txBody>
      </p:sp>
      <p:sp>
        <p:nvSpPr>
          <p:cNvPr id="592902" name="Text Box 6"/>
          <p:cNvSpPr txBox="1">
            <a:spLocks noChangeArrowheads="1"/>
          </p:cNvSpPr>
          <p:nvPr/>
        </p:nvSpPr>
        <p:spPr bwMode="auto">
          <a:xfrm>
            <a:off x="3919315" y="6253064"/>
            <a:ext cx="803625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base" hangingPunct="1">
              <a:spcBef>
                <a:spcPct val="50000"/>
              </a:spcBef>
              <a:spcAft>
                <a:spcPct val="0"/>
              </a:spcAft>
              <a:defRPr/>
            </a:pPr>
            <a:r>
              <a:rPr lang="sv-SE" altLang="es-ES" sz="1200" i="1" dirty="0">
                <a:solidFill>
                  <a:srgbClr val="000000"/>
                </a:solidFill>
                <a:latin typeface="Times New Roman" panose="02020603050405020304" pitchFamily="18" charset="0"/>
                <a:cs typeface="Times New Roman" panose="02020603050405020304" pitchFamily="18" charset="0"/>
              </a:rPr>
              <a:t>Eur J Cancer Prev. 2004 Aug;13(4):319-26</a:t>
            </a:r>
          </a:p>
          <a:p>
            <a:pPr algn="r" eaLnBrk="1" fontAlgn="base" hangingPunct="1">
              <a:spcBef>
                <a:spcPct val="50000"/>
              </a:spcBef>
              <a:spcAft>
                <a:spcPct val="0"/>
              </a:spcAft>
              <a:defRPr/>
            </a:pPr>
            <a:r>
              <a:rPr lang="es-ES" altLang="es-ES" sz="1200" i="1" dirty="0" err="1">
                <a:solidFill>
                  <a:srgbClr val="000000"/>
                </a:solidFill>
                <a:latin typeface="Times New Roman" panose="02020603050405020304" pitchFamily="18" charset="0"/>
                <a:cs typeface="Times New Roman" panose="02020603050405020304" pitchFamily="18" charset="0"/>
              </a:rPr>
              <a:t>Eur</a:t>
            </a:r>
            <a:r>
              <a:rPr lang="es-ES" altLang="es-ES" sz="1200" i="1" dirty="0">
                <a:solidFill>
                  <a:srgbClr val="000000"/>
                </a:solidFill>
                <a:latin typeface="Times New Roman" panose="02020603050405020304" pitchFamily="18" charset="0"/>
                <a:cs typeface="Times New Roman" panose="02020603050405020304" pitchFamily="18" charset="0"/>
              </a:rPr>
              <a:t> J Clin </a:t>
            </a:r>
            <a:r>
              <a:rPr lang="es-ES" altLang="es-ES" sz="1200" i="1" dirty="0" err="1">
                <a:solidFill>
                  <a:srgbClr val="000000"/>
                </a:solidFill>
                <a:latin typeface="Times New Roman" panose="02020603050405020304" pitchFamily="18" charset="0"/>
                <a:cs typeface="Times New Roman" panose="02020603050405020304" pitchFamily="18" charset="0"/>
              </a:rPr>
              <a:t>Invest</a:t>
            </a:r>
            <a:r>
              <a:rPr lang="es-ES" altLang="es-ES" sz="1200" i="1" dirty="0">
                <a:solidFill>
                  <a:srgbClr val="000000"/>
                </a:solidFill>
                <a:latin typeface="Times New Roman" panose="02020603050405020304" pitchFamily="18" charset="0"/>
                <a:cs typeface="Times New Roman" panose="02020603050405020304" pitchFamily="18" charset="0"/>
              </a:rPr>
              <a:t>. 2005 Jul;35(7):421-4</a:t>
            </a:r>
          </a:p>
        </p:txBody>
      </p:sp>
      <p:sp>
        <p:nvSpPr>
          <p:cNvPr id="2" name="CuadroTexto 1">
            <a:extLst>
              <a:ext uri="{FF2B5EF4-FFF2-40B4-BE49-F238E27FC236}">
                <a16:creationId xmlns:a16="http://schemas.microsoft.com/office/drawing/2014/main" id="{59D84035-FF16-EC60-F233-D9EF8DFE3E31}"/>
              </a:ext>
            </a:extLst>
          </p:cNvPr>
          <p:cNvSpPr txBox="1"/>
          <p:nvPr/>
        </p:nvSpPr>
        <p:spPr>
          <a:xfrm>
            <a:off x="4758431" y="30162"/>
            <a:ext cx="7433569" cy="230832"/>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ES" sz="900" b="0" i="1" u="none" strike="noStrike" kern="0" cap="none" spc="0" normalizeH="0" baseline="0" noProof="0" dirty="0">
                <a:ln>
                  <a:noFill/>
                </a:ln>
                <a:solidFill>
                  <a:srgbClr val="2D2DB9">
                    <a:lumMod val="40000"/>
                    <a:lumOff val="60000"/>
                  </a:srgbClr>
                </a:solidFill>
                <a:effectLst/>
                <a:uLnTx/>
                <a:uFillTx/>
              </a:rPr>
              <a:t>Servicio Extremeño de Salud. D. Gral. de Salud Pública. Unidad de Educación para la Salud”. Octubre-noviembre 2022 (versión 1).</a:t>
            </a:r>
          </a:p>
        </p:txBody>
      </p:sp>
      <p:pic>
        <p:nvPicPr>
          <p:cNvPr id="3" name="Imagen 2" descr="Corazón háb salud inicial">
            <a:extLst>
              <a:ext uri="{FF2B5EF4-FFF2-40B4-BE49-F238E27FC236}">
                <a16:creationId xmlns:a16="http://schemas.microsoft.com/office/drawing/2014/main" id="{4065918F-54BE-40DE-94B2-14043A817F1E}"/>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42683320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45445"/>
                                        </p:tgtEl>
                                        <p:attrNameLst>
                                          <p:attrName>style.visibility</p:attrName>
                                        </p:attrNameLst>
                                      </p:cBhvr>
                                      <p:to>
                                        <p:strVal val="visible"/>
                                      </p:to>
                                    </p:set>
                                    <p:anim calcmode="lin" valueType="num">
                                      <p:cBhvr additive="base">
                                        <p:cTn id="7" dur="500" fill="hold"/>
                                        <p:tgtEl>
                                          <p:spTgt spid="445445"/>
                                        </p:tgtEl>
                                        <p:attrNameLst>
                                          <p:attrName>ppt_x</p:attrName>
                                        </p:attrNameLst>
                                      </p:cBhvr>
                                      <p:tavLst>
                                        <p:tav tm="0">
                                          <p:val>
                                            <p:strVal val="#ppt_x"/>
                                          </p:val>
                                        </p:tav>
                                        <p:tav tm="100000">
                                          <p:val>
                                            <p:strVal val="#ppt_x"/>
                                          </p:val>
                                        </p:tav>
                                      </p:tavLst>
                                    </p:anim>
                                    <p:anim calcmode="lin" valueType="num">
                                      <p:cBhvr additive="base">
                                        <p:cTn id="8" dur="500" fill="hold"/>
                                        <p:tgtEl>
                                          <p:spTgt spid="4454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Un plato de sopa&#10;&#10;Descripción generada automáticamente">
            <a:extLst>
              <a:ext uri="{FF2B5EF4-FFF2-40B4-BE49-F238E27FC236}">
                <a16:creationId xmlns:a16="http://schemas.microsoft.com/office/drawing/2014/main" id="{E9E332FA-090F-1C42-8566-56276C7E3805}"/>
              </a:ext>
            </a:extLst>
          </p:cNvPr>
          <p:cNvPicPr>
            <a:picLocks noChangeAspect="1"/>
          </p:cNvPicPr>
          <p:nvPr/>
        </p:nvPicPr>
        <p:blipFill rotWithShape="1">
          <a:blip r:embed="rId2">
            <a:extLst>
              <a:ext uri="{28A0092B-C50C-407E-A947-70E740481C1C}">
                <a14:useLocalDpi xmlns:a14="http://schemas.microsoft.com/office/drawing/2010/main" val="0"/>
              </a:ext>
            </a:extLst>
          </a:blip>
          <a:srcRect l="6645" r="2482"/>
          <a:stretch/>
        </p:blipFill>
        <p:spPr>
          <a:xfrm>
            <a:off x="4395753"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7"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Text Box 5">
            <a:extLst>
              <a:ext uri="{FF2B5EF4-FFF2-40B4-BE49-F238E27FC236}">
                <a16:creationId xmlns:a16="http://schemas.microsoft.com/office/drawing/2014/main" id="{509BEE81-A2E1-C271-A5AF-876A63A9D918}"/>
              </a:ext>
            </a:extLst>
          </p:cNvPr>
          <p:cNvSpPr txBox="1">
            <a:spLocks noChangeArrowheads="1"/>
          </p:cNvSpPr>
          <p:nvPr/>
        </p:nvSpPr>
        <p:spPr bwMode="auto">
          <a:xfrm>
            <a:off x="357579" y="1905506"/>
            <a:ext cx="3856839"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FontTx/>
              <a:buChar char="-"/>
              <a:defRPr/>
            </a:pPr>
            <a:r>
              <a:rPr lang="es-ES" altLang="es-ES" sz="2400" dirty="0">
                <a:solidFill>
                  <a:srgbClr val="FFFF00"/>
                </a:solidFill>
              </a:rPr>
              <a:t> Una dieta mediterránea gracias a su </a:t>
            </a:r>
            <a:r>
              <a:rPr lang="es-ES" altLang="es-ES" sz="2400" u="sng" dirty="0">
                <a:solidFill>
                  <a:srgbClr val="FFFF00"/>
                </a:solidFill>
              </a:rPr>
              <a:t>aceite de oliva virgen extra o frutos secos*…</a:t>
            </a:r>
          </a:p>
          <a:p>
            <a:pPr eaLnBrk="1" fontAlgn="base" hangingPunct="1">
              <a:spcBef>
                <a:spcPct val="50000"/>
              </a:spcBef>
              <a:spcAft>
                <a:spcPct val="0"/>
              </a:spcAft>
              <a:defRPr/>
            </a:pPr>
            <a:r>
              <a:rPr lang="es-ES" altLang="es-ES" sz="2400" u="sng" dirty="0">
                <a:solidFill>
                  <a:srgbClr val="FFFF00"/>
                </a:solidFill>
              </a:rPr>
              <a:t>…reduce la incidencia de eventos cardiovasculares mayores, en personas de alto riesgo**.</a:t>
            </a:r>
            <a:endParaRPr lang="es-ES" altLang="es-ES" sz="2400" dirty="0">
              <a:solidFill>
                <a:srgbClr val="FFFF00"/>
              </a:solidFill>
            </a:endParaRPr>
          </a:p>
        </p:txBody>
      </p:sp>
      <p:sp>
        <p:nvSpPr>
          <p:cNvPr id="5" name="Text Box 6">
            <a:extLst>
              <a:ext uri="{FF2B5EF4-FFF2-40B4-BE49-F238E27FC236}">
                <a16:creationId xmlns:a16="http://schemas.microsoft.com/office/drawing/2014/main" id="{16B29DFF-AA30-51C9-E1D3-E6DA4816B3BF}"/>
              </a:ext>
            </a:extLst>
          </p:cNvPr>
          <p:cNvSpPr txBox="1">
            <a:spLocks noChangeArrowheads="1"/>
          </p:cNvSpPr>
          <p:nvPr/>
        </p:nvSpPr>
        <p:spPr bwMode="auto">
          <a:xfrm>
            <a:off x="5676900" y="6304003"/>
            <a:ext cx="65151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base" hangingPunct="1">
              <a:spcBef>
                <a:spcPct val="50000"/>
              </a:spcBef>
              <a:spcAft>
                <a:spcPct val="0"/>
              </a:spcAft>
              <a:defRPr/>
            </a:pPr>
            <a:r>
              <a:rPr lang="en-US" altLang="es-ES" sz="1200" b="1" i="1" dirty="0">
                <a:solidFill>
                  <a:srgbClr val="FF0000"/>
                </a:solidFill>
                <a:latin typeface="Times New Roman" panose="02020603050405020304" pitchFamily="18" charset="0"/>
                <a:cs typeface="Times New Roman" panose="02020603050405020304" pitchFamily="18" charset="0"/>
              </a:rPr>
              <a:t>*Sin </a:t>
            </a:r>
            <a:r>
              <a:rPr lang="en-US" altLang="es-ES" sz="1200" b="1" i="1" dirty="0" err="1">
                <a:solidFill>
                  <a:srgbClr val="FF0000"/>
                </a:solidFill>
                <a:latin typeface="Times New Roman" panose="02020603050405020304" pitchFamily="18" charset="0"/>
                <a:cs typeface="Times New Roman" panose="02020603050405020304" pitchFamily="18" charset="0"/>
              </a:rPr>
              <a:t>sal</a:t>
            </a:r>
            <a:r>
              <a:rPr lang="en-US" altLang="es-ES" sz="1200" b="1" i="1" dirty="0">
                <a:solidFill>
                  <a:srgbClr val="FF0000"/>
                </a:solidFill>
                <a:latin typeface="Times New Roman" panose="02020603050405020304" pitchFamily="18" charset="0"/>
                <a:cs typeface="Times New Roman" panose="02020603050405020304" pitchFamily="18" charset="0"/>
              </a:rPr>
              <a:t>.</a:t>
            </a:r>
          </a:p>
          <a:p>
            <a:pPr algn="r" eaLnBrk="1" fontAlgn="base" hangingPunct="1">
              <a:spcBef>
                <a:spcPct val="50000"/>
              </a:spcBef>
              <a:spcAft>
                <a:spcPct val="0"/>
              </a:spcAft>
              <a:defRPr/>
            </a:pPr>
            <a:r>
              <a:rPr lang="en-US" altLang="es-ES" sz="1200" i="1" dirty="0">
                <a:solidFill>
                  <a:srgbClr val="000000"/>
                </a:solidFill>
                <a:latin typeface="Times New Roman" panose="02020603050405020304" pitchFamily="18" charset="0"/>
                <a:cs typeface="Times New Roman" panose="02020603050405020304" pitchFamily="18" charset="0"/>
              </a:rPr>
              <a:t>**The New England Journal of Medicine. </a:t>
            </a:r>
            <a:r>
              <a:rPr lang="es-ES" altLang="es-ES" sz="1200" i="1" dirty="0">
                <a:solidFill>
                  <a:srgbClr val="000000"/>
                </a:solidFill>
                <a:latin typeface="Times New Roman" panose="02020603050405020304" pitchFamily="18" charset="0"/>
                <a:cs typeface="Times New Roman" panose="02020603050405020304" pitchFamily="18" charset="0"/>
              </a:rPr>
              <a:t>368;14. April 4, 2013</a:t>
            </a:r>
          </a:p>
        </p:txBody>
      </p:sp>
      <p:sp>
        <p:nvSpPr>
          <p:cNvPr id="6" name="Rectangle 8">
            <a:extLst>
              <a:ext uri="{FF2B5EF4-FFF2-40B4-BE49-F238E27FC236}">
                <a16:creationId xmlns:a16="http://schemas.microsoft.com/office/drawing/2014/main" id="{E3097C96-7B52-93FC-53C8-625AF54BF26D}"/>
              </a:ext>
            </a:extLst>
          </p:cNvPr>
          <p:cNvSpPr>
            <a:spLocks noChangeArrowheads="1"/>
          </p:cNvSpPr>
          <p:nvPr/>
        </p:nvSpPr>
        <p:spPr bwMode="auto">
          <a:xfrm>
            <a:off x="-28575" y="6413500"/>
            <a:ext cx="4600575"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20000"/>
              </a:spcBef>
              <a:spcAft>
                <a:spcPct val="0"/>
              </a:spcAft>
              <a:defRPr/>
            </a:pPr>
            <a:r>
              <a:rPr lang="es-ES" altLang="es-ES" sz="1200" b="1" dirty="0">
                <a:solidFill>
                  <a:srgbClr val="FFFFCC"/>
                </a:solidFill>
                <a:latin typeface="Times New Roman" panose="02020603050405020304" pitchFamily="18" charset="0"/>
              </a:rPr>
              <a:t>Unidad de Educación para la Salud</a:t>
            </a:r>
          </a:p>
          <a:p>
            <a:pPr eaLnBrk="1" fontAlgn="base" hangingPunct="1">
              <a:spcBef>
                <a:spcPct val="20000"/>
              </a:spcBef>
              <a:spcAft>
                <a:spcPct val="0"/>
              </a:spcAft>
              <a:defRPr/>
            </a:pPr>
            <a:r>
              <a:rPr lang="es-ES" altLang="es-ES" sz="1200" b="1" dirty="0">
                <a:solidFill>
                  <a:srgbClr val="FFFFCC"/>
                </a:solidFill>
                <a:latin typeface="Times New Roman" panose="02020603050405020304" pitchFamily="18" charset="0"/>
              </a:rPr>
              <a:t>D. Gral. de Salud Pública. SES.</a:t>
            </a:r>
          </a:p>
        </p:txBody>
      </p:sp>
      <p:sp>
        <p:nvSpPr>
          <p:cNvPr id="7" name="Rectangle 2">
            <a:extLst>
              <a:ext uri="{FF2B5EF4-FFF2-40B4-BE49-F238E27FC236}">
                <a16:creationId xmlns:a16="http://schemas.microsoft.com/office/drawing/2014/main" id="{5D009039-1DC5-F7B9-6555-468543389574}"/>
              </a:ext>
            </a:extLst>
          </p:cNvPr>
          <p:cNvSpPr>
            <a:spLocks noChangeArrowheads="1"/>
          </p:cNvSpPr>
          <p:nvPr/>
        </p:nvSpPr>
        <p:spPr bwMode="auto">
          <a:xfrm>
            <a:off x="1676400" y="228600"/>
            <a:ext cx="8305800" cy="1143000"/>
          </a:xfrm>
          <a:prstGeom prst="rect">
            <a:avLst/>
          </a:prstGeom>
          <a:no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es-ES" altLang="es-ES" sz="3600" b="1" dirty="0">
                <a:solidFill>
                  <a:schemeClr val="accent6">
                    <a:lumMod val="75000"/>
                  </a:schemeClr>
                </a:solidFill>
                <a:effectLst>
                  <a:outerShdw blurRad="38100" dist="38100" dir="2700000" algn="tl">
                    <a:srgbClr val="FFFFFF"/>
                  </a:outerShdw>
                </a:effectLst>
              </a:rPr>
              <a:t>Dieta Mediterránea</a:t>
            </a:r>
          </a:p>
        </p:txBody>
      </p:sp>
      <p:sp>
        <p:nvSpPr>
          <p:cNvPr id="18" name="CuadroTexto 17">
            <a:extLst>
              <a:ext uri="{FF2B5EF4-FFF2-40B4-BE49-F238E27FC236}">
                <a16:creationId xmlns:a16="http://schemas.microsoft.com/office/drawing/2014/main" id="{F5E48D5D-E8BF-A555-46D6-7ABECFBE23F6}"/>
              </a:ext>
            </a:extLst>
          </p:cNvPr>
          <p:cNvSpPr txBox="1"/>
          <p:nvPr/>
        </p:nvSpPr>
        <p:spPr>
          <a:xfrm>
            <a:off x="4758431" y="30162"/>
            <a:ext cx="7433569" cy="230832"/>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ES" sz="900" b="0" i="1" u="none" strike="noStrike" kern="0" cap="none" spc="0" normalizeH="0" baseline="0" noProof="0" dirty="0">
                <a:ln>
                  <a:noFill/>
                </a:ln>
                <a:solidFill>
                  <a:srgbClr val="2D2DB9">
                    <a:lumMod val="40000"/>
                    <a:lumOff val="60000"/>
                  </a:srgbClr>
                </a:solidFill>
                <a:effectLst/>
                <a:uLnTx/>
                <a:uFillTx/>
              </a:rPr>
              <a:t>Servicio Extremeño de Salud. D. Gral. de Salud Pública. Unidad de Educación para la Salud”. Octubre-noviembre 2022 (versión 1).</a:t>
            </a:r>
          </a:p>
        </p:txBody>
      </p:sp>
      <p:pic>
        <p:nvPicPr>
          <p:cNvPr id="2" name="Imagen 1" descr="Corazón háb salud inicial">
            <a:extLst>
              <a:ext uri="{FF2B5EF4-FFF2-40B4-BE49-F238E27FC236}">
                <a16:creationId xmlns:a16="http://schemas.microsoft.com/office/drawing/2014/main" id="{9F54C007-D411-9C57-31FE-18C607561DCE}"/>
              </a:ext>
            </a:extLst>
          </p:cNvPr>
          <p:cNvPicPr/>
          <p:nvPr/>
        </p:nvPicPr>
        <p:blipFill>
          <a:blip r:embed="rId4">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361165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3"/>
          <p:cNvSpPr>
            <a:spLocks noGrp="1" noChangeArrowheads="1"/>
          </p:cNvSpPr>
          <p:nvPr>
            <p:ph type="body" idx="4294967295"/>
          </p:nvPr>
        </p:nvSpPr>
        <p:spPr/>
        <p:txBody>
          <a:bodyPr/>
          <a:lstStyle/>
          <a:p>
            <a:r>
              <a:rPr lang="es-ES" altLang="es-ES" sz="3600" u="sng" dirty="0"/>
              <a:t>Hay un test disponible (aunque diseñado para mayores de 20 años) en:</a:t>
            </a:r>
          </a:p>
          <a:p>
            <a:endParaRPr lang="es-ES" altLang="es-ES" sz="3600" u="sng" dirty="0"/>
          </a:p>
          <a:p>
            <a:pPr marL="0" indent="0" algn="ctr">
              <a:buNone/>
            </a:pPr>
            <a:r>
              <a:rPr lang="es-ES" altLang="es-ES" sz="2400" dirty="0">
                <a:hlinkClick r:id="rId2"/>
              </a:rPr>
              <a:t>https://dietamediterranea.com/test-de-la-dieta-mediterranea/</a:t>
            </a:r>
            <a:r>
              <a:rPr lang="es-ES" altLang="es-ES" sz="2400" dirty="0"/>
              <a:t> </a:t>
            </a:r>
          </a:p>
          <a:p>
            <a:pPr lvl="1"/>
            <a:endParaRPr lang="es-ES" altLang="es-ES" sz="2400" dirty="0"/>
          </a:p>
        </p:txBody>
      </p:sp>
      <p:sp>
        <p:nvSpPr>
          <p:cNvPr id="445442" name="Rectangle 2"/>
          <p:cNvSpPr>
            <a:spLocks noChangeArrowheads="1"/>
          </p:cNvSpPr>
          <p:nvPr/>
        </p:nvSpPr>
        <p:spPr bwMode="auto">
          <a:xfrm>
            <a:off x="1676400" y="228600"/>
            <a:ext cx="8305800" cy="1143000"/>
          </a:xfrm>
          <a:prstGeom prst="rect">
            <a:avLst/>
          </a:prstGeom>
          <a:solidFill>
            <a:srgbClr val="00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es-ES" altLang="es-ES" sz="3600" b="1">
                <a:solidFill>
                  <a:srgbClr val="000000"/>
                </a:solidFill>
                <a:effectLst>
                  <a:outerShdw blurRad="38100" dist="38100" dir="2700000" algn="tl">
                    <a:srgbClr val="FFFFFF"/>
                  </a:outerShdw>
                </a:effectLst>
              </a:rPr>
              <a:t>Dieta Mediterránea</a:t>
            </a:r>
          </a:p>
        </p:txBody>
      </p:sp>
      <p:sp>
        <p:nvSpPr>
          <p:cNvPr id="2" name="CuadroTexto 1">
            <a:extLst>
              <a:ext uri="{FF2B5EF4-FFF2-40B4-BE49-F238E27FC236}">
                <a16:creationId xmlns:a16="http://schemas.microsoft.com/office/drawing/2014/main" id="{38992B2C-8A75-7E9C-5744-0C39A5033FB1}"/>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3" name="Imagen 2" descr="Corazón háb salud inicial">
            <a:extLst>
              <a:ext uri="{FF2B5EF4-FFF2-40B4-BE49-F238E27FC236}">
                <a16:creationId xmlns:a16="http://schemas.microsoft.com/office/drawing/2014/main" id="{4EE2FAF9-CEBD-3817-A265-19EB1CB9753B}"/>
              </a:ext>
            </a:extLst>
          </p:cNvPr>
          <p:cNvPicPr/>
          <p:nvPr/>
        </p:nvPicPr>
        <p:blipFill>
          <a:blip r:embed="rId3">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3489694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 name="Imagen 4" descr="Variedad de frutas&#10;&#10;Descripción generada automáticamente">
            <a:extLst>
              <a:ext uri="{FF2B5EF4-FFF2-40B4-BE49-F238E27FC236}">
                <a16:creationId xmlns:a16="http://schemas.microsoft.com/office/drawing/2014/main" id="{F780ACEB-2FCD-F2B7-2C8D-1F49350F59A5}"/>
              </a:ext>
            </a:extLst>
          </p:cNvPr>
          <p:cNvPicPr>
            <a:picLocks noChangeAspect="1"/>
          </p:cNvPicPr>
          <p:nvPr/>
        </p:nvPicPr>
        <p:blipFill rotWithShape="1">
          <a:blip r:embed="rId2">
            <a:extLst>
              <a:ext uri="{28A0092B-C50C-407E-A947-70E740481C1C}">
                <a14:useLocalDpi xmlns:a14="http://schemas.microsoft.com/office/drawing/2010/main" val="0"/>
              </a:ext>
            </a:extLst>
          </a:blip>
          <a:srcRect l="7096" r="2031"/>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9"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Arial"/>
              </a:endParaRPr>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Arial"/>
                  </a:endParaRPr>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Arial"/>
                  </a:endParaRPr>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Arial"/>
                  </a:endParaRPr>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Arial"/>
                  </a:endParaRPr>
                </a:p>
              </p:txBody>
            </p:sp>
          </p:grpSp>
        </p:grpSp>
      </p:grpSp>
      <p:sp>
        <p:nvSpPr>
          <p:cNvPr id="7" name="Rectangle 2">
            <a:extLst>
              <a:ext uri="{FF2B5EF4-FFF2-40B4-BE49-F238E27FC236}">
                <a16:creationId xmlns:a16="http://schemas.microsoft.com/office/drawing/2014/main" id="{2029DF48-899C-71F1-94E0-47148B29E82B}"/>
              </a:ext>
            </a:extLst>
          </p:cNvPr>
          <p:cNvSpPr txBox="1">
            <a:spLocks noChangeArrowheads="1"/>
          </p:cNvSpPr>
          <p:nvPr/>
        </p:nvSpPr>
        <p:spPr bwMode="auto">
          <a:xfrm>
            <a:off x="225619" y="456503"/>
            <a:ext cx="4346381" cy="5341122"/>
          </a:xfrm>
          <a:prstGeom prst="rect">
            <a:avLst/>
          </a:prstGeom>
          <a:solidFill>
            <a:srgbClr val="FFFFCC"/>
          </a:solidFill>
          <a:ln>
            <a:solidFill>
              <a:srgbClr val="0000CC"/>
            </a:solid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ES" sz="4800" b="1" i="0"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a:ea typeface="+mj-ea"/>
                <a:cs typeface="Arial"/>
              </a:rPr>
              <a:t>Dieta mediterránea y otros aspectos de salud</a:t>
            </a:r>
          </a:p>
        </p:txBody>
      </p:sp>
      <p:sp>
        <p:nvSpPr>
          <p:cNvPr id="8" name="CuadroTexto 7">
            <a:extLst>
              <a:ext uri="{FF2B5EF4-FFF2-40B4-BE49-F238E27FC236}">
                <a16:creationId xmlns:a16="http://schemas.microsoft.com/office/drawing/2014/main" id="{83EEF956-08A8-3BAA-68BC-EEB319DCA6A5}"/>
              </a:ext>
            </a:extLst>
          </p:cNvPr>
          <p:cNvSpPr txBox="1"/>
          <p:nvPr/>
        </p:nvSpPr>
        <p:spPr>
          <a:xfrm>
            <a:off x="4758431" y="30162"/>
            <a:ext cx="743356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900" b="0" i="1" u="none" strike="noStrike" kern="0" cap="none" spc="0" normalizeH="0" baseline="0" noProof="0" dirty="0">
                <a:ln>
                  <a:noFill/>
                </a:ln>
                <a:solidFill>
                  <a:srgbClr val="2D2DB9">
                    <a:lumMod val="40000"/>
                    <a:lumOff val="60000"/>
                  </a:srgbClr>
                </a:solidFill>
                <a:effectLst/>
                <a:uLnTx/>
                <a:uFillTx/>
                <a:latin typeface="Times New Roman"/>
                <a:ea typeface="+mn-ea"/>
                <a:cs typeface="Arial"/>
              </a:rPr>
              <a:t>Servicio Extremeño de Salud. D. Gral. de Salud Pública. Unidad de Educación para la Salud”. Octubre-noviembre 2022 (versión 1).</a:t>
            </a:r>
          </a:p>
        </p:txBody>
      </p:sp>
    </p:spTree>
    <p:extLst>
      <p:ext uri="{BB962C8B-B14F-4D97-AF65-F5344CB8AC3E}">
        <p14:creationId xmlns:p14="http://schemas.microsoft.com/office/powerpoint/2010/main" val="1001293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22" name="Rectangle 3"/>
          <p:cNvSpPr>
            <a:spLocks noGrp="1" noChangeArrowheads="1"/>
          </p:cNvSpPr>
          <p:nvPr>
            <p:ph type="body" idx="4294967295"/>
          </p:nvPr>
        </p:nvSpPr>
        <p:spPr/>
        <p:txBody>
          <a:bodyPr/>
          <a:lstStyle/>
          <a:p>
            <a:r>
              <a:rPr lang="es-ES" altLang="es-ES" dirty="0"/>
              <a:t>La dieta mediterránea se asocia a un menor desarrollo de sobrepeso y obesidad.</a:t>
            </a:r>
          </a:p>
        </p:txBody>
      </p:sp>
      <p:sp>
        <p:nvSpPr>
          <p:cNvPr id="593923" name="Text Box 3"/>
          <p:cNvSpPr txBox="1">
            <a:spLocks noChangeArrowheads="1"/>
          </p:cNvSpPr>
          <p:nvPr/>
        </p:nvSpPr>
        <p:spPr bwMode="auto">
          <a:xfrm>
            <a:off x="1524000" y="6366173"/>
            <a:ext cx="106651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defRPr/>
            </a:pPr>
            <a:r>
              <a:rPr lang="es-ES" altLang="es-ES" sz="1200" i="1" dirty="0">
                <a:solidFill>
                  <a:srgbClr val="000000"/>
                </a:solidFill>
                <a:latin typeface="Times New Roman" panose="02020603050405020304" pitchFamily="18" charset="0"/>
                <a:cs typeface="Times New Roman" panose="02020603050405020304" pitchFamily="18" charset="0"/>
              </a:rPr>
              <a:t>Bastías González F, Gómez Pérez D, Ortiz Parada M. Estigma de peso, dieta mediterránea y obesidad. </a:t>
            </a:r>
            <a:r>
              <a:rPr lang="es-ES" altLang="es-ES" sz="1200" i="1" dirty="0" err="1">
                <a:solidFill>
                  <a:srgbClr val="000000"/>
                </a:solidFill>
                <a:latin typeface="Times New Roman" panose="02020603050405020304" pitchFamily="18" charset="0"/>
                <a:cs typeface="Times New Roman" panose="02020603050405020304" pitchFamily="18" charset="0"/>
              </a:rPr>
              <a:t>Nutr</a:t>
            </a:r>
            <a:r>
              <a:rPr lang="es-ES" altLang="es-ES" sz="1200" i="1" dirty="0">
                <a:solidFill>
                  <a:srgbClr val="000000"/>
                </a:solidFill>
                <a:latin typeface="Times New Roman" panose="02020603050405020304" pitchFamily="18" charset="0"/>
                <a:cs typeface="Times New Roman" panose="02020603050405020304" pitchFamily="18" charset="0"/>
              </a:rPr>
              <a:t> </a:t>
            </a:r>
            <a:r>
              <a:rPr lang="es-ES" altLang="es-ES" sz="1200" i="1" dirty="0" err="1">
                <a:solidFill>
                  <a:srgbClr val="000000"/>
                </a:solidFill>
                <a:latin typeface="Times New Roman" panose="02020603050405020304" pitchFamily="18" charset="0"/>
                <a:cs typeface="Times New Roman" panose="02020603050405020304" pitchFamily="18" charset="0"/>
              </a:rPr>
              <a:t>Hosp</a:t>
            </a:r>
            <a:r>
              <a:rPr lang="es-ES" altLang="es-ES" sz="1200" i="1" dirty="0">
                <a:solidFill>
                  <a:srgbClr val="000000"/>
                </a:solidFill>
                <a:latin typeface="Times New Roman" panose="02020603050405020304" pitchFamily="18" charset="0"/>
                <a:cs typeface="Times New Roman" panose="02020603050405020304" pitchFamily="18" charset="0"/>
              </a:rPr>
              <a:t> 2022;39(3):554-561. Disponible en: </a:t>
            </a:r>
            <a:r>
              <a:rPr lang="es-ES" altLang="es-ES" sz="1200" i="1" dirty="0">
                <a:solidFill>
                  <a:srgbClr val="000000"/>
                </a:solidFill>
                <a:latin typeface="Times New Roman" panose="02020603050405020304" pitchFamily="18" charset="0"/>
                <a:cs typeface="Times New Roman" panose="02020603050405020304" pitchFamily="18" charset="0"/>
                <a:hlinkClick r:id="rId2"/>
              </a:rPr>
              <a:t>https://scielo.isciii.es/scielo.php?script=sci_arttext&amp;pid=S0212-16112022000400010</a:t>
            </a:r>
            <a:r>
              <a:rPr lang="es-ES" altLang="es-ES" sz="1200" i="1" dirty="0">
                <a:solidFill>
                  <a:srgbClr val="000000"/>
                </a:solidFill>
                <a:latin typeface="Times New Roman" panose="02020603050405020304" pitchFamily="18" charset="0"/>
                <a:cs typeface="Times New Roman" panose="02020603050405020304" pitchFamily="18" charset="0"/>
              </a:rPr>
              <a:t> </a:t>
            </a:r>
          </a:p>
        </p:txBody>
      </p:sp>
      <p:sp>
        <p:nvSpPr>
          <p:cNvPr id="445442" name="Rectangle 2"/>
          <p:cNvSpPr>
            <a:spLocks noChangeArrowheads="1"/>
          </p:cNvSpPr>
          <p:nvPr/>
        </p:nvSpPr>
        <p:spPr bwMode="auto">
          <a:xfrm>
            <a:off x="1689956" y="160337"/>
            <a:ext cx="8812088" cy="1143000"/>
          </a:xfrm>
          <a:prstGeom prst="rect">
            <a:avLst/>
          </a:prstGeom>
          <a:solidFill>
            <a:schemeClr val="accent2">
              <a:lumMod val="20000"/>
              <a:lumOff val="80000"/>
            </a:schemeClr>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es-ES" altLang="es-ES" sz="3600" b="1" dirty="0">
                <a:solidFill>
                  <a:srgbClr val="000000"/>
                </a:solidFill>
                <a:effectLst>
                  <a:outerShdw blurRad="38100" dist="38100" dir="2700000" algn="tl">
                    <a:srgbClr val="FFFFFF"/>
                  </a:outerShdw>
                </a:effectLst>
              </a:rPr>
              <a:t>Dieta Mediterránea y </a:t>
            </a:r>
            <a:r>
              <a:rPr lang="es-ES" altLang="es-ES" sz="3600" b="1" dirty="0">
                <a:solidFill>
                  <a:srgbClr val="FF0000"/>
                </a:solidFill>
                <a:effectLst>
                  <a:outerShdw blurRad="38100" dist="38100" dir="2700000" algn="tl">
                    <a:srgbClr val="FFFFFF"/>
                  </a:outerShdw>
                </a:effectLst>
              </a:rPr>
              <a:t>obesidad</a:t>
            </a:r>
          </a:p>
        </p:txBody>
      </p:sp>
      <p:sp>
        <p:nvSpPr>
          <p:cNvPr id="2" name="CuadroTexto 1">
            <a:extLst>
              <a:ext uri="{FF2B5EF4-FFF2-40B4-BE49-F238E27FC236}">
                <a16:creationId xmlns:a16="http://schemas.microsoft.com/office/drawing/2014/main" id="{457F810C-25E2-57C7-3182-6813F27452C6}"/>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3" name="Imagen 2" descr="Corazón háb salud inicial">
            <a:extLst>
              <a:ext uri="{FF2B5EF4-FFF2-40B4-BE49-F238E27FC236}">
                <a16:creationId xmlns:a16="http://schemas.microsoft.com/office/drawing/2014/main" id="{FB497BC3-085D-9D88-6C89-3FF6DC93B4A5}"/>
              </a:ext>
            </a:extLst>
          </p:cNvPr>
          <p:cNvPicPr/>
          <p:nvPr/>
        </p:nvPicPr>
        <p:blipFill>
          <a:blip r:embed="rId3">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2825998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22" name="Rectangle 3"/>
          <p:cNvSpPr>
            <a:spLocks noGrp="1" noChangeArrowheads="1"/>
          </p:cNvSpPr>
          <p:nvPr>
            <p:ph type="body" idx="4294967295"/>
          </p:nvPr>
        </p:nvSpPr>
        <p:spPr/>
        <p:txBody>
          <a:bodyPr/>
          <a:lstStyle/>
          <a:p>
            <a:r>
              <a:rPr lang="es-ES" altLang="es-ES" sz="2400" b="1" u="sng" dirty="0"/>
              <a:t>Antiinflamatoria</a:t>
            </a:r>
            <a:r>
              <a:rPr lang="es-ES" altLang="es-ES" sz="2400" dirty="0"/>
              <a:t>*</a:t>
            </a:r>
          </a:p>
          <a:p>
            <a:r>
              <a:rPr lang="es-ES" altLang="es-ES" sz="2400" b="1" u="sng" dirty="0"/>
              <a:t>Cáncer de pulmón</a:t>
            </a:r>
            <a:r>
              <a:rPr lang="es-ES" altLang="es-ES" sz="2400" dirty="0"/>
              <a:t>. La DM parece ejercer un efecto protector.**</a:t>
            </a:r>
          </a:p>
          <a:p>
            <a:r>
              <a:rPr lang="es-ES" altLang="es-ES" sz="2400" b="1" u="sng" dirty="0"/>
              <a:t>Disfunción eréctil. </a:t>
            </a:r>
            <a:r>
              <a:rPr lang="es-ES" altLang="es-ES" sz="2400" dirty="0"/>
              <a:t>La DM se muestra efectiva en la mayoría de los estudios para la protección de la función eréctil.***</a:t>
            </a:r>
          </a:p>
          <a:p>
            <a:r>
              <a:rPr lang="es-ES" altLang="es-ES" sz="2400" b="1" u="sng" dirty="0"/>
              <a:t>Diabetes </a:t>
            </a:r>
            <a:r>
              <a:rPr lang="es-ES" altLang="es-ES" sz="2400" b="1" i="1" u="sng" dirty="0"/>
              <a:t>mellitus</a:t>
            </a:r>
            <a:r>
              <a:rPr lang="es-ES" altLang="es-ES" sz="2400" b="1" u="sng" dirty="0"/>
              <a:t> tipo 2</a:t>
            </a:r>
            <a:r>
              <a:rPr lang="es-ES" altLang="es-ES" sz="2400" dirty="0"/>
              <a:t>. Reduce el riesgo.****</a:t>
            </a:r>
          </a:p>
        </p:txBody>
      </p:sp>
      <p:sp>
        <p:nvSpPr>
          <p:cNvPr id="593923" name="Text Box 3"/>
          <p:cNvSpPr txBox="1">
            <a:spLocks noChangeArrowheads="1"/>
          </p:cNvSpPr>
          <p:nvPr/>
        </p:nvSpPr>
        <p:spPr bwMode="auto">
          <a:xfrm>
            <a:off x="1524000" y="4826675"/>
            <a:ext cx="1066515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a:solidFill>
                  <a:srgbClr val="000000"/>
                </a:solidFill>
                <a:latin typeface="Times New Roman" panose="02020603050405020304" pitchFamily="18" charset="0"/>
                <a:cs typeface="Times New Roman" panose="02020603050405020304" pitchFamily="18" charset="0"/>
              </a:rPr>
              <a:t>*Mukherjee MS, Han CY, Sukumaran S, Delaney CL, Miller MD. Effect of anti-inflammatory diets on inflammation markers in adult human populations: a systematic review of randomized controlled trials. </a:t>
            </a:r>
            <a:r>
              <a:rPr lang="en-US" altLang="es-ES" sz="1200" i="1" dirty="0" err="1">
                <a:solidFill>
                  <a:srgbClr val="000000"/>
                </a:solidFill>
                <a:latin typeface="Times New Roman" panose="02020603050405020304" pitchFamily="18" charset="0"/>
                <a:cs typeface="Times New Roman" panose="02020603050405020304" pitchFamily="18" charset="0"/>
              </a:rPr>
              <a:t>Nutr</a:t>
            </a:r>
            <a:r>
              <a:rPr lang="en-US" altLang="es-ES" sz="1200" i="1" dirty="0">
                <a:solidFill>
                  <a:srgbClr val="000000"/>
                </a:solidFill>
                <a:latin typeface="Times New Roman" panose="02020603050405020304" pitchFamily="18" charset="0"/>
                <a:cs typeface="Times New Roman" panose="02020603050405020304" pitchFamily="18" charset="0"/>
              </a:rPr>
              <a:t> Rev. 2022 Jul 13:nuac045. </a:t>
            </a:r>
            <a:r>
              <a:rPr lang="en-US" altLang="es-ES" sz="1200" i="1" dirty="0" err="1">
                <a:solidFill>
                  <a:srgbClr val="000000"/>
                </a:solidFill>
                <a:latin typeface="Times New Roman" panose="02020603050405020304" pitchFamily="18" charset="0"/>
                <a:cs typeface="Times New Roman" panose="02020603050405020304" pitchFamily="18" charset="0"/>
              </a:rPr>
              <a:t>doi</a:t>
            </a:r>
            <a:r>
              <a:rPr lang="en-US" altLang="es-ES" sz="1200" i="1" dirty="0">
                <a:solidFill>
                  <a:srgbClr val="000000"/>
                </a:solidFill>
                <a:latin typeface="Times New Roman" panose="02020603050405020304" pitchFamily="18" charset="0"/>
                <a:cs typeface="Times New Roman" panose="02020603050405020304" pitchFamily="18" charset="0"/>
              </a:rPr>
              <a:t>: 10.1093/</a:t>
            </a:r>
            <a:r>
              <a:rPr lang="en-US" altLang="es-ES" sz="1200" i="1" dirty="0" err="1">
                <a:solidFill>
                  <a:srgbClr val="000000"/>
                </a:solidFill>
                <a:latin typeface="Times New Roman" panose="02020603050405020304" pitchFamily="18" charset="0"/>
                <a:cs typeface="Times New Roman" panose="02020603050405020304" pitchFamily="18" charset="0"/>
              </a:rPr>
              <a:t>nutrit</a:t>
            </a:r>
            <a:r>
              <a:rPr lang="en-US" altLang="es-ES" sz="1200" i="1" dirty="0">
                <a:solidFill>
                  <a:srgbClr val="000000"/>
                </a:solidFill>
                <a:latin typeface="Times New Roman" panose="02020603050405020304" pitchFamily="18" charset="0"/>
                <a:cs typeface="Times New Roman" panose="02020603050405020304" pitchFamily="18" charset="0"/>
              </a:rPr>
              <a:t>/nuac045. </a:t>
            </a:r>
            <a:r>
              <a:rPr lang="en-US" altLang="es-ES" sz="1200" i="1" dirty="0" err="1">
                <a:solidFill>
                  <a:srgbClr val="000000"/>
                </a:solidFill>
                <a:latin typeface="Times New Roman" panose="02020603050405020304" pitchFamily="18" charset="0"/>
                <a:cs typeface="Times New Roman" panose="02020603050405020304" pitchFamily="18" charset="0"/>
              </a:rPr>
              <a:t>Epub</a:t>
            </a:r>
            <a:r>
              <a:rPr lang="en-US" altLang="es-ES" sz="1200" i="1" dirty="0">
                <a:solidFill>
                  <a:srgbClr val="000000"/>
                </a:solidFill>
                <a:latin typeface="Times New Roman" panose="02020603050405020304" pitchFamily="18" charset="0"/>
                <a:cs typeface="Times New Roman" panose="02020603050405020304" pitchFamily="18" charset="0"/>
              </a:rPr>
              <a:t> ahead of print. PMID: 35831971.</a:t>
            </a:r>
          </a:p>
          <a:p>
            <a:pPr algn="r" fontAlgn="base">
              <a:spcBef>
                <a:spcPct val="50000"/>
              </a:spcBef>
              <a:spcAft>
                <a:spcPct val="0"/>
              </a:spcAft>
            </a:pPr>
            <a:r>
              <a:rPr lang="en-US" altLang="es-ES" sz="1200" i="1" dirty="0">
                <a:solidFill>
                  <a:srgbClr val="000000"/>
                </a:solidFill>
                <a:latin typeface="Times New Roman" panose="02020603050405020304" pitchFamily="18" charset="0"/>
                <a:cs typeface="Times New Roman" panose="02020603050405020304" pitchFamily="18" charset="0"/>
              </a:rPr>
              <a:t>**Du H, Cao T, Lu X, Zhang T, Luo B, Li Z. Mediterranean Diet Patterns in Relation to Lung Cancer Risk: A Meta-Analysis. Front </a:t>
            </a:r>
            <a:r>
              <a:rPr lang="en-US" altLang="es-ES" sz="1200" i="1" dirty="0" err="1">
                <a:solidFill>
                  <a:srgbClr val="000000"/>
                </a:solidFill>
                <a:latin typeface="Times New Roman" panose="02020603050405020304" pitchFamily="18" charset="0"/>
                <a:cs typeface="Times New Roman" panose="02020603050405020304" pitchFamily="18" charset="0"/>
              </a:rPr>
              <a:t>Nutr</a:t>
            </a:r>
            <a:r>
              <a:rPr lang="en-US" altLang="es-ES" sz="1200" i="1" dirty="0">
                <a:solidFill>
                  <a:srgbClr val="000000"/>
                </a:solidFill>
                <a:latin typeface="Times New Roman" panose="02020603050405020304" pitchFamily="18" charset="0"/>
                <a:cs typeface="Times New Roman" panose="02020603050405020304" pitchFamily="18" charset="0"/>
              </a:rPr>
              <a:t>. 2022 Apr 11;9:844382. </a:t>
            </a:r>
            <a:r>
              <a:rPr lang="en-US" altLang="es-ES" sz="1200" i="1" dirty="0" err="1">
                <a:solidFill>
                  <a:srgbClr val="000000"/>
                </a:solidFill>
                <a:latin typeface="Times New Roman" panose="02020603050405020304" pitchFamily="18" charset="0"/>
                <a:cs typeface="Times New Roman" panose="02020603050405020304" pitchFamily="18" charset="0"/>
              </a:rPr>
              <a:t>doi</a:t>
            </a:r>
            <a:r>
              <a:rPr lang="en-US" altLang="es-ES" sz="1200" i="1" dirty="0">
                <a:solidFill>
                  <a:srgbClr val="000000"/>
                </a:solidFill>
                <a:latin typeface="Times New Roman" panose="02020603050405020304" pitchFamily="18" charset="0"/>
                <a:cs typeface="Times New Roman" panose="02020603050405020304" pitchFamily="18" charset="0"/>
              </a:rPr>
              <a:t>: 10.3389/fnut.2022.844382. PMID: 35495942; PMCID: PMC9039180.</a:t>
            </a:r>
          </a:p>
          <a:p>
            <a:pPr algn="r" fontAlgn="base">
              <a:spcBef>
                <a:spcPct val="50000"/>
              </a:spcBef>
              <a:spcAft>
                <a:spcPct val="0"/>
              </a:spcAft>
            </a:pPr>
            <a:r>
              <a:rPr lang="en-US" altLang="es-ES" sz="1200" i="1" dirty="0">
                <a:solidFill>
                  <a:srgbClr val="000000"/>
                </a:solidFill>
                <a:latin typeface="Times New Roman" panose="02020603050405020304" pitchFamily="18" charset="0"/>
                <a:cs typeface="Times New Roman" panose="02020603050405020304" pitchFamily="18" charset="0"/>
              </a:rPr>
              <a:t>***</a:t>
            </a:r>
            <a:r>
              <a:rPr lang="en-US" altLang="es-ES" sz="1200" i="1" dirty="0" err="1">
                <a:solidFill>
                  <a:srgbClr val="000000"/>
                </a:solidFill>
                <a:latin typeface="Times New Roman" panose="02020603050405020304" pitchFamily="18" charset="0"/>
                <a:cs typeface="Times New Roman" panose="02020603050405020304" pitchFamily="18" charset="0"/>
              </a:rPr>
              <a:t>Defeudis</a:t>
            </a:r>
            <a:r>
              <a:rPr lang="en-US" altLang="es-ES" sz="1200" i="1" dirty="0">
                <a:solidFill>
                  <a:srgbClr val="000000"/>
                </a:solidFill>
                <a:latin typeface="Times New Roman" panose="02020603050405020304" pitchFamily="18" charset="0"/>
                <a:cs typeface="Times New Roman" panose="02020603050405020304" pitchFamily="18" charset="0"/>
              </a:rPr>
              <a:t> G, </a:t>
            </a:r>
            <a:r>
              <a:rPr lang="en-US" altLang="es-ES" sz="1200" i="1" dirty="0" err="1">
                <a:solidFill>
                  <a:srgbClr val="000000"/>
                </a:solidFill>
                <a:latin typeface="Times New Roman" panose="02020603050405020304" pitchFamily="18" charset="0"/>
                <a:cs typeface="Times New Roman" panose="02020603050405020304" pitchFamily="18" charset="0"/>
              </a:rPr>
              <a:t>Mazzilli</a:t>
            </a:r>
            <a:r>
              <a:rPr lang="en-US" altLang="es-ES" sz="1200" i="1" dirty="0">
                <a:solidFill>
                  <a:srgbClr val="000000"/>
                </a:solidFill>
                <a:latin typeface="Times New Roman" panose="02020603050405020304" pitchFamily="18" charset="0"/>
                <a:cs typeface="Times New Roman" panose="02020603050405020304" pitchFamily="18" charset="0"/>
              </a:rPr>
              <a:t> R, Di Tommaso AM, </a:t>
            </a:r>
            <a:r>
              <a:rPr lang="en-US" altLang="es-ES" sz="1200" i="1" dirty="0" err="1">
                <a:solidFill>
                  <a:srgbClr val="000000"/>
                </a:solidFill>
                <a:latin typeface="Times New Roman" panose="02020603050405020304" pitchFamily="18" charset="0"/>
                <a:cs typeface="Times New Roman" panose="02020603050405020304" pitchFamily="18" charset="0"/>
              </a:rPr>
              <a:t>Zamponi</a:t>
            </a:r>
            <a:r>
              <a:rPr lang="en-US" altLang="es-ES" sz="1200" i="1" dirty="0">
                <a:solidFill>
                  <a:srgbClr val="000000"/>
                </a:solidFill>
                <a:latin typeface="Times New Roman" panose="02020603050405020304" pitchFamily="18" charset="0"/>
                <a:cs typeface="Times New Roman" panose="02020603050405020304" pitchFamily="18" charset="0"/>
              </a:rPr>
              <a:t> V, </a:t>
            </a:r>
            <a:r>
              <a:rPr lang="en-US" altLang="es-ES" sz="1200" i="1" dirty="0" err="1">
                <a:solidFill>
                  <a:srgbClr val="000000"/>
                </a:solidFill>
                <a:latin typeface="Times New Roman" panose="02020603050405020304" pitchFamily="18" charset="0"/>
                <a:cs typeface="Times New Roman" panose="02020603050405020304" pitchFamily="18" charset="0"/>
              </a:rPr>
              <a:t>Carlomagno</a:t>
            </a:r>
            <a:r>
              <a:rPr lang="en-US" altLang="es-ES" sz="1200" i="1" dirty="0">
                <a:solidFill>
                  <a:srgbClr val="000000"/>
                </a:solidFill>
                <a:latin typeface="Times New Roman" panose="02020603050405020304" pitchFamily="18" charset="0"/>
                <a:cs typeface="Times New Roman" panose="02020603050405020304" pitchFamily="18" charset="0"/>
              </a:rPr>
              <a:t> F, </a:t>
            </a:r>
            <a:r>
              <a:rPr lang="en-US" altLang="es-ES" sz="1200" i="1" dirty="0" err="1">
                <a:solidFill>
                  <a:srgbClr val="000000"/>
                </a:solidFill>
                <a:latin typeface="Times New Roman" panose="02020603050405020304" pitchFamily="18" charset="0"/>
                <a:cs typeface="Times New Roman" panose="02020603050405020304" pitchFamily="18" charset="0"/>
              </a:rPr>
              <a:t>Tuccinardi</a:t>
            </a:r>
            <a:r>
              <a:rPr lang="en-US" altLang="es-ES" sz="1200" i="1" dirty="0">
                <a:solidFill>
                  <a:srgbClr val="000000"/>
                </a:solidFill>
                <a:latin typeface="Times New Roman" panose="02020603050405020304" pitchFamily="18" charset="0"/>
                <a:cs typeface="Times New Roman" panose="02020603050405020304" pitchFamily="18" charset="0"/>
              </a:rPr>
              <a:t> D, Watanabe M, </a:t>
            </a:r>
            <a:r>
              <a:rPr lang="en-US" altLang="es-ES" sz="1200" i="1" dirty="0" err="1">
                <a:solidFill>
                  <a:srgbClr val="000000"/>
                </a:solidFill>
                <a:latin typeface="Times New Roman" panose="02020603050405020304" pitchFamily="18" charset="0"/>
                <a:cs typeface="Times New Roman" panose="02020603050405020304" pitchFamily="18" charset="0"/>
              </a:rPr>
              <a:t>Faggiano</a:t>
            </a:r>
            <a:r>
              <a:rPr lang="en-US" altLang="es-ES" sz="1200" i="1" dirty="0">
                <a:solidFill>
                  <a:srgbClr val="000000"/>
                </a:solidFill>
                <a:latin typeface="Times New Roman" panose="02020603050405020304" pitchFamily="18" charset="0"/>
                <a:cs typeface="Times New Roman" panose="02020603050405020304" pitchFamily="18" charset="0"/>
              </a:rPr>
              <a:t> A, </a:t>
            </a:r>
            <a:r>
              <a:rPr lang="en-US" altLang="es-ES" sz="1200" i="1" dirty="0" err="1">
                <a:solidFill>
                  <a:srgbClr val="000000"/>
                </a:solidFill>
                <a:latin typeface="Times New Roman" panose="02020603050405020304" pitchFamily="18" charset="0"/>
                <a:cs typeface="Times New Roman" panose="02020603050405020304" pitchFamily="18" charset="0"/>
              </a:rPr>
              <a:t>Gianfrilli</a:t>
            </a:r>
            <a:r>
              <a:rPr lang="en-US" altLang="es-ES" sz="1200" i="1" dirty="0">
                <a:solidFill>
                  <a:srgbClr val="000000"/>
                </a:solidFill>
                <a:latin typeface="Times New Roman" panose="02020603050405020304" pitchFamily="18" charset="0"/>
                <a:cs typeface="Times New Roman" panose="02020603050405020304" pitchFamily="18" charset="0"/>
              </a:rPr>
              <a:t> D. Effects of diet and antihyperglycemic drugs on erectile dysfunction: A systematic review. Andrology. 2022 Apr 29. </a:t>
            </a:r>
            <a:r>
              <a:rPr lang="en-US" altLang="es-ES" sz="1200" i="1" dirty="0" err="1">
                <a:solidFill>
                  <a:srgbClr val="000000"/>
                </a:solidFill>
                <a:latin typeface="Times New Roman" panose="02020603050405020304" pitchFamily="18" charset="0"/>
                <a:cs typeface="Times New Roman" panose="02020603050405020304" pitchFamily="18" charset="0"/>
              </a:rPr>
              <a:t>doi</a:t>
            </a:r>
            <a:r>
              <a:rPr lang="en-US" altLang="es-ES" sz="1200" i="1" dirty="0">
                <a:solidFill>
                  <a:srgbClr val="000000"/>
                </a:solidFill>
                <a:latin typeface="Times New Roman" panose="02020603050405020304" pitchFamily="18" charset="0"/>
                <a:cs typeface="Times New Roman" panose="02020603050405020304" pitchFamily="18" charset="0"/>
              </a:rPr>
              <a:t>: 10.1111/andr.13192. </a:t>
            </a:r>
            <a:r>
              <a:rPr lang="en-US" altLang="es-ES" sz="1200" i="1" dirty="0" err="1">
                <a:solidFill>
                  <a:srgbClr val="000000"/>
                </a:solidFill>
                <a:latin typeface="Times New Roman" panose="02020603050405020304" pitchFamily="18" charset="0"/>
                <a:cs typeface="Times New Roman" panose="02020603050405020304" pitchFamily="18" charset="0"/>
              </a:rPr>
              <a:t>Epub</a:t>
            </a:r>
            <a:r>
              <a:rPr lang="en-US" altLang="es-ES" sz="1200" i="1" dirty="0">
                <a:solidFill>
                  <a:srgbClr val="000000"/>
                </a:solidFill>
                <a:latin typeface="Times New Roman" panose="02020603050405020304" pitchFamily="18" charset="0"/>
                <a:cs typeface="Times New Roman" panose="02020603050405020304" pitchFamily="18" charset="0"/>
              </a:rPr>
              <a:t> ahead of print. PMID: 35485604.</a:t>
            </a:r>
          </a:p>
          <a:p>
            <a:pPr algn="r" fontAlgn="base">
              <a:spcBef>
                <a:spcPct val="50000"/>
              </a:spcBef>
              <a:spcAft>
                <a:spcPct val="0"/>
              </a:spcAft>
            </a:pPr>
            <a:r>
              <a:rPr lang="en-US" altLang="es-ES" sz="1200" i="1" dirty="0">
                <a:solidFill>
                  <a:srgbClr val="000000"/>
                </a:solidFill>
                <a:latin typeface="Times New Roman" panose="02020603050405020304" pitchFamily="18" charset="0"/>
                <a:cs typeface="Times New Roman" panose="02020603050405020304" pitchFamily="18" charset="0"/>
              </a:rPr>
              <a:t>****</a:t>
            </a:r>
            <a:r>
              <a:rPr lang="en-US" altLang="es-ES" sz="1200" i="1" dirty="0" err="1">
                <a:solidFill>
                  <a:srgbClr val="000000"/>
                </a:solidFill>
                <a:latin typeface="Times New Roman" panose="02020603050405020304" pitchFamily="18" charset="0"/>
                <a:cs typeface="Times New Roman" panose="02020603050405020304" pitchFamily="18" charset="0"/>
              </a:rPr>
              <a:t>Sarsangi</a:t>
            </a:r>
            <a:r>
              <a:rPr lang="en-US" altLang="es-ES" sz="1200" i="1" dirty="0">
                <a:solidFill>
                  <a:srgbClr val="000000"/>
                </a:solidFill>
                <a:latin typeface="Times New Roman" panose="02020603050405020304" pitchFamily="18" charset="0"/>
                <a:cs typeface="Times New Roman" panose="02020603050405020304" pitchFamily="18" charset="0"/>
              </a:rPr>
              <a:t> P, Salehi-</a:t>
            </a:r>
            <a:r>
              <a:rPr lang="en-US" altLang="es-ES" sz="1200" i="1" dirty="0" err="1">
                <a:solidFill>
                  <a:srgbClr val="000000"/>
                </a:solidFill>
                <a:latin typeface="Times New Roman" panose="02020603050405020304" pitchFamily="18" charset="0"/>
                <a:cs typeface="Times New Roman" panose="02020603050405020304" pitchFamily="18" charset="0"/>
              </a:rPr>
              <a:t>Abargouei</a:t>
            </a:r>
            <a:r>
              <a:rPr lang="en-US" altLang="es-ES" sz="1200" i="1" dirty="0">
                <a:solidFill>
                  <a:srgbClr val="000000"/>
                </a:solidFill>
                <a:latin typeface="Times New Roman" panose="02020603050405020304" pitchFamily="18" charset="0"/>
                <a:cs typeface="Times New Roman" panose="02020603050405020304" pitchFamily="18" charset="0"/>
              </a:rPr>
              <a:t> A, </a:t>
            </a:r>
            <a:r>
              <a:rPr lang="en-US" altLang="es-ES" sz="1200" i="1" dirty="0" err="1">
                <a:solidFill>
                  <a:srgbClr val="000000"/>
                </a:solidFill>
                <a:latin typeface="Times New Roman" panose="02020603050405020304" pitchFamily="18" charset="0"/>
                <a:cs typeface="Times New Roman" panose="02020603050405020304" pitchFamily="18" charset="0"/>
              </a:rPr>
              <a:t>Ebrahimpour-Koujan</a:t>
            </a:r>
            <a:r>
              <a:rPr lang="en-US" altLang="es-ES" sz="1200" i="1" dirty="0">
                <a:solidFill>
                  <a:srgbClr val="000000"/>
                </a:solidFill>
                <a:latin typeface="Times New Roman" panose="02020603050405020304" pitchFamily="18" charset="0"/>
                <a:cs typeface="Times New Roman" panose="02020603050405020304" pitchFamily="18" charset="0"/>
              </a:rPr>
              <a:t> S, </a:t>
            </a:r>
            <a:r>
              <a:rPr lang="en-US" altLang="es-ES" sz="1200" i="1" dirty="0" err="1">
                <a:solidFill>
                  <a:srgbClr val="000000"/>
                </a:solidFill>
                <a:latin typeface="Times New Roman" panose="02020603050405020304" pitchFamily="18" charset="0"/>
                <a:cs typeface="Times New Roman" panose="02020603050405020304" pitchFamily="18" charset="0"/>
              </a:rPr>
              <a:t>Esmaillzadeh</a:t>
            </a:r>
            <a:r>
              <a:rPr lang="en-US" altLang="es-ES" sz="1200" i="1" dirty="0">
                <a:solidFill>
                  <a:srgbClr val="000000"/>
                </a:solidFill>
                <a:latin typeface="Times New Roman" panose="02020603050405020304" pitchFamily="18" charset="0"/>
                <a:cs typeface="Times New Roman" panose="02020603050405020304" pitchFamily="18" charset="0"/>
              </a:rPr>
              <a:t> A. Association between Adherence to the Mediterranean Diet and Risk of Type 2 Diabetes: An Updated Systematic Review and Dose-Response Meta-Analysis of Prospective Cohort Studies. Adv </a:t>
            </a:r>
            <a:r>
              <a:rPr lang="en-US" altLang="es-ES" sz="1200" i="1" dirty="0" err="1">
                <a:solidFill>
                  <a:srgbClr val="000000"/>
                </a:solidFill>
                <a:latin typeface="Times New Roman" panose="02020603050405020304" pitchFamily="18" charset="0"/>
                <a:cs typeface="Times New Roman" panose="02020603050405020304" pitchFamily="18" charset="0"/>
              </a:rPr>
              <a:t>Nutr</a:t>
            </a:r>
            <a:r>
              <a:rPr lang="en-US" altLang="es-ES" sz="1200" i="1" dirty="0">
                <a:solidFill>
                  <a:srgbClr val="000000"/>
                </a:solidFill>
                <a:latin typeface="Times New Roman" panose="02020603050405020304" pitchFamily="18" charset="0"/>
                <a:cs typeface="Times New Roman" panose="02020603050405020304" pitchFamily="18" charset="0"/>
              </a:rPr>
              <a:t>. 2022 Apr 26:nmac046. </a:t>
            </a:r>
            <a:r>
              <a:rPr lang="en-US" altLang="es-ES" sz="1200" i="1" dirty="0" err="1">
                <a:solidFill>
                  <a:srgbClr val="000000"/>
                </a:solidFill>
                <a:latin typeface="Times New Roman" panose="02020603050405020304" pitchFamily="18" charset="0"/>
                <a:cs typeface="Times New Roman" panose="02020603050405020304" pitchFamily="18" charset="0"/>
              </a:rPr>
              <a:t>doi</a:t>
            </a:r>
            <a:r>
              <a:rPr lang="en-US" altLang="es-ES" sz="1200" i="1" dirty="0">
                <a:solidFill>
                  <a:srgbClr val="000000"/>
                </a:solidFill>
                <a:latin typeface="Times New Roman" panose="02020603050405020304" pitchFamily="18" charset="0"/>
                <a:cs typeface="Times New Roman" panose="02020603050405020304" pitchFamily="18" charset="0"/>
              </a:rPr>
              <a:t>: 10.1093/advances/nmac046. </a:t>
            </a:r>
            <a:r>
              <a:rPr lang="en-US" altLang="es-ES" sz="1200" i="1" dirty="0" err="1">
                <a:solidFill>
                  <a:srgbClr val="000000"/>
                </a:solidFill>
                <a:latin typeface="Times New Roman" panose="02020603050405020304" pitchFamily="18" charset="0"/>
                <a:cs typeface="Times New Roman" panose="02020603050405020304" pitchFamily="18" charset="0"/>
              </a:rPr>
              <a:t>Epub</a:t>
            </a:r>
            <a:r>
              <a:rPr lang="en-US" altLang="es-ES" sz="1200" i="1" dirty="0">
                <a:solidFill>
                  <a:srgbClr val="000000"/>
                </a:solidFill>
                <a:latin typeface="Times New Roman" panose="02020603050405020304" pitchFamily="18" charset="0"/>
                <a:cs typeface="Times New Roman" panose="02020603050405020304" pitchFamily="18" charset="0"/>
              </a:rPr>
              <a:t> ahead of print. PMID: 35472102.</a:t>
            </a:r>
            <a:endParaRPr lang="es-ES" altLang="es-ES" sz="1200" i="1" dirty="0">
              <a:solidFill>
                <a:srgbClr val="000000"/>
              </a:solidFill>
              <a:latin typeface="Times New Roman" panose="02020603050405020304" pitchFamily="18" charset="0"/>
              <a:cs typeface="Times New Roman" panose="02020603050405020304" pitchFamily="18" charset="0"/>
            </a:endParaRPr>
          </a:p>
        </p:txBody>
      </p:sp>
      <p:sp>
        <p:nvSpPr>
          <p:cNvPr id="445442" name="Rectangle 2"/>
          <p:cNvSpPr>
            <a:spLocks noChangeArrowheads="1"/>
          </p:cNvSpPr>
          <p:nvPr/>
        </p:nvSpPr>
        <p:spPr bwMode="auto">
          <a:xfrm>
            <a:off x="1689956" y="160337"/>
            <a:ext cx="8812088" cy="1143000"/>
          </a:xfrm>
          <a:prstGeom prst="rect">
            <a:avLst/>
          </a:prstGeom>
          <a:solidFill>
            <a:schemeClr val="accent2">
              <a:lumMod val="20000"/>
              <a:lumOff val="80000"/>
            </a:schemeClr>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es-ES" altLang="es-ES" sz="3600" b="1" dirty="0">
                <a:solidFill>
                  <a:srgbClr val="000000"/>
                </a:solidFill>
                <a:effectLst>
                  <a:outerShdw blurRad="38100" dist="38100" dir="2700000" algn="tl">
                    <a:srgbClr val="FFFFFF"/>
                  </a:outerShdw>
                </a:effectLst>
              </a:rPr>
              <a:t>Dieta Mediterránea y </a:t>
            </a:r>
            <a:r>
              <a:rPr lang="es-ES" altLang="es-ES" sz="3600" b="1" dirty="0">
                <a:solidFill>
                  <a:srgbClr val="FF0000"/>
                </a:solidFill>
                <a:effectLst>
                  <a:outerShdw blurRad="38100" dist="38100" dir="2700000" algn="tl">
                    <a:srgbClr val="FFFFFF"/>
                  </a:outerShdw>
                </a:effectLst>
              </a:rPr>
              <a:t>otros efectos</a:t>
            </a:r>
          </a:p>
        </p:txBody>
      </p:sp>
      <p:sp>
        <p:nvSpPr>
          <p:cNvPr id="2" name="CuadroTexto 1">
            <a:extLst>
              <a:ext uri="{FF2B5EF4-FFF2-40B4-BE49-F238E27FC236}">
                <a16:creationId xmlns:a16="http://schemas.microsoft.com/office/drawing/2014/main" id="{804CABAA-909A-6991-EB70-C66CA1AB1CFC}"/>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3" name="Imagen 2" descr="Corazón háb salud inicial">
            <a:extLst>
              <a:ext uri="{FF2B5EF4-FFF2-40B4-BE49-F238E27FC236}">
                <a16:creationId xmlns:a16="http://schemas.microsoft.com/office/drawing/2014/main" id="{265C9B4E-5E98-47A2-58D3-1CA946160AA6}"/>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4287687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22" name="Rectangle 3"/>
          <p:cNvSpPr>
            <a:spLocks noGrp="1" noChangeArrowheads="1"/>
          </p:cNvSpPr>
          <p:nvPr>
            <p:ph type="body" idx="4294967295"/>
          </p:nvPr>
        </p:nvSpPr>
        <p:spPr/>
        <p:txBody>
          <a:bodyPr/>
          <a:lstStyle/>
          <a:p>
            <a:r>
              <a:rPr lang="es-ES" altLang="es-ES" sz="2400" b="1" u="sng" dirty="0"/>
              <a:t>Cáncer</a:t>
            </a:r>
            <a:r>
              <a:rPr lang="es-ES" altLang="es-ES" sz="2400" dirty="0"/>
              <a:t>.</a:t>
            </a:r>
          </a:p>
          <a:p>
            <a:pPr lvl="1"/>
            <a:r>
              <a:rPr lang="es-ES" altLang="es-ES" sz="2000" dirty="0"/>
              <a:t>Existen estudios* cuyos resultados sugieren que una adherencia alta a la DM se relaciona con:</a:t>
            </a:r>
          </a:p>
          <a:p>
            <a:pPr lvl="2"/>
            <a:r>
              <a:rPr lang="es-ES" altLang="es-ES" sz="1600" dirty="0"/>
              <a:t>Un menor riesgo de mortalidad por cáncer en la población general.</a:t>
            </a:r>
          </a:p>
          <a:p>
            <a:pPr lvl="2"/>
            <a:r>
              <a:rPr lang="es-ES" altLang="es-ES" sz="1600" dirty="0"/>
              <a:t>Un menor riesgo de mortalidad por todas las causas entre los sobrevivientes de cáncer.</a:t>
            </a:r>
          </a:p>
          <a:p>
            <a:pPr lvl="2"/>
            <a:r>
              <a:rPr lang="es-ES" altLang="es-ES" sz="1600" dirty="0"/>
              <a:t>Un menor riesgo de cáncer colorrectal, de cabeza y cuello, respiratorio, gástrico, hepático y de vejiga.</a:t>
            </a:r>
          </a:p>
          <a:p>
            <a:pPr lvl="2"/>
            <a:endParaRPr lang="es-ES" altLang="es-ES" sz="1600" dirty="0"/>
          </a:p>
          <a:p>
            <a:pPr lvl="2"/>
            <a:endParaRPr lang="es-ES" altLang="es-ES" sz="1600" dirty="0"/>
          </a:p>
        </p:txBody>
      </p:sp>
      <p:sp>
        <p:nvSpPr>
          <p:cNvPr id="593923" name="Text Box 3"/>
          <p:cNvSpPr txBox="1">
            <a:spLocks noChangeArrowheads="1"/>
          </p:cNvSpPr>
          <p:nvPr/>
        </p:nvSpPr>
        <p:spPr bwMode="auto">
          <a:xfrm>
            <a:off x="1524000" y="6366173"/>
            <a:ext cx="106651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a:solidFill>
                  <a:srgbClr val="000000"/>
                </a:solidFill>
                <a:latin typeface="Times New Roman" panose="02020603050405020304" pitchFamily="18" charset="0"/>
                <a:cs typeface="Times New Roman" panose="02020603050405020304" pitchFamily="18" charset="0"/>
              </a:rPr>
              <a:t>*</a:t>
            </a:r>
            <a:r>
              <a:rPr lang="en-US" altLang="es-ES" sz="1200" i="1" dirty="0" err="1">
                <a:solidFill>
                  <a:srgbClr val="000000"/>
                </a:solidFill>
                <a:latin typeface="Times New Roman" panose="02020603050405020304" pitchFamily="18" charset="0"/>
                <a:cs typeface="Times New Roman" panose="02020603050405020304" pitchFamily="18" charset="0"/>
              </a:rPr>
              <a:t>Morze</a:t>
            </a:r>
            <a:r>
              <a:rPr lang="en-US" altLang="es-ES" sz="1200" i="1" dirty="0">
                <a:solidFill>
                  <a:srgbClr val="000000"/>
                </a:solidFill>
                <a:latin typeface="Times New Roman" panose="02020603050405020304" pitchFamily="18" charset="0"/>
                <a:cs typeface="Times New Roman" panose="02020603050405020304" pitchFamily="18" charset="0"/>
              </a:rPr>
              <a:t> J, </a:t>
            </a:r>
            <a:r>
              <a:rPr lang="en-US" altLang="es-ES" sz="1200" i="1" dirty="0" err="1">
                <a:solidFill>
                  <a:srgbClr val="000000"/>
                </a:solidFill>
                <a:latin typeface="Times New Roman" panose="02020603050405020304" pitchFamily="18" charset="0"/>
                <a:cs typeface="Times New Roman" panose="02020603050405020304" pitchFamily="18" charset="0"/>
              </a:rPr>
              <a:t>Danielewicz</a:t>
            </a:r>
            <a:r>
              <a:rPr lang="en-US" altLang="es-ES" sz="1200" i="1" dirty="0">
                <a:solidFill>
                  <a:srgbClr val="000000"/>
                </a:solidFill>
                <a:latin typeface="Times New Roman" panose="02020603050405020304" pitchFamily="18" charset="0"/>
                <a:cs typeface="Times New Roman" panose="02020603050405020304" pitchFamily="18" charset="0"/>
              </a:rPr>
              <a:t> A, </a:t>
            </a:r>
            <a:r>
              <a:rPr lang="en-US" altLang="es-ES" sz="1200" i="1" dirty="0" err="1">
                <a:solidFill>
                  <a:srgbClr val="000000"/>
                </a:solidFill>
                <a:latin typeface="Times New Roman" panose="02020603050405020304" pitchFamily="18" charset="0"/>
                <a:cs typeface="Times New Roman" panose="02020603050405020304" pitchFamily="18" charset="0"/>
              </a:rPr>
              <a:t>Przybyłowicz</a:t>
            </a:r>
            <a:r>
              <a:rPr lang="en-US" altLang="es-ES" sz="1200" i="1" dirty="0">
                <a:solidFill>
                  <a:srgbClr val="000000"/>
                </a:solidFill>
                <a:latin typeface="Times New Roman" panose="02020603050405020304" pitchFamily="18" charset="0"/>
                <a:cs typeface="Times New Roman" panose="02020603050405020304" pitchFamily="18" charset="0"/>
              </a:rPr>
              <a:t> K, Zeng H, Hoffmann G, </a:t>
            </a:r>
            <a:r>
              <a:rPr lang="en-US" altLang="es-ES" sz="1200" i="1" dirty="0" err="1">
                <a:solidFill>
                  <a:srgbClr val="000000"/>
                </a:solidFill>
                <a:latin typeface="Times New Roman" panose="02020603050405020304" pitchFamily="18" charset="0"/>
                <a:cs typeface="Times New Roman" panose="02020603050405020304" pitchFamily="18" charset="0"/>
              </a:rPr>
              <a:t>Schwingshackl</a:t>
            </a:r>
            <a:r>
              <a:rPr lang="en-US" altLang="es-ES" sz="1200" i="1" dirty="0">
                <a:solidFill>
                  <a:srgbClr val="000000"/>
                </a:solidFill>
                <a:latin typeface="Times New Roman" panose="02020603050405020304" pitchFamily="18" charset="0"/>
                <a:cs typeface="Times New Roman" panose="02020603050405020304" pitchFamily="18" charset="0"/>
              </a:rPr>
              <a:t> L. An updated systematic review and meta-analysis on adherence to </a:t>
            </a:r>
            <a:r>
              <a:rPr lang="en-US" altLang="es-ES" sz="1200" i="1" dirty="0" err="1">
                <a:solidFill>
                  <a:srgbClr val="000000"/>
                </a:solidFill>
                <a:latin typeface="Times New Roman" panose="02020603050405020304" pitchFamily="18" charset="0"/>
                <a:cs typeface="Times New Roman" panose="02020603050405020304" pitchFamily="18" charset="0"/>
              </a:rPr>
              <a:t>mediterranean</a:t>
            </a:r>
            <a:r>
              <a:rPr lang="en-US" altLang="es-ES" sz="1200" i="1" dirty="0">
                <a:solidFill>
                  <a:srgbClr val="000000"/>
                </a:solidFill>
                <a:latin typeface="Times New Roman" panose="02020603050405020304" pitchFamily="18" charset="0"/>
                <a:cs typeface="Times New Roman" panose="02020603050405020304" pitchFamily="18" charset="0"/>
              </a:rPr>
              <a:t> diet and risk of cancer. Eur J </a:t>
            </a:r>
            <a:r>
              <a:rPr lang="en-US" altLang="es-ES" sz="1200" i="1" dirty="0" err="1">
                <a:solidFill>
                  <a:srgbClr val="000000"/>
                </a:solidFill>
                <a:latin typeface="Times New Roman" panose="02020603050405020304" pitchFamily="18" charset="0"/>
                <a:cs typeface="Times New Roman" panose="02020603050405020304" pitchFamily="18" charset="0"/>
              </a:rPr>
              <a:t>Nutr</a:t>
            </a:r>
            <a:r>
              <a:rPr lang="en-US" altLang="es-ES" sz="1200" i="1" dirty="0">
                <a:solidFill>
                  <a:srgbClr val="000000"/>
                </a:solidFill>
                <a:latin typeface="Times New Roman" panose="02020603050405020304" pitchFamily="18" charset="0"/>
                <a:cs typeface="Times New Roman" panose="02020603050405020304" pitchFamily="18" charset="0"/>
              </a:rPr>
              <a:t>. 2021 Apr;60(3):1561-1586. </a:t>
            </a:r>
            <a:r>
              <a:rPr lang="en-US" altLang="es-ES" sz="1200" i="1" dirty="0" err="1">
                <a:solidFill>
                  <a:srgbClr val="000000"/>
                </a:solidFill>
                <a:latin typeface="Times New Roman" panose="02020603050405020304" pitchFamily="18" charset="0"/>
                <a:cs typeface="Times New Roman" panose="02020603050405020304" pitchFamily="18" charset="0"/>
              </a:rPr>
              <a:t>doi</a:t>
            </a:r>
            <a:r>
              <a:rPr lang="en-US" altLang="es-ES" sz="1200" i="1" dirty="0">
                <a:solidFill>
                  <a:srgbClr val="000000"/>
                </a:solidFill>
                <a:latin typeface="Times New Roman" panose="02020603050405020304" pitchFamily="18" charset="0"/>
                <a:cs typeface="Times New Roman" panose="02020603050405020304" pitchFamily="18" charset="0"/>
              </a:rPr>
              <a:t>: 10.1007/s00394-020-02346-6. </a:t>
            </a:r>
            <a:r>
              <a:rPr lang="en-US" altLang="es-ES" sz="1200" i="1" dirty="0" err="1">
                <a:solidFill>
                  <a:srgbClr val="000000"/>
                </a:solidFill>
                <a:latin typeface="Times New Roman" panose="02020603050405020304" pitchFamily="18" charset="0"/>
                <a:cs typeface="Times New Roman" panose="02020603050405020304" pitchFamily="18" charset="0"/>
              </a:rPr>
              <a:t>Epub</a:t>
            </a:r>
            <a:r>
              <a:rPr lang="en-US" altLang="es-ES" sz="1200" i="1" dirty="0">
                <a:solidFill>
                  <a:srgbClr val="000000"/>
                </a:solidFill>
                <a:latin typeface="Times New Roman" panose="02020603050405020304" pitchFamily="18" charset="0"/>
                <a:cs typeface="Times New Roman" panose="02020603050405020304" pitchFamily="18" charset="0"/>
              </a:rPr>
              <a:t> 2020 Aug 8. PMID: 32770356; PMCID: PMC7987633.</a:t>
            </a:r>
            <a:endParaRPr lang="es-ES" altLang="es-ES" sz="1200" i="1" dirty="0">
              <a:solidFill>
                <a:srgbClr val="000000"/>
              </a:solidFill>
              <a:latin typeface="Times New Roman" panose="02020603050405020304" pitchFamily="18" charset="0"/>
              <a:cs typeface="Times New Roman" panose="02020603050405020304" pitchFamily="18" charset="0"/>
            </a:endParaRPr>
          </a:p>
        </p:txBody>
      </p:sp>
      <p:sp>
        <p:nvSpPr>
          <p:cNvPr id="445442" name="Rectangle 2"/>
          <p:cNvSpPr>
            <a:spLocks noChangeArrowheads="1"/>
          </p:cNvSpPr>
          <p:nvPr/>
        </p:nvSpPr>
        <p:spPr bwMode="auto">
          <a:xfrm>
            <a:off x="1689956" y="160337"/>
            <a:ext cx="8812088" cy="1143000"/>
          </a:xfrm>
          <a:prstGeom prst="rect">
            <a:avLst/>
          </a:prstGeom>
          <a:solidFill>
            <a:schemeClr val="accent2">
              <a:lumMod val="20000"/>
              <a:lumOff val="80000"/>
            </a:schemeClr>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es-ES" altLang="es-ES" sz="3600" b="1" dirty="0">
                <a:solidFill>
                  <a:srgbClr val="000000"/>
                </a:solidFill>
                <a:effectLst>
                  <a:outerShdw blurRad="38100" dist="38100" dir="2700000" algn="tl">
                    <a:srgbClr val="FFFFFF"/>
                  </a:outerShdw>
                </a:effectLst>
              </a:rPr>
              <a:t>Dieta Mediterránea y </a:t>
            </a:r>
            <a:r>
              <a:rPr lang="es-ES" altLang="es-ES" sz="3600" b="1" dirty="0">
                <a:solidFill>
                  <a:srgbClr val="FF0000"/>
                </a:solidFill>
                <a:effectLst>
                  <a:outerShdw blurRad="38100" dist="38100" dir="2700000" algn="tl">
                    <a:srgbClr val="FFFFFF"/>
                  </a:outerShdw>
                </a:effectLst>
              </a:rPr>
              <a:t>otros efectos</a:t>
            </a:r>
          </a:p>
        </p:txBody>
      </p:sp>
      <p:sp>
        <p:nvSpPr>
          <p:cNvPr id="2" name="CuadroTexto 1">
            <a:extLst>
              <a:ext uri="{FF2B5EF4-FFF2-40B4-BE49-F238E27FC236}">
                <a16:creationId xmlns:a16="http://schemas.microsoft.com/office/drawing/2014/main" id="{749A4AEB-9D7E-AC7D-ABC9-1EB433AD5764}"/>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3" name="Imagen 2" descr="Corazón háb salud inicial">
            <a:extLst>
              <a:ext uri="{FF2B5EF4-FFF2-40B4-BE49-F238E27FC236}">
                <a16:creationId xmlns:a16="http://schemas.microsoft.com/office/drawing/2014/main" id="{C3B95735-D1F4-77E0-E106-CE3B5B868920}"/>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1365936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22" name="Rectangle 3"/>
          <p:cNvSpPr>
            <a:spLocks noGrp="1" noChangeArrowheads="1"/>
          </p:cNvSpPr>
          <p:nvPr>
            <p:ph type="body" idx="4294967295"/>
          </p:nvPr>
        </p:nvSpPr>
        <p:spPr/>
        <p:txBody>
          <a:bodyPr/>
          <a:lstStyle/>
          <a:p>
            <a:r>
              <a:rPr lang="es-ES" altLang="es-ES" sz="2400" b="1" u="sng" dirty="0"/>
              <a:t>“Salud metabólica” y cardiovascular</a:t>
            </a:r>
            <a:r>
              <a:rPr lang="es-ES" altLang="es-ES" sz="2400" dirty="0"/>
              <a:t>.</a:t>
            </a:r>
          </a:p>
          <a:p>
            <a:pPr lvl="1"/>
            <a:r>
              <a:rPr lang="es-ES" altLang="es-ES" sz="2000" dirty="0"/>
              <a:t>Existen estudios* cuyos resultados sugieren que una adherencia alta a la DM se relaciona con:</a:t>
            </a:r>
          </a:p>
          <a:p>
            <a:pPr lvl="2"/>
            <a:r>
              <a:rPr lang="es-ES" altLang="es-ES" sz="1600" dirty="0"/>
              <a:t>Un menor </a:t>
            </a:r>
            <a:r>
              <a:rPr lang="es-ES" altLang="es-ES" sz="1600" b="1" dirty="0"/>
              <a:t>peso</a:t>
            </a:r>
            <a:r>
              <a:rPr lang="es-ES" altLang="es-ES" sz="1600" dirty="0"/>
              <a:t> corporal, índice de masa corporal y circunferencia de la cintura.</a:t>
            </a:r>
          </a:p>
          <a:p>
            <a:pPr lvl="2"/>
            <a:r>
              <a:rPr lang="es-ES" altLang="es-ES" sz="1600" dirty="0"/>
              <a:t>Menor </a:t>
            </a:r>
            <a:r>
              <a:rPr lang="es-ES" altLang="es-ES" sz="1600" b="1" dirty="0"/>
              <a:t>tensión arterial </a:t>
            </a:r>
            <a:r>
              <a:rPr lang="es-ES" altLang="es-ES" sz="1600" dirty="0"/>
              <a:t>sistólica y diastólica.</a:t>
            </a:r>
          </a:p>
          <a:p>
            <a:pPr lvl="2"/>
            <a:r>
              <a:rPr lang="es-ES" altLang="es-ES" sz="1600" dirty="0"/>
              <a:t>Mejor </a:t>
            </a:r>
            <a:r>
              <a:rPr lang="es-ES" altLang="es-ES" sz="1600" b="1" dirty="0"/>
              <a:t>perfil</a:t>
            </a:r>
            <a:r>
              <a:rPr lang="es-ES" altLang="es-ES" sz="1600" dirty="0"/>
              <a:t> </a:t>
            </a:r>
            <a:r>
              <a:rPr lang="es-ES" altLang="es-ES" sz="1600" b="1" dirty="0"/>
              <a:t>glucémico</a:t>
            </a:r>
            <a:r>
              <a:rPr lang="es-ES" altLang="es-ES" sz="1600" dirty="0"/>
              <a:t>.</a:t>
            </a:r>
          </a:p>
          <a:p>
            <a:pPr lvl="2"/>
            <a:r>
              <a:rPr lang="es-ES" altLang="es-ES" sz="1600" dirty="0"/>
              <a:t>Mejor perfil </a:t>
            </a:r>
            <a:r>
              <a:rPr lang="es-ES" altLang="es-ES" sz="1600" b="1" dirty="0"/>
              <a:t>lipídico</a:t>
            </a:r>
            <a:r>
              <a:rPr lang="es-ES" altLang="es-ES" sz="1600" dirty="0"/>
              <a:t> (colesterol total, lipoproteínas de baja densidad –LDL- y lipoproteínas de alta densidad –HDL-, triglicéridos) y de masa grasa hepática.</a:t>
            </a:r>
          </a:p>
          <a:p>
            <a:pPr lvl="2"/>
            <a:r>
              <a:rPr lang="es-ES" altLang="es-ES" sz="1600" dirty="0"/>
              <a:t>Mejor perfil </a:t>
            </a:r>
            <a:r>
              <a:rPr lang="es-ES" altLang="es-ES" sz="1600" b="1" dirty="0"/>
              <a:t>inflamatorio</a:t>
            </a:r>
            <a:r>
              <a:rPr lang="es-ES" altLang="es-ES" sz="1600" dirty="0"/>
              <a:t> (proteína C reactiva, interleucina-6, factor de necrosis tumoral, </a:t>
            </a:r>
            <a:r>
              <a:rPr lang="es-ES" altLang="es-ES" sz="1600" dirty="0" err="1"/>
              <a:t>etc</a:t>
            </a:r>
            <a:r>
              <a:rPr lang="es-ES" altLang="es-ES" sz="1600" dirty="0"/>
              <a:t>).</a:t>
            </a:r>
          </a:p>
          <a:p>
            <a:pPr lvl="2"/>
            <a:r>
              <a:rPr lang="es-ES" altLang="es-ES" sz="1600" b="1" dirty="0"/>
              <a:t>Menor riesgo de enfermedades cardiovasculares</a:t>
            </a:r>
            <a:r>
              <a:rPr lang="es-ES" altLang="es-ES" sz="1600" dirty="0"/>
              <a:t>.</a:t>
            </a:r>
          </a:p>
          <a:p>
            <a:pPr lvl="1"/>
            <a:endParaRPr lang="es-ES" altLang="es-ES" sz="2000" dirty="0"/>
          </a:p>
          <a:p>
            <a:pPr lvl="2"/>
            <a:endParaRPr lang="es-ES" altLang="es-ES" sz="1600" dirty="0"/>
          </a:p>
        </p:txBody>
      </p:sp>
      <p:sp>
        <p:nvSpPr>
          <p:cNvPr id="593923" name="Text Box 3"/>
          <p:cNvSpPr txBox="1">
            <a:spLocks noChangeArrowheads="1"/>
          </p:cNvSpPr>
          <p:nvPr/>
        </p:nvSpPr>
        <p:spPr bwMode="auto">
          <a:xfrm>
            <a:off x="1523999" y="5750004"/>
            <a:ext cx="1066515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a:solidFill>
                  <a:srgbClr val="000000"/>
                </a:solidFill>
                <a:latin typeface="Times New Roman" panose="02020603050405020304" pitchFamily="18" charset="0"/>
                <a:cs typeface="Times New Roman" panose="02020603050405020304" pitchFamily="18" charset="0"/>
              </a:rPr>
              <a:t>*</a:t>
            </a:r>
            <a:r>
              <a:rPr lang="en-US" altLang="es-ES" sz="1200" i="1" dirty="0" err="1">
                <a:solidFill>
                  <a:srgbClr val="000000"/>
                </a:solidFill>
                <a:latin typeface="Times New Roman" panose="02020603050405020304" pitchFamily="18" charset="0"/>
                <a:cs typeface="Times New Roman" panose="02020603050405020304" pitchFamily="18" charset="0"/>
              </a:rPr>
              <a:t>Papadaki</a:t>
            </a:r>
            <a:r>
              <a:rPr lang="en-US" altLang="es-ES" sz="1200" i="1" dirty="0">
                <a:solidFill>
                  <a:srgbClr val="000000"/>
                </a:solidFill>
                <a:latin typeface="Times New Roman" panose="02020603050405020304" pitchFamily="18" charset="0"/>
                <a:cs typeface="Times New Roman" panose="02020603050405020304" pitchFamily="18" charset="0"/>
              </a:rPr>
              <a:t> A, Nolen-</a:t>
            </a:r>
            <a:r>
              <a:rPr lang="en-US" altLang="es-ES" sz="1200" i="1" dirty="0" err="1">
                <a:solidFill>
                  <a:srgbClr val="000000"/>
                </a:solidFill>
                <a:latin typeface="Times New Roman" panose="02020603050405020304" pitchFamily="18" charset="0"/>
                <a:cs typeface="Times New Roman" panose="02020603050405020304" pitchFamily="18" charset="0"/>
              </a:rPr>
              <a:t>Doerr</a:t>
            </a:r>
            <a:r>
              <a:rPr lang="en-US" altLang="es-ES" sz="1200" i="1" dirty="0">
                <a:solidFill>
                  <a:srgbClr val="000000"/>
                </a:solidFill>
                <a:latin typeface="Times New Roman" panose="02020603050405020304" pitchFamily="18" charset="0"/>
                <a:cs typeface="Times New Roman" panose="02020603050405020304" pitchFamily="18" charset="0"/>
              </a:rPr>
              <a:t> E, </a:t>
            </a:r>
            <a:r>
              <a:rPr lang="en-US" altLang="es-ES" sz="1200" i="1" dirty="0" err="1">
                <a:solidFill>
                  <a:srgbClr val="000000"/>
                </a:solidFill>
                <a:latin typeface="Times New Roman" panose="02020603050405020304" pitchFamily="18" charset="0"/>
                <a:cs typeface="Times New Roman" panose="02020603050405020304" pitchFamily="18" charset="0"/>
              </a:rPr>
              <a:t>Mantzoros</a:t>
            </a:r>
            <a:r>
              <a:rPr lang="en-US" altLang="es-ES" sz="1200" i="1" dirty="0">
                <a:solidFill>
                  <a:srgbClr val="000000"/>
                </a:solidFill>
                <a:latin typeface="Times New Roman" panose="02020603050405020304" pitchFamily="18" charset="0"/>
                <a:cs typeface="Times New Roman" panose="02020603050405020304" pitchFamily="18" charset="0"/>
              </a:rPr>
              <a:t> CS. The Effect of the Mediterranean Diet on Metabolic Health: A Systematic Review and Meta-Analysis of Controlled Trials in Adults. Nutrients. 2020 Oct 30;12(11):3342. </a:t>
            </a:r>
            <a:r>
              <a:rPr lang="en-US" altLang="es-ES" sz="1200" i="1" dirty="0" err="1">
                <a:solidFill>
                  <a:srgbClr val="000000"/>
                </a:solidFill>
                <a:latin typeface="Times New Roman" panose="02020603050405020304" pitchFamily="18" charset="0"/>
                <a:cs typeface="Times New Roman" panose="02020603050405020304" pitchFamily="18" charset="0"/>
              </a:rPr>
              <a:t>doi</a:t>
            </a:r>
            <a:r>
              <a:rPr lang="en-US" altLang="es-ES" sz="1200" i="1" dirty="0">
                <a:solidFill>
                  <a:srgbClr val="000000"/>
                </a:solidFill>
                <a:latin typeface="Times New Roman" panose="02020603050405020304" pitchFamily="18" charset="0"/>
                <a:cs typeface="Times New Roman" panose="02020603050405020304" pitchFamily="18" charset="0"/>
              </a:rPr>
              <a:t>: 10.3390/nu12113342. PMID: 33143083; PMCID: PMC7692768.</a:t>
            </a:r>
          </a:p>
          <a:p>
            <a:pPr algn="r" fontAlgn="base">
              <a:spcBef>
                <a:spcPct val="50000"/>
              </a:spcBef>
              <a:spcAft>
                <a:spcPct val="0"/>
              </a:spcAft>
            </a:pPr>
            <a:r>
              <a:rPr lang="en-US" altLang="es-ES" sz="1200" dirty="0" err="1">
                <a:solidFill>
                  <a:srgbClr val="000000"/>
                </a:solidFill>
                <a:latin typeface="Times New Roman" panose="02020603050405020304" pitchFamily="18" charset="0"/>
                <a:cs typeface="Times New Roman" panose="02020603050405020304" pitchFamily="18" charset="0"/>
              </a:rPr>
              <a:t>También</a:t>
            </a:r>
            <a:r>
              <a:rPr lang="en-US" altLang="es-ES" sz="1200" dirty="0">
                <a:solidFill>
                  <a:srgbClr val="000000"/>
                </a:solidFill>
                <a:latin typeface="Times New Roman" panose="02020603050405020304" pitchFamily="18" charset="0"/>
                <a:cs typeface="Times New Roman" panose="02020603050405020304" pitchFamily="18" charset="0"/>
              </a:rPr>
              <a:t> </a:t>
            </a:r>
            <a:r>
              <a:rPr lang="en-US" altLang="es-ES" sz="1200" dirty="0" err="1">
                <a:solidFill>
                  <a:srgbClr val="000000"/>
                </a:solidFill>
                <a:latin typeface="Times New Roman" panose="02020603050405020304" pitchFamily="18" charset="0"/>
                <a:cs typeface="Times New Roman" panose="02020603050405020304" pitchFamily="18" charset="0"/>
              </a:rPr>
              <a:t>sobre</a:t>
            </a:r>
            <a:r>
              <a:rPr lang="en-US" altLang="es-ES" sz="1200" dirty="0">
                <a:solidFill>
                  <a:srgbClr val="000000"/>
                </a:solidFill>
                <a:latin typeface="Times New Roman" panose="02020603050405020304" pitchFamily="18" charset="0"/>
                <a:cs typeface="Times New Roman" panose="02020603050405020304" pitchFamily="18" charset="0"/>
              </a:rPr>
              <a:t> tension arterial</a:t>
            </a:r>
            <a:r>
              <a:rPr lang="en-US" altLang="es-ES" sz="1200" i="1" dirty="0">
                <a:solidFill>
                  <a:srgbClr val="000000"/>
                </a:solidFill>
                <a:latin typeface="Times New Roman" panose="02020603050405020304" pitchFamily="18" charset="0"/>
                <a:cs typeface="Times New Roman" panose="02020603050405020304" pitchFamily="18" charset="0"/>
              </a:rPr>
              <a:t>: </a:t>
            </a:r>
            <a:r>
              <a:rPr lang="en-US" altLang="es-ES" sz="1200" i="1" dirty="0" err="1">
                <a:solidFill>
                  <a:srgbClr val="000000"/>
                </a:solidFill>
                <a:latin typeface="Times New Roman" panose="02020603050405020304" pitchFamily="18" charset="0"/>
                <a:cs typeface="Times New Roman" panose="02020603050405020304" pitchFamily="18" charset="0"/>
              </a:rPr>
              <a:t>Filippou</a:t>
            </a:r>
            <a:r>
              <a:rPr lang="en-US" altLang="es-ES" sz="1200" i="1" dirty="0">
                <a:solidFill>
                  <a:srgbClr val="000000"/>
                </a:solidFill>
                <a:latin typeface="Times New Roman" panose="02020603050405020304" pitchFamily="18" charset="0"/>
                <a:cs typeface="Times New Roman" panose="02020603050405020304" pitchFamily="18" charset="0"/>
              </a:rPr>
              <a:t> CD, </a:t>
            </a:r>
            <a:r>
              <a:rPr lang="en-US" altLang="es-ES" sz="1200" i="1" dirty="0" err="1">
                <a:solidFill>
                  <a:srgbClr val="000000"/>
                </a:solidFill>
                <a:latin typeface="Times New Roman" panose="02020603050405020304" pitchFamily="18" charset="0"/>
                <a:cs typeface="Times New Roman" panose="02020603050405020304" pitchFamily="18" charset="0"/>
              </a:rPr>
              <a:t>Thomopoulos</a:t>
            </a:r>
            <a:r>
              <a:rPr lang="en-US" altLang="es-ES" sz="1200" i="1" dirty="0">
                <a:solidFill>
                  <a:srgbClr val="000000"/>
                </a:solidFill>
                <a:latin typeface="Times New Roman" panose="02020603050405020304" pitchFamily="18" charset="0"/>
                <a:cs typeface="Times New Roman" panose="02020603050405020304" pitchFamily="18" charset="0"/>
              </a:rPr>
              <a:t> CG, </a:t>
            </a:r>
            <a:r>
              <a:rPr lang="en-US" altLang="es-ES" sz="1200" i="1" dirty="0" err="1">
                <a:solidFill>
                  <a:srgbClr val="000000"/>
                </a:solidFill>
                <a:latin typeface="Times New Roman" panose="02020603050405020304" pitchFamily="18" charset="0"/>
                <a:cs typeface="Times New Roman" panose="02020603050405020304" pitchFamily="18" charset="0"/>
              </a:rPr>
              <a:t>Kouremeti</a:t>
            </a:r>
            <a:r>
              <a:rPr lang="en-US" altLang="es-ES" sz="1200" i="1" dirty="0">
                <a:solidFill>
                  <a:srgbClr val="000000"/>
                </a:solidFill>
                <a:latin typeface="Times New Roman" panose="02020603050405020304" pitchFamily="18" charset="0"/>
                <a:cs typeface="Times New Roman" panose="02020603050405020304" pitchFamily="18" charset="0"/>
              </a:rPr>
              <a:t> MM, </a:t>
            </a:r>
            <a:r>
              <a:rPr lang="en-US" altLang="es-ES" sz="1200" i="1" dirty="0" err="1">
                <a:solidFill>
                  <a:srgbClr val="000000"/>
                </a:solidFill>
                <a:latin typeface="Times New Roman" panose="02020603050405020304" pitchFamily="18" charset="0"/>
                <a:cs typeface="Times New Roman" panose="02020603050405020304" pitchFamily="18" charset="0"/>
              </a:rPr>
              <a:t>Sotiropoulou</a:t>
            </a:r>
            <a:r>
              <a:rPr lang="en-US" altLang="es-ES" sz="1200" i="1" dirty="0">
                <a:solidFill>
                  <a:srgbClr val="000000"/>
                </a:solidFill>
                <a:latin typeface="Times New Roman" panose="02020603050405020304" pitchFamily="18" charset="0"/>
                <a:cs typeface="Times New Roman" panose="02020603050405020304" pitchFamily="18" charset="0"/>
              </a:rPr>
              <a:t> LI, </a:t>
            </a:r>
            <a:r>
              <a:rPr lang="en-US" altLang="es-ES" sz="1200" i="1" dirty="0" err="1">
                <a:solidFill>
                  <a:srgbClr val="000000"/>
                </a:solidFill>
                <a:latin typeface="Times New Roman" panose="02020603050405020304" pitchFamily="18" charset="0"/>
                <a:cs typeface="Times New Roman" panose="02020603050405020304" pitchFamily="18" charset="0"/>
              </a:rPr>
              <a:t>Nihoyannopoulos</a:t>
            </a:r>
            <a:r>
              <a:rPr lang="en-US" altLang="es-ES" sz="1200" i="1" dirty="0">
                <a:solidFill>
                  <a:srgbClr val="000000"/>
                </a:solidFill>
                <a:latin typeface="Times New Roman" panose="02020603050405020304" pitchFamily="18" charset="0"/>
                <a:cs typeface="Times New Roman" panose="02020603050405020304" pitchFamily="18" charset="0"/>
              </a:rPr>
              <a:t> PI, </a:t>
            </a:r>
            <a:r>
              <a:rPr lang="en-US" altLang="es-ES" sz="1200" i="1" dirty="0" err="1">
                <a:solidFill>
                  <a:srgbClr val="000000"/>
                </a:solidFill>
                <a:latin typeface="Times New Roman" panose="02020603050405020304" pitchFamily="18" charset="0"/>
                <a:cs typeface="Times New Roman" panose="02020603050405020304" pitchFamily="18" charset="0"/>
              </a:rPr>
              <a:t>Tousoulis</a:t>
            </a:r>
            <a:r>
              <a:rPr lang="en-US" altLang="es-ES" sz="1200" i="1" dirty="0">
                <a:solidFill>
                  <a:srgbClr val="000000"/>
                </a:solidFill>
                <a:latin typeface="Times New Roman" panose="02020603050405020304" pitchFamily="18" charset="0"/>
                <a:cs typeface="Times New Roman" panose="02020603050405020304" pitchFamily="18" charset="0"/>
              </a:rPr>
              <a:t> DM, </a:t>
            </a:r>
            <a:r>
              <a:rPr lang="en-US" altLang="es-ES" sz="1200" i="1" dirty="0" err="1">
                <a:solidFill>
                  <a:srgbClr val="000000"/>
                </a:solidFill>
                <a:latin typeface="Times New Roman" panose="02020603050405020304" pitchFamily="18" charset="0"/>
                <a:cs typeface="Times New Roman" panose="02020603050405020304" pitchFamily="18" charset="0"/>
              </a:rPr>
              <a:t>Tsioufis</a:t>
            </a:r>
            <a:r>
              <a:rPr lang="en-US" altLang="es-ES" sz="1200" i="1" dirty="0">
                <a:solidFill>
                  <a:srgbClr val="000000"/>
                </a:solidFill>
                <a:latin typeface="Times New Roman" panose="02020603050405020304" pitchFamily="18" charset="0"/>
                <a:cs typeface="Times New Roman" panose="02020603050405020304" pitchFamily="18" charset="0"/>
              </a:rPr>
              <a:t> CP. Mediterranean diet and blood pressure reduction in adults with and without hypertension: A systematic review and meta-analysis of randomized controlled trials. Clin </a:t>
            </a:r>
            <a:r>
              <a:rPr lang="en-US" altLang="es-ES" sz="1200" i="1" dirty="0" err="1">
                <a:solidFill>
                  <a:srgbClr val="000000"/>
                </a:solidFill>
                <a:latin typeface="Times New Roman" panose="02020603050405020304" pitchFamily="18" charset="0"/>
                <a:cs typeface="Times New Roman" panose="02020603050405020304" pitchFamily="18" charset="0"/>
              </a:rPr>
              <a:t>Nutr</a:t>
            </a:r>
            <a:r>
              <a:rPr lang="en-US" altLang="es-ES" sz="1200" i="1" dirty="0">
                <a:solidFill>
                  <a:srgbClr val="000000"/>
                </a:solidFill>
                <a:latin typeface="Times New Roman" panose="02020603050405020304" pitchFamily="18" charset="0"/>
                <a:cs typeface="Times New Roman" panose="02020603050405020304" pitchFamily="18" charset="0"/>
              </a:rPr>
              <a:t>. 2021 May;40(5):3191-3200. </a:t>
            </a:r>
            <a:r>
              <a:rPr lang="en-US" altLang="es-ES" sz="1200" i="1" dirty="0" err="1">
                <a:solidFill>
                  <a:srgbClr val="000000"/>
                </a:solidFill>
                <a:latin typeface="Times New Roman" panose="02020603050405020304" pitchFamily="18" charset="0"/>
                <a:cs typeface="Times New Roman" panose="02020603050405020304" pitchFamily="18" charset="0"/>
              </a:rPr>
              <a:t>doi</a:t>
            </a:r>
            <a:r>
              <a:rPr lang="en-US" altLang="es-ES" sz="1200" i="1" dirty="0">
                <a:solidFill>
                  <a:srgbClr val="000000"/>
                </a:solidFill>
                <a:latin typeface="Times New Roman" panose="02020603050405020304" pitchFamily="18" charset="0"/>
                <a:cs typeface="Times New Roman" panose="02020603050405020304" pitchFamily="18" charset="0"/>
              </a:rPr>
              <a:t>: 10.1016/j.clnu.2021.01.030. </a:t>
            </a:r>
            <a:r>
              <a:rPr lang="en-US" altLang="es-ES" sz="1200" i="1" dirty="0" err="1">
                <a:solidFill>
                  <a:srgbClr val="000000"/>
                </a:solidFill>
                <a:latin typeface="Times New Roman" panose="02020603050405020304" pitchFamily="18" charset="0"/>
                <a:cs typeface="Times New Roman" panose="02020603050405020304" pitchFamily="18" charset="0"/>
              </a:rPr>
              <a:t>Epub</a:t>
            </a:r>
            <a:r>
              <a:rPr lang="en-US" altLang="es-ES" sz="1200" i="1" dirty="0">
                <a:solidFill>
                  <a:srgbClr val="000000"/>
                </a:solidFill>
                <a:latin typeface="Times New Roman" panose="02020603050405020304" pitchFamily="18" charset="0"/>
                <a:cs typeface="Times New Roman" panose="02020603050405020304" pitchFamily="18" charset="0"/>
              </a:rPr>
              <a:t> 2021 Jan 29. PMID: 33581952.</a:t>
            </a:r>
            <a:endParaRPr lang="es-ES" altLang="es-ES" sz="1200" i="1" dirty="0">
              <a:solidFill>
                <a:srgbClr val="000000"/>
              </a:solidFill>
              <a:latin typeface="Times New Roman" panose="02020603050405020304" pitchFamily="18" charset="0"/>
              <a:cs typeface="Times New Roman" panose="02020603050405020304" pitchFamily="18" charset="0"/>
            </a:endParaRPr>
          </a:p>
        </p:txBody>
      </p:sp>
      <p:sp>
        <p:nvSpPr>
          <p:cNvPr id="445442" name="Rectangle 2"/>
          <p:cNvSpPr>
            <a:spLocks noChangeArrowheads="1"/>
          </p:cNvSpPr>
          <p:nvPr/>
        </p:nvSpPr>
        <p:spPr bwMode="auto">
          <a:xfrm>
            <a:off x="1689956" y="160337"/>
            <a:ext cx="8812088" cy="1143000"/>
          </a:xfrm>
          <a:prstGeom prst="rect">
            <a:avLst/>
          </a:prstGeom>
          <a:solidFill>
            <a:schemeClr val="accent2">
              <a:lumMod val="20000"/>
              <a:lumOff val="80000"/>
            </a:schemeClr>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es-ES" altLang="es-ES" sz="3600" b="1" dirty="0">
                <a:solidFill>
                  <a:srgbClr val="000000"/>
                </a:solidFill>
                <a:effectLst>
                  <a:outerShdw blurRad="38100" dist="38100" dir="2700000" algn="tl">
                    <a:srgbClr val="FFFFFF"/>
                  </a:outerShdw>
                </a:effectLst>
              </a:rPr>
              <a:t>Dieta Mediterránea y </a:t>
            </a:r>
            <a:r>
              <a:rPr lang="es-ES" altLang="es-ES" sz="3600" b="1" dirty="0">
                <a:solidFill>
                  <a:srgbClr val="FF0000"/>
                </a:solidFill>
                <a:effectLst>
                  <a:outerShdw blurRad="38100" dist="38100" dir="2700000" algn="tl">
                    <a:srgbClr val="FFFFFF"/>
                  </a:outerShdw>
                </a:effectLst>
              </a:rPr>
              <a:t>otros efectos</a:t>
            </a:r>
          </a:p>
        </p:txBody>
      </p:sp>
      <p:sp>
        <p:nvSpPr>
          <p:cNvPr id="2" name="CuadroTexto 1">
            <a:extLst>
              <a:ext uri="{FF2B5EF4-FFF2-40B4-BE49-F238E27FC236}">
                <a16:creationId xmlns:a16="http://schemas.microsoft.com/office/drawing/2014/main" id="{46C4F600-85D0-EE9A-5B21-62BBFE491B95}"/>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3" name="Imagen 2" descr="Corazón háb salud inicial">
            <a:extLst>
              <a:ext uri="{FF2B5EF4-FFF2-40B4-BE49-F238E27FC236}">
                <a16:creationId xmlns:a16="http://schemas.microsoft.com/office/drawing/2014/main" id="{B25867A5-B2DA-2FEB-08A4-60015A800DD2}"/>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2301846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22" name="Rectangle 3"/>
          <p:cNvSpPr>
            <a:spLocks noGrp="1" noChangeArrowheads="1"/>
          </p:cNvSpPr>
          <p:nvPr>
            <p:ph type="body" idx="4294967295"/>
          </p:nvPr>
        </p:nvSpPr>
        <p:spPr/>
        <p:txBody>
          <a:bodyPr/>
          <a:lstStyle/>
          <a:p>
            <a:r>
              <a:rPr lang="es-ES" altLang="es-ES" sz="2400" b="1" u="sng" dirty="0"/>
              <a:t>“Salud metabólica” y cardiovascular</a:t>
            </a:r>
            <a:r>
              <a:rPr lang="es-ES" altLang="es-ES" sz="2400" dirty="0"/>
              <a:t>.</a:t>
            </a:r>
          </a:p>
          <a:p>
            <a:pPr lvl="1"/>
            <a:r>
              <a:rPr lang="es-ES" altLang="es-ES" sz="2000" dirty="0"/>
              <a:t>La DM puede reducir el riesgo de enfermedad cardiovascular al mejorar la función endotelial.*</a:t>
            </a:r>
          </a:p>
          <a:p>
            <a:pPr lvl="1"/>
            <a:r>
              <a:rPr lang="es-ES" altLang="es-ES" sz="1800" dirty="0"/>
              <a:t>Es muy efectiva en prevención de las enfermedades cardiovasculares.**</a:t>
            </a:r>
          </a:p>
          <a:p>
            <a:pPr lvl="1"/>
            <a:endParaRPr lang="es-ES" altLang="es-ES" sz="1600" dirty="0"/>
          </a:p>
        </p:txBody>
      </p:sp>
      <p:sp>
        <p:nvSpPr>
          <p:cNvPr id="593923" name="Text Box 3"/>
          <p:cNvSpPr txBox="1">
            <a:spLocks noChangeArrowheads="1"/>
          </p:cNvSpPr>
          <p:nvPr/>
        </p:nvSpPr>
        <p:spPr bwMode="auto">
          <a:xfrm>
            <a:off x="1524000" y="6119569"/>
            <a:ext cx="106680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a:solidFill>
                  <a:srgbClr val="000000"/>
                </a:solidFill>
                <a:latin typeface="Times New Roman" panose="02020603050405020304" pitchFamily="18" charset="0"/>
                <a:cs typeface="Times New Roman" panose="02020603050405020304" pitchFamily="18" charset="0"/>
              </a:rPr>
              <a:t>*Fatima K, Rashid AM, Memon UAA, Fatima SS, Javaid SS, Shahid O, </a:t>
            </a:r>
            <a:r>
              <a:rPr lang="en-US" altLang="es-ES" sz="1200" i="1" dirty="0" err="1">
                <a:solidFill>
                  <a:srgbClr val="000000"/>
                </a:solidFill>
                <a:latin typeface="Times New Roman" panose="02020603050405020304" pitchFamily="18" charset="0"/>
                <a:cs typeface="Times New Roman" panose="02020603050405020304" pitchFamily="18" charset="0"/>
              </a:rPr>
              <a:t>Zehri</a:t>
            </a:r>
            <a:r>
              <a:rPr lang="en-US" altLang="es-ES" sz="1200" i="1" dirty="0">
                <a:solidFill>
                  <a:srgbClr val="000000"/>
                </a:solidFill>
                <a:latin typeface="Times New Roman" panose="02020603050405020304" pitchFamily="18" charset="0"/>
                <a:cs typeface="Times New Roman" panose="02020603050405020304" pitchFamily="18" charset="0"/>
              </a:rPr>
              <a:t> F, Obaid MA, Ahmad M, Almas T, Minhas AMK. Mediterranean Diet and its Effect on Endothelial Function: A Meta-analysis and Systematic Review. </a:t>
            </a:r>
            <a:r>
              <a:rPr lang="en-US" altLang="es-ES" sz="1200" i="1" dirty="0" err="1">
                <a:solidFill>
                  <a:srgbClr val="000000"/>
                </a:solidFill>
                <a:latin typeface="Times New Roman" panose="02020603050405020304" pitchFamily="18" charset="0"/>
                <a:cs typeface="Times New Roman" panose="02020603050405020304" pitchFamily="18" charset="0"/>
              </a:rPr>
              <a:t>Ir</a:t>
            </a:r>
            <a:r>
              <a:rPr lang="en-US" altLang="es-ES" sz="1200" i="1" dirty="0">
                <a:solidFill>
                  <a:srgbClr val="000000"/>
                </a:solidFill>
                <a:latin typeface="Times New Roman" panose="02020603050405020304" pitchFamily="18" charset="0"/>
                <a:cs typeface="Times New Roman" panose="02020603050405020304" pitchFamily="18" charset="0"/>
              </a:rPr>
              <a:t> J Med Sci. 2022 Feb 22. </a:t>
            </a:r>
            <a:r>
              <a:rPr lang="en-US" altLang="es-ES" sz="1200" i="1" dirty="0" err="1">
                <a:solidFill>
                  <a:srgbClr val="000000"/>
                </a:solidFill>
                <a:latin typeface="Times New Roman" panose="02020603050405020304" pitchFamily="18" charset="0"/>
                <a:cs typeface="Times New Roman" panose="02020603050405020304" pitchFamily="18" charset="0"/>
              </a:rPr>
              <a:t>doi</a:t>
            </a:r>
            <a:r>
              <a:rPr lang="en-US" altLang="es-ES" sz="1200" i="1" dirty="0">
                <a:solidFill>
                  <a:srgbClr val="000000"/>
                </a:solidFill>
                <a:latin typeface="Times New Roman" panose="02020603050405020304" pitchFamily="18" charset="0"/>
                <a:cs typeface="Times New Roman" panose="02020603050405020304" pitchFamily="18" charset="0"/>
              </a:rPr>
              <a:t>: 10.1007/s11845-022-02944-9. </a:t>
            </a:r>
            <a:r>
              <a:rPr lang="en-US" altLang="es-ES" sz="1200" i="1" dirty="0" err="1">
                <a:solidFill>
                  <a:srgbClr val="000000"/>
                </a:solidFill>
                <a:latin typeface="Times New Roman" panose="02020603050405020304" pitchFamily="18" charset="0"/>
                <a:cs typeface="Times New Roman" panose="02020603050405020304" pitchFamily="18" charset="0"/>
              </a:rPr>
              <a:t>Epub</a:t>
            </a:r>
            <a:r>
              <a:rPr lang="en-US" altLang="es-ES" sz="1200" i="1" dirty="0">
                <a:solidFill>
                  <a:srgbClr val="000000"/>
                </a:solidFill>
                <a:latin typeface="Times New Roman" panose="02020603050405020304" pitchFamily="18" charset="0"/>
                <a:cs typeface="Times New Roman" panose="02020603050405020304" pitchFamily="18" charset="0"/>
              </a:rPr>
              <a:t> ahead of print. PMID: 35192097.</a:t>
            </a:r>
          </a:p>
          <a:p>
            <a:pPr algn="r" fontAlgn="base">
              <a:spcBef>
                <a:spcPct val="50000"/>
              </a:spcBef>
              <a:spcAft>
                <a:spcPct val="0"/>
              </a:spcAft>
            </a:pPr>
            <a:r>
              <a:rPr lang="en-US" altLang="es-ES" sz="1200" i="1" dirty="0">
                <a:solidFill>
                  <a:srgbClr val="000000"/>
                </a:solidFill>
                <a:latin typeface="Times New Roman" panose="02020603050405020304" pitchFamily="18" charset="0"/>
                <a:cs typeface="Times New Roman" panose="02020603050405020304" pitchFamily="18" charset="0"/>
              </a:rPr>
              <a:t>**</a:t>
            </a:r>
            <a:r>
              <a:rPr lang="en-US" altLang="es-ES" sz="1200" i="1" dirty="0" err="1">
                <a:solidFill>
                  <a:srgbClr val="000000"/>
                </a:solidFill>
                <a:latin typeface="Times New Roman" panose="02020603050405020304" pitchFamily="18" charset="0"/>
                <a:cs typeface="Times New Roman" panose="02020603050405020304" pitchFamily="18" charset="0"/>
              </a:rPr>
              <a:t>Estruch</a:t>
            </a:r>
            <a:r>
              <a:rPr lang="en-US" altLang="es-ES" sz="1200" i="1" dirty="0">
                <a:solidFill>
                  <a:srgbClr val="000000"/>
                </a:solidFill>
                <a:latin typeface="Times New Roman" panose="02020603050405020304" pitchFamily="18" charset="0"/>
                <a:cs typeface="Times New Roman" panose="02020603050405020304" pitchFamily="18" charset="0"/>
              </a:rPr>
              <a:t> R et al. Primary Prevention of Cardiovascular Disease with a Mediterranean Diet. The New England Journal of Medicine. April 4, 2013.</a:t>
            </a:r>
            <a:endParaRPr lang="es-ES" altLang="es-ES" sz="1200" i="1" dirty="0">
              <a:solidFill>
                <a:srgbClr val="000000"/>
              </a:solidFill>
              <a:latin typeface="Times New Roman" panose="02020603050405020304" pitchFamily="18" charset="0"/>
              <a:cs typeface="Times New Roman" panose="02020603050405020304" pitchFamily="18" charset="0"/>
            </a:endParaRPr>
          </a:p>
        </p:txBody>
      </p:sp>
      <p:sp>
        <p:nvSpPr>
          <p:cNvPr id="445442" name="Rectangle 2"/>
          <p:cNvSpPr>
            <a:spLocks noChangeArrowheads="1"/>
          </p:cNvSpPr>
          <p:nvPr/>
        </p:nvSpPr>
        <p:spPr bwMode="auto">
          <a:xfrm>
            <a:off x="1689956" y="160337"/>
            <a:ext cx="8812088" cy="1143000"/>
          </a:xfrm>
          <a:prstGeom prst="rect">
            <a:avLst/>
          </a:prstGeom>
          <a:solidFill>
            <a:schemeClr val="accent2">
              <a:lumMod val="20000"/>
              <a:lumOff val="80000"/>
            </a:schemeClr>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es-ES" altLang="es-ES" sz="3600" b="1" dirty="0">
                <a:solidFill>
                  <a:srgbClr val="000000"/>
                </a:solidFill>
                <a:effectLst>
                  <a:outerShdw blurRad="38100" dist="38100" dir="2700000" algn="tl">
                    <a:srgbClr val="FFFFFF"/>
                  </a:outerShdw>
                </a:effectLst>
              </a:rPr>
              <a:t>Dieta Mediterránea y </a:t>
            </a:r>
            <a:r>
              <a:rPr lang="es-ES" altLang="es-ES" sz="3600" b="1" dirty="0">
                <a:solidFill>
                  <a:srgbClr val="FF0000"/>
                </a:solidFill>
                <a:effectLst>
                  <a:outerShdw blurRad="38100" dist="38100" dir="2700000" algn="tl">
                    <a:srgbClr val="FFFFFF"/>
                  </a:outerShdw>
                </a:effectLst>
              </a:rPr>
              <a:t>otros efectos</a:t>
            </a:r>
          </a:p>
        </p:txBody>
      </p:sp>
      <p:sp>
        <p:nvSpPr>
          <p:cNvPr id="2" name="CuadroTexto 1">
            <a:extLst>
              <a:ext uri="{FF2B5EF4-FFF2-40B4-BE49-F238E27FC236}">
                <a16:creationId xmlns:a16="http://schemas.microsoft.com/office/drawing/2014/main" id="{DA0D5BAE-EFE0-868F-A000-AFB772631540}"/>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3" name="Imagen 2" descr="Corazón háb salud inicial">
            <a:extLst>
              <a:ext uri="{FF2B5EF4-FFF2-40B4-BE49-F238E27FC236}">
                <a16:creationId xmlns:a16="http://schemas.microsoft.com/office/drawing/2014/main" id="{820AC5A5-4405-23BF-F1FD-C9EE68465DFE}"/>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2510050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29A54A3-DD0E-46D3-B6D1-9DC434F37F15}"/>
              </a:ext>
            </a:extLst>
          </p:cNvPr>
          <p:cNvSpPr>
            <a:spLocks noChangeArrowheads="1"/>
          </p:cNvSpPr>
          <p:nvPr/>
        </p:nvSpPr>
        <p:spPr bwMode="auto">
          <a:xfrm>
            <a:off x="1943100" y="233127"/>
            <a:ext cx="8305800" cy="1143000"/>
          </a:xfrm>
          <a:prstGeom prst="rect">
            <a:avLst/>
          </a:prstGeom>
          <a:solidFill>
            <a:srgbClr val="00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s-ES" altLang="es-ES" sz="3600" b="1" dirty="0">
                <a:solidFill>
                  <a:srgbClr val="000000"/>
                </a:solidFill>
                <a:effectLst>
                  <a:outerShdw blurRad="38100" dist="38100" dir="2700000" algn="tl">
                    <a:srgbClr val="FFFFFF"/>
                  </a:outerShdw>
                </a:effectLst>
              </a:rPr>
              <a:t>Dieta Mediterránea</a:t>
            </a:r>
          </a:p>
        </p:txBody>
      </p:sp>
      <p:sp>
        <p:nvSpPr>
          <p:cNvPr id="3" name="CuadroTexto 2">
            <a:extLst>
              <a:ext uri="{FF2B5EF4-FFF2-40B4-BE49-F238E27FC236}">
                <a16:creationId xmlns:a16="http://schemas.microsoft.com/office/drawing/2014/main" id="{0F0CF224-C2B7-4CBB-B1C8-F756C1C7FD67}"/>
              </a:ext>
            </a:extLst>
          </p:cNvPr>
          <p:cNvSpPr txBox="1"/>
          <p:nvPr/>
        </p:nvSpPr>
        <p:spPr>
          <a:xfrm>
            <a:off x="1919536" y="1916833"/>
            <a:ext cx="9472008" cy="3970318"/>
          </a:xfrm>
          <a:prstGeom prst="rect">
            <a:avLst/>
          </a:prstGeom>
          <a:noFill/>
        </p:spPr>
        <p:txBody>
          <a:bodyPr wrap="square" rtlCol="0">
            <a:spAutoFit/>
          </a:bodyPr>
          <a:lstStyle/>
          <a:p>
            <a:pPr eaLnBrk="0" fontAlgn="base" hangingPunct="0">
              <a:spcBef>
                <a:spcPct val="0"/>
              </a:spcBef>
              <a:spcAft>
                <a:spcPct val="0"/>
              </a:spcAft>
            </a:pPr>
            <a:r>
              <a:rPr lang="es-ES" sz="2800" dirty="0">
                <a:solidFill>
                  <a:srgbClr val="000000"/>
                </a:solidFill>
                <a:latin typeface="Arial" panose="020B0604020202020204" pitchFamily="34" charset="0"/>
                <a:cs typeface="Arial" panose="020B0604020202020204" pitchFamily="34" charset="0"/>
              </a:rPr>
              <a:t>Debe tenerse en cuenta que </a:t>
            </a:r>
            <a:r>
              <a:rPr lang="es-ES" sz="2800" b="1" dirty="0">
                <a:solidFill>
                  <a:srgbClr val="000000"/>
                </a:solidFill>
                <a:latin typeface="Arial" panose="020B0604020202020204" pitchFamily="34" charset="0"/>
                <a:cs typeface="Arial" panose="020B0604020202020204" pitchFamily="34" charset="0"/>
              </a:rPr>
              <a:t>el efecto de los alimentos</a:t>
            </a:r>
            <a:r>
              <a:rPr lang="es-ES" sz="2800" dirty="0">
                <a:solidFill>
                  <a:srgbClr val="000000"/>
                </a:solidFill>
                <a:latin typeface="Arial" panose="020B0604020202020204" pitchFamily="34" charset="0"/>
                <a:cs typeface="Arial" panose="020B0604020202020204" pitchFamily="34" charset="0"/>
              </a:rPr>
              <a:t> no sólo </a:t>
            </a:r>
            <a:r>
              <a:rPr lang="es-ES" sz="2800" b="1" dirty="0">
                <a:solidFill>
                  <a:srgbClr val="000000"/>
                </a:solidFill>
                <a:latin typeface="Arial" panose="020B0604020202020204" pitchFamily="34" charset="0"/>
                <a:cs typeface="Arial" panose="020B0604020202020204" pitchFamily="34" charset="0"/>
              </a:rPr>
              <a:t>depende de </a:t>
            </a:r>
            <a:r>
              <a:rPr lang="es-ES" sz="2800" dirty="0">
                <a:solidFill>
                  <a:srgbClr val="000000"/>
                </a:solidFill>
                <a:latin typeface="Arial" panose="020B0604020202020204" pitchFamily="34" charset="0"/>
                <a:cs typeface="Arial" panose="020B0604020202020204" pitchFamily="34" charset="0"/>
              </a:rPr>
              <a:t>su </a:t>
            </a:r>
            <a:r>
              <a:rPr lang="es-ES" sz="2800" b="1" dirty="0">
                <a:solidFill>
                  <a:srgbClr val="000000"/>
                </a:solidFill>
                <a:latin typeface="Arial" panose="020B0604020202020204" pitchFamily="34" charset="0"/>
                <a:cs typeface="Arial" panose="020B0604020202020204" pitchFamily="34" charset="0"/>
              </a:rPr>
              <a:t>contenido</a:t>
            </a:r>
            <a:r>
              <a:rPr lang="es-ES" sz="2800" dirty="0">
                <a:solidFill>
                  <a:srgbClr val="000000"/>
                </a:solidFill>
                <a:latin typeface="Arial" panose="020B0604020202020204" pitchFamily="34" charset="0"/>
                <a:cs typeface="Arial" panose="020B0604020202020204" pitchFamily="34" charset="0"/>
              </a:rPr>
              <a:t> nutricional sino también de:</a:t>
            </a:r>
          </a:p>
          <a:p>
            <a:pPr marL="457200" indent="-457200" eaLnBrk="0" fontAlgn="base" hangingPunct="0">
              <a:spcBef>
                <a:spcPct val="0"/>
              </a:spcBef>
              <a:spcAft>
                <a:spcPct val="0"/>
              </a:spcAft>
              <a:buFontTx/>
              <a:buChar char="-"/>
            </a:pPr>
            <a:r>
              <a:rPr lang="es-ES" sz="2800" dirty="0">
                <a:solidFill>
                  <a:srgbClr val="000000"/>
                </a:solidFill>
                <a:latin typeface="Arial" panose="020B0604020202020204" pitchFamily="34" charset="0"/>
                <a:cs typeface="Arial" panose="020B0604020202020204" pitchFamily="34" charset="0"/>
              </a:rPr>
              <a:t>La </a:t>
            </a:r>
            <a:r>
              <a:rPr lang="es-ES" sz="2800" b="1" dirty="0">
                <a:solidFill>
                  <a:srgbClr val="000000"/>
                </a:solidFill>
                <a:latin typeface="Arial" panose="020B0604020202020204" pitchFamily="34" charset="0"/>
                <a:cs typeface="Arial" panose="020B0604020202020204" pitchFamily="34" charset="0"/>
              </a:rPr>
              <a:t>matriz</a:t>
            </a:r>
            <a:r>
              <a:rPr lang="es-ES" sz="2800" dirty="0">
                <a:solidFill>
                  <a:srgbClr val="000000"/>
                </a:solidFill>
                <a:latin typeface="Arial" panose="020B0604020202020204" pitchFamily="34" charset="0"/>
                <a:cs typeface="Arial" panose="020B0604020202020204" pitchFamily="34" charset="0"/>
              </a:rPr>
              <a:t> en la que se ingieren.</a:t>
            </a:r>
          </a:p>
          <a:p>
            <a:pPr marL="457200" indent="-457200" eaLnBrk="0" fontAlgn="base" hangingPunct="0">
              <a:spcBef>
                <a:spcPct val="0"/>
              </a:spcBef>
              <a:spcAft>
                <a:spcPct val="0"/>
              </a:spcAft>
              <a:buFontTx/>
              <a:buChar char="-"/>
            </a:pPr>
            <a:r>
              <a:rPr lang="es-ES" sz="2800" dirty="0">
                <a:solidFill>
                  <a:srgbClr val="000000"/>
                </a:solidFill>
                <a:latin typeface="Arial" panose="020B0604020202020204" pitchFamily="34" charset="0"/>
                <a:cs typeface="Arial" panose="020B0604020202020204" pitchFamily="34" charset="0"/>
              </a:rPr>
              <a:t>Las alteraciones que se producen en el </a:t>
            </a:r>
            <a:r>
              <a:rPr lang="es-ES" sz="2800" b="1" dirty="0">
                <a:solidFill>
                  <a:srgbClr val="000000"/>
                </a:solidFill>
                <a:latin typeface="Arial" panose="020B0604020202020204" pitchFamily="34" charset="0"/>
                <a:cs typeface="Arial" panose="020B0604020202020204" pitchFamily="34" charset="0"/>
              </a:rPr>
              <a:t>proceso culinario</a:t>
            </a:r>
            <a:r>
              <a:rPr lang="es-ES" sz="2800" dirty="0">
                <a:solidFill>
                  <a:srgbClr val="000000"/>
                </a:solidFill>
                <a:latin typeface="Arial" panose="020B0604020202020204" pitchFamily="34" charset="0"/>
                <a:cs typeface="Arial" panose="020B0604020202020204" pitchFamily="34" charset="0"/>
              </a:rPr>
              <a:t>.</a:t>
            </a:r>
          </a:p>
          <a:p>
            <a:pPr marL="457200" indent="-457200" eaLnBrk="0" fontAlgn="base" hangingPunct="0">
              <a:spcBef>
                <a:spcPct val="0"/>
              </a:spcBef>
              <a:spcAft>
                <a:spcPct val="0"/>
              </a:spcAft>
              <a:buFontTx/>
              <a:buChar char="-"/>
            </a:pPr>
            <a:r>
              <a:rPr lang="es-ES" sz="2800" dirty="0">
                <a:solidFill>
                  <a:srgbClr val="000000"/>
                </a:solidFill>
                <a:latin typeface="Arial" panose="020B0604020202020204" pitchFamily="34" charset="0"/>
                <a:cs typeface="Arial" panose="020B0604020202020204" pitchFamily="34" charset="0"/>
              </a:rPr>
              <a:t>La presencia de </a:t>
            </a:r>
            <a:r>
              <a:rPr lang="es-ES" sz="2800" b="1" dirty="0">
                <a:solidFill>
                  <a:srgbClr val="000000"/>
                </a:solidFill>
                <a:latin typeface="Arial" panose="020B0604020202020204" pitchFamily="34" charset="0"/>
                <a:cs typeface="Arial" panose="020B0604020202020204" pitchFamily="34" charset="0"/>
              </a:rPr>
              <a:t>sustancias</a:t>
            </a:r>
            <a:r>
              <a:rPr lang="es-ES" sz="2800" dirty="0">
                <a:solidFill>
                  <a:srgbClr val="000000"/>
                </a:solidFill>
                <a:latin typeface="Arial" panose="020B0604020202020204" pitchFamily="34" charset="0"/>
                <a:cs typeface="Arial" panose="020B0604020202020204" pitchFamily="34" charset="0"/>
              </a:rPr>
              <a:t> que no son nutrientes.</a:t>
            </a:r>
          </a:p>
          <a:p>
            <a:pPr marL="457200" indent="-457200" eaLnBrk="0" fontAlgn="base" hangingPunct="0">
              <a:spcBef>
                <a:spcPct val="0"/>
              </a:spcBef>
              <a:spcAft>
                <a:spcPct val="0"/>
              </a:spcAft>
              <a:buFontTx/>
              <a:buChar char="-"/>
            </a:pPr>
            <a:r>
              <a:rPr lang="es-ES" sz="2800" dirty="0">
                <a:solidFill>
                  <a:srgbClr val="000000"/>
                </a:solidFill>
                <a:latin typeface="Arial" panose="020B0604020202020204" pitchFamily="34" charset="0"/>
                <a:cs typeface="Arial" panose="020B0604020202020204" pitchFamily="34" charset="0"/>
              </a:rPr>
              <a:t>Las </a:t>
            </a:r>
            <a:r>
              <a:rPr lang="es-ES" sz="2800" b="1" dirty="0">
                <a:solidFill>
                  <a:srgbClr val="000000"/>
                </a:solidFill>
                <a:latin typeface="Arial" panose="020B0604020202020204" pitchFamily="34" charset="0"/>
                <a:cs typeface="Arial" panose="020B0604020202020204" pitchFamily="34" charset="0"/>
              </a:rPr>
              <a:t>sinergias</a:t>
            </a:r>
            <a:r>
              <a:rPr lang="es-ES" sz="2800" dirty="0">
                <a:solidFill>
                  <a:srgbClr val="000000"/>
                </a:solidFill>
                <a:latin typeface="Arial" panose="020B0604020202020204" pitchFamily="34" charset="0"/>
                <a:cs typeface="Arial" panose="020B0604020202020204" pitchFamily="34" charset="0"/>
              </a:rPr>
              <a:t> que se producen entre combinaciones de alimentos.</a:t>
            </a:r>
          </a:p>
        </p:txBody>
      </p:sp>
      <p:sp>
        <p:nvSpPr>
          <p:cNvPr id="4" name="Text Box 3">
            <a:extLst>
              <a:ext uri="{FF2B5EF4-FFF2-40B4-BE49-F238E27FC236}">
                <a16:creationId xmlns:a16="http://schemas.microsoft.com/office/drawing/2014/main" id="{3BCAC2EE-7BC5-4CB0-A490-DA0FB017F59C}"/>
              </a:ext>
            </a:extLst>
          </p:cNvPr>
          <p:cNvSpPr txBox="1">
            <a:spLocks noChangeArrowheads="1"/>
          </p:cNvSpPr>
          <p:nvPr/>
        </p:nvSpPr>
        <p:spPr bwMode="auto">
          <a:xfrm>
            <a:off x="1524000" y="6203350"/>
            <a:ext cx="10668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s-ES" altLang="es-ES" sz="1200" i="1" dirty="0">
                <a:solidFill>
                  <a:srgbClr val="000000"/>
                </a:solidFill>
                <a:latin typeface="Times New Roman" panose="02020603050405020304" pitchFamily="18" charset="0"/>
                <a:cs typeface="Times New Roman" panose="02020603050405020304" pitchFamily="18" charset="0"/>
              </a:rPr>
              <a:t>Comité Científico AESAN. (Grupo de Trabajo). Informe del Comité Científico de la Agencia Española de Seguridad Alimentaria y Nutrición (AESAN) sobre recomendaciones dietéticas sostenibles y recomendaciones de actividad física para la población española. Revista del Comité Científico de la AESAN, 2022, 36, </a:t>
            </a:r>
            <a:r>
              <a:rPr lang="es-ES" altLang="es-ES" sz="1200" i="1" dirty="0" err="1">
                <a:solidFill>
                  <a:srgbClr val="000000"/>
                </a:solidFill>
                <a:latin typeface="Times New Roman" panose="02020603050405020304" pitchFamily="18" charset="0"/>
                <a:cs typeface="Times New Roman" panose="02020603050405020304" pitchFamily="18" charset="0"/>
              </a:rPr>
              <a:t>pp</a:t>
            </a:r>
            <a:r>
              <a:rPr lang="es-ES" altLang="es-ES" sz="1200" i="1" dirty="0">
                <a:solidFill>
                  <a:srgbClr val="000000"/>
                </a:solidFill>
                <a:latin typeface="Times New Roman" panose="02020603050405020304" pitchFamily="18" charset="0"/>
                <a:cs typeface="Times New Roman" panose="02020603050405020304" pitchFamily="18" charset="0"/>
              </a:rPr>
              <a:t>: 11-70.</a:t>
            </a:r>
            <a:r>
              <a:rPr lang="en-US" altLang="es-ES" sz="1200" i="1" dirty="0">
                <a:solidFill>
                  <a:srgbClr val="000000"/>
                </a:solidFill>
                <a:latin typeface="Times New Roman" panose="02020603050405020304" pitchFamily="18" charset="0"/>
                <a:cs typeface="Times New Roman" panose="02020603050405020304" pitchFamily="18" charset="0"/>
              </a:rPr>
              <a:t> </a:t>
            </a:r>
            <a:r>
              <a:rPr lang="en-US" altLang="es-ES" sz="1200" i="1" dirty="0">
                <a:solidFill>
                  <a:srgbClr val="00000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https://ich.unesco.org/es/RL/la-dieta-mediterranea-00884</a:t>
            </a:r>
            <a:r>
              <a:rPr lang="en-US" altLang="es-ES" sz="1200" i="1" dirty="0">
                <a:solidFill>
                  <a:srgbClr val="000000"/>
                </a:solidFill>
                <a:latin typeface="Times New Roman" panose="02020603050405020304" pitchFamily="18" charset="0"/>
                <a:cs typeface="Times New Roman" panose="02020603050405020304" pitchFamily="18" charset="0"/>
              </a:rPr>
              <a:t> </a:t>
            </a:r>
            <a:endParaRPr lang="es-ES" altLang="es-ES" sz="1200" i="1" dirty="0">
              <a:solidFill>
                <a:srgbClr val="000000"/>
              </a:solidFill>
              <a:latin typeface="Times New Roman" panose="02020603050405020304" pitchFamily="18" charset="0"/>
              <a:cs typeface="Times New Roman" panose="02020603050405020304" pitchFamily="18" charset="0"/>
            </a:endParaRPr>
          </a:p>
        </p:txBody>
      </p:sp>
      <p:sp>
        <p:nvSpPr>
          <p:cNvPr id="5" name="CuadroTexto 4">
            <a:extLst>
              <a:ext uri="{FF2B5EF4-FFF2-40B4-BE49-F238E27FC236}">
                <a16:creationId xmlns:a16="http://schemas.microsoft.com/office/drawing/2014/main" id="{3BCA81A2-5F39-E7A2-1DDA-F1F0A17AC547}"/>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chemeClr val="accent6">
                    <a:lumMod val="40000"/>
                    <a:lumOff val="60000"/>
                  </a:schemeClr>
                </a:solidFill>
              </a:rPr>
              <a:t>Servicio Extremeño de Salud. D. Gral. de Salud Pública. Unidad de Educación para la Salud”. Octubre-noviembre 2022 (versión 1).</a:t>
            </a:r>
          </a:p>
        </p:txBody>
      </p:sp>
      <p:pic>
        <p:nvPicPr>
          <p:cNvPr id="6" name="Imagen 5" descr="Corazón háb salud inicial">
            <a:extLst>
              <a:ext uri="{FF2B5EF4-FFF2-40B4-BE49-F238E27FC236}">
                <a16:creationId xmlns:a16="http://schemas.microsoft.com/office/drawing/2014/main" id="{DCB31CA9-6F4D-8018-F5F1-07BD1E6F136F}"/>
              </a:ext>
            </a:extLst>
          </p:cNvPr>
          <p:cNvPicPr/>
          <p:nvPr/>
        </p:nvPicPr>
        <p:blipFill>
          <a:blip r:embed="rId3">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27705366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22" name="Rectangle 3"/>
          <p:cNvSpPr>
            <a:spLocks noGrp="1" noChangeArrowheads="1"/>
          </p:cNvSpPr>
          <p:nvPr>
            <p:ph type="body" idx="4294967295"/>
          </p:nvPr>
        </p:nvSpPr>
        <p:spPr/>
        <p:txBody>
          <a:bodyPr/>
          <a:lstStyle/>
          <a:p>
            <a:r>
              <a:rPr lang="es-ES" altLang="es-ES" sz="2400" b="1" u="sng" dirty="0"/>
              <a:t>Dolor</a:t>
            </a:r>
            <a:r>
              <a:rPr lang="es-ES" altLang="es-ES" sz="2400" dirty="0"/>
              <a:t>. Parece que la dieta mediterránea está inversamente asociada con el dolor.*</a:t>
            </a:r>
          </a:p>
          <a:p>
            <a:r>
              <a:rPr lang="es-ES" altLang="es-ES" sz="2400" b="1" u="sng" dirty="0"/>
              <a:t>Función cognitiva</a:t>
            </a:r>
            <a:r>
              <a:rPr lang="es-ES" altLang="es-ES" sz="2400" dirty="0"/>
              <a:t>. Algunos estudios incluso recomiendan esta dieta para prevenir o retrasar los trastornos cognitivos (incluida Alzheimer) y mejorar la función cognitiva.**</a:t>
            </a:r>
          </a:p>
          <a:p>
            <a:r>
              <a:rPr lang="es-ES" altLang="es-ES" sz="2400" b="1" u="sng" dirty="0"/>
              <a:t>Parkinson</a:t>
            </a:r>
            <a:r>
              <a:rPr lang="es-ES" altLang="es-ES" sz="2400" dirty="0"/>
              <a:t>. Esta dieta parece tener cierto efecto protector (si es pobre en lácteos).***</a:t>
            </a:r>
          </a:p>
        </p:txBody>
      </p:sp>
      <p:sp>
        <p:nvSpPr>
          <p:cNvPr id="593923" name="Text Box 3"/>
          <p:cNvSpPr txBox="1">
            <a:spLocks noChangeArrowheads="1"/>
          </p:cNvSpPr>
          <p:nvPr/>
        </p:nvSpPr>
        <p:spPr bwMode="auto">
          <a:xfrm>
            <a:off x="1533166" y="5473005"/>
            <a:ext cx="1065598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a:solidFill>
                  <a:srgbClr val="000000"/>
                </a:solidFill>
                <a:latin typeface="Times New Roman" panose="02020603050405020304" pitchFamily="18" charset="0"/>
                <a:cs typeface="Times New Roman" panose="02020603050405020304" pitchFamily="18" charset="0"/>
              </a:rPr>
              <a:t>*Chand RR, Blyth FM, </a:t>
            </a:r>
            <a:r>
              <a:rPr lang="en-US" altLang="es-ES" sz="1200" i="1" dirty="0" err="1">
                <a:solidFill>
                  <a:srgbClr val="000000"/>
                </a:solidFill>
                <a:latin typeface="Times New Roman" panose="02020603050405020304" pitchFamily="18" charset="0"/>
                <a:cs typeface="Times New Roman" panose="02020603050405020304" pitchFamily="18" charset="0"/>
              </a:rPr>
              <a:t>Khalatbari-Soltani</a:t>
            </a:r>
            <a:r>
              <a:rPr lang="en-US" altLang="es-ES" sz="1200" i="1" dirty="0">
                <a:solidFill>
                  <a:srgbClr val="000000"/>
                </a:solidFill>
                <a:latin typeface="Times New Roman" panose="02020603050405020304" pitchFamily="18" charset="0"/>
                <a:cs typeface="Times New Roman" panose="02020603050405020304" pitchFamily="18" charset="0"/>
              </a:rPr>
              <a:t> S. Healthy dietary indices and non-cancer pain: a systematic review of cross-sectional and longitudinal studies. Pain. 2022 Sep 8. </a:t>
            </a:r>
            <a:r>
              <a:rPr lang="en-US" altLang="es-ES" sz="1200" i="1" dirty="0" err="1">
                <a:solidFill>
                  <a:srgbClr val="000000"/>
                </a:solidFill>
                <a:latin typeface="Times New Roman" panose="02020603050405020304" pitchFamily="18" charset="0"/>
                <a:cs typeface="Times New Roman" panose="02020603050405020304" pitchFamily="18" charset="0"/>
              </a:rPr>
              <a:t>doi</a:t>
            </a:r>
            <a:r>
              <a:rPr lang="en-US" altLang="es-ES" sz="1200" i="1" dirty="0">
                <a:solidFill>
                  <a:srgbClr val="000000"/>
                </a:solidFill>
                <a:latin typeface="Times New Roman" panose="02020603050405020304" pitchFamily="18" charset="0"/>
                <a:cs typeface="Times New Roman" panose="02020603050405020304" pitchFamily="18" charset="0"/>
              </a:rPr>
              <a:t>: 10.1097/j.pain.0000000000002777. </a:t>
            </a:r>
            <a:r>
              <a:rPr lang="en-US" altLang="es-ES" sz="1200" i="1" dirty="0" err="1">
                <a:solidFill>
                  <a:srgbClr val="000000"/>
                </a:solidFill>
                <a:latin typeface="Times New Roman" panose="02020603050405020304" pitchFamily="18" charset="0"/>
                <a:cs typeface="Times New Roman" panose="02020603050405020304" pitchFamily="18" charset="0"/>
              </a:rPr>
              <a:t>Epub</a:t>
            </a:r>
            <a:r>
              <a:rPr lang="en-US" altLang="es-ES" sz="1200" i="1" dirty="0">
                <a:solidFill>
                  <a:srgbClr val="000000"/>
                </a:solidFill>
                <a:latin typeface="Times New Roman" panose="02020603050405020304" pitchFamily="18" charset="0"/>
                <a:cs typeface="Times New Roman" panose="02020603050405020304" pitchFamily="18" charset="0"/>
              </a:rPr>
              <a:t> ahead of print. PMID: 36083185. </a:t>
            </a:r>
          </a:p>
          <a:p>
            <a:pPr algn="r" fontAlgn="base">
              <a:spcBef>
                <a:spcPct val="50000"/>
              </a:spcBef>
              <a:spcAft>
                <a:spcPct val="0"/>
              </a:spcAft>
            </a:pPr>
            <a:r>
              <a:rPr lang="en-US" altLang="es-ES" sz="1200" i="1" dirty="0">
                <a:solidFill>
                  <a:srgbClr val="000000"/>
                </a:solidFill>
                <a:latin typeface="Times New Roman" panose="02020603050405020304" pitchFamily="18" charset="0"/>
                <a:cs typeface="Times New Roman" panose="02020603050405020304" pitchFamily="18" charset="0"/>
              </a:rPr>
              <a:t>**Fu J, Tan LJ, Lee JE, Shin S. Association between the </a:t>
            </a:r>
            <a:r>
              <a:rPr lang="en-US" altLang="es-ES" sz="1200" i="1" dirty="0" err="1">
                <a:solidFill>
                  <a:srgbClr val="000000"/>
                </a:solidFill>
                <a:latin typeface="Times New Roman" panose="02020603050405020304" pitchFamily="18" charset="0"/>
                <a:cs typeface="Times New Roman" panose="02020603050405020304" pitchFamily="18" charset="0"/>
              </a:rPr>
              <a:t>mediterranean</a:t>
            </a:r>
            <a:r>
              <a:rPr lang="en-US" altLang="es-ES" sz="1200" i="1" dirty="0">
                <a:solidFill>
                  <a:srgbClr val="000000"/>
                </a:solidFill>
                <a:latin typeface="Times New Roman" panose="02020603050405020304" pitchFamily="18" charset="0"/>
                <a:cs typeface="Times New Roman" panose="02020603050405020304" pitchFamily="18" charset="0"/>
              </a:rPr>
              <a:t> diet and cognitive health among healthy adults: A systematic review and meta-analysis. Front </a:t>
            </a:r>
            <a:r>
              <a:rPr lang="en-US" altLang="es-ES" sz="1200" i="1" dirty="0" err="1">
                <a:solidFill>
                  <a:srgbClr val="000000"/>
                </a:solidFill>
                <a:latin typeface="Times New Roman" panose="02020603050405020304" pitchFamily="18" charset="0"/>
                <a:cs typeface="Times New Roman" panose="02020603050405020304" pitchFamily="18" charset="0"/>
              </a:rPr>
              <a:t>Nutr</a:t>
            </a:r>
            <a:r>
              <a:rPr lang="en-US" altLang="es-ES" sz="1200" i="1" dirty="0">
                <a:solidFill>
                  <a:srgbClr val="000000"/>
                </a:solidFill>
                <a:latin typeface="Times New Roman" panose="02020603050405020304" pitchFamily="18" charset="0"/>
                <a:cs typeface="Times New Roman" panose="02020603050405020304" pitchFamily="18" charset="0"/>
              </a:rPr>
              <a:t>. 2022 Jul 28;9:946361. </a:t>
            </a:r>
            <a:r>
              <a:rPr lang="en-US" altLang="es-ES" sz="1200" i="1" dirty="0" err="1">
                <a:solidFill>
                  <a:srgbClr val="000000"/>
                </a:solidFill>
                <a:latin typeface="Times New Roman" panose="02020603050405020304" pitchFamily="18" charset="0"/>
                <a:cs typeface="Times New Roman" panose="02020603050405020304" pitchFamily="18" charset="0"/>
              </a:rPr>
              <a:t>doi</a:t>
            </a:r>
            <a:r>
              <a:rPr lang="en-US" altLang="es-ES" sz="1200" i="1" dirty="0">
                <a:solidFill>
                  <a:srgbClr val="000000"/>
                </a:solidFill>
                <a:latin typeface="Times New Roman" panose="02020603050405020304" pitchFamily="18" charset="0"/>
                <a:cs typeface="Times New Roman" panose="02020603050405020304" pitchFamily="18" charset="0"/>
              </a:rPr>
              <a:t>: 10.3389/fnut.2022.946361. PMID: 35967772; PMCID: PMC9372716.</a:t>
            </a:r>
          </a:p>
          <a:p>
            <a:pPr algn="r" fontAlgn="base">
              <a:spcBef>
                <a:spcPct val="50000"/>
              </a:spcBef>
              <a:spcAft>
                <a:spcPct val="0"/>
              </a:spcAft>
            </a:pPr>
            <a:r>
              <a:rPr lang="en-US" altLang="es-ES" sz="1200" i="1" dirty="0">
                <a:solidFill>
                  <a:srgbClr val="000000"/>
                </a:solidFill>
                <a:latin typeface="Times New Roman" panose="02020603050405020304" pitchFamily="18" charset="0"/>
                <a:cs typeface="Times New Roman" panose="02020603050405020304" pitchFamily="18" charset="0"/>
              </a:rPr>
              <a:t>***Bianchi VE, </a:t>
            </a:r>
            <a:r>
              <a:rPr lang="en-US" altLang="es-ES" sz="1200" i="1" dirty="0" err="1">
                <a:solidFill>
                  <a:srgbClr val="000000"/>
                </a:solidFill>
                <a:latin typeface="Times New Roman" panose="02020603050405020304" pitchFamily="18" charset="0"/>
                <a:cs typeface="Times New Roman" panose="02020603050405020304" pitchFamily="18" charset="0"/>
              </a:rPr>
              <a:t>Rizzi</a:t>
            </a:r>
            <a:r>
              <a:rPr lang="en-US" altLang="es-ES" sz="1200" i="1" dirty="0">
                <a:solidFill>
                  <a:srgbClr val="000000"/>
                </a:solidFill>
                <a:latin typeface="Times New Roman" panose="02020603050405020304" pitchFamily="18" charset="0"/>
                <a:cs typeface="Times New Roman" panose="02020603050405020304" pitchFamily="18" charset="0"/>
              </a:rPr>
              <a:t> L, </a:t>
            </a:r>
            <a:r>
              <a:rPr lang="en-US" altLang="es-ES" sz="1200" i="1" dirty="0" err="1">
                <a:solidFill>
                  <a:srgbClr val="000000"/>
                </a:solidFill>
                <a:latin typeface="Times New Roman" panose="02020603050405020304" pitchFamily="18" charset="0"/>
                <a:cs typeface="Times New Roman" panose="02020603050405020304" pitchFamily="18" charset="0"/>
              </a:rPr>
              <a:t>Somaa</a:t>
            </a:r>
            <a:r>
              <a:rPr lang="en-US" altLang="es-ES" sz="1200" i="1" dirty="0">
                <a:solidFill>
                  <a:srgbClr val="000000"/>
                </a:solidFill>
                <a:latin typeface="Times New Roman" panose="02020603050405020304" pitchFamily="18" charset="0"/>
                <a:cs typeface="Times New Roman" panose="02020603050405020304" pitchFamily="18" charset="0"/>
              </a:rPr>
              <a:t> F. The role of nutrition on Parkinson's disease: a systematic review. </a:t>
            </a:r>
            <a:r>
              <a:rPr lang="en-US" altLang="es-ES" sz="1200" i="1" dirty="0" err="1">
                <a:solidFill>
                  <a:srgbClr val="000000"/>
                </a:solidFill>
                <a:latin typeface="Times New Roman" panose="02020603050405020304" pitchFamily="18" charset="0"/>
                <a:cs typeface="Times New Roman" panose="02020603050405020304" pitchFamily="18" charset="0"/>
              </a:rPr>
              <a:t>Nutr</a:t>
            </a:r>
            <a:r>
              <a:rPr lang="en-US" altLang="es-ES" sz="1200" i="1" dirty="0">
                <a:solidFill>
                  <a:srgbClr val="000000"/>
                </a:solidFill>
                <a:latin typeface="Times New Roman" panose="02020603050405020304" pitchFamily="18" charset="0"/>
                <a:cs typeface="Times New Roman" panose="02020603050405020304" pitchFamily="18" charset="0"/>
              </a:rPr>
              <a:t> </a:t>
            </a:r>
            <a:r>
              <a:rPr lang="en-US" altLang="es-ES" sz="1200" i="1" dirty="0" err="1">
                <a:solidFill>
                  <a:srgbClr val="000000"/>
                </a:solidFill>
                <a:latin typeface="Times New Roman" panose="02020603050405020304" pitchFamily="18" charset="0"/>
                <a:cs typeface="Times New Roman" panose="02020603050405020304" pitchFamily="18" charset="0"/>
              </a:rPr>
              <a:t>Neurosci</a:t>
            </a:r>
            <a:r>
              <a:rPr lang="en-US" altLang="es-ES" sz="1200" i="1" dirty="0">
                <a:solidFill>
                  <a:srgbClr val="000000"/>
                </a:solidFill>
                <a:latin typeface="Times New Roman" panose="02020603050405020304" pitchFamily="18" charset="0"/>
                <a:cs typeface="Times New Roman" panose="02020603050405020304" pitchFamily="18" charset="0"/>
              </a:rPr>
              <a:t>. 2022 Jun 22:1-24. </a:t>
            </a:r>
            <a:r>
              <a:rPr lang="en-US" altLang="es-ES" sz="1200" i="1" dirty="0" err="1">
                <a:solidFill>
                  <a:srgbClr val="000000"/>
                </a:solidFill>
                <a:latin typeface="Times New Roman" panose="02020603050405020304" pitchFamily="18" charset="0"/>
                <a:cs typeface="Times New Roman" panose="02020603050405020304" pitchFamily="18" charset="0"/>
              </a:rPr>
              <a:t>doi</a:t>
            </a:r>
            <a:r>
              <a:rPr lang="en-US" altLang="es-ES" sz="1200" i="1" dirty="0">
                <a:solidFill>
                  <a:srgbClr val="000000"/>
                </a:solidFill>
                <a:latin typeface="Times New Roman" panose="02020603050405020304" pitchFamily="18" charset="0"/>
                <a:cs typeface="Times New Roman" panose="02020603050405020304" pitchFamily="18" charset="0"/>
              </a:rPr>
              <a:t>: 10.1080/1028415X.2022.2073107. </a:t>
            </a:r>
            <a:r>
              <a:rPr lang="en-US" altLang="es-ES" sz="1200" i="1" dirty="0" err="1">
                <a:solidFill>
                  <a:srgbClr val="000000"/>
                </a:solidFill>
                <a:latin typeface="Times New Roman" panose="02020603050405020304" pitchFamily="18" charset="0"/>
                <a:cs typeface="Times New Roman" panose="02020603050405020304" pitchFamily="18" charset="0"/>
              </a:rPr>
              <a:t>Epub</a:t>
            </a:r>
            <a:r>
              <a:rPr lang="en-US" altLang="es-ES" sz="1200" i="1" dirty="0">
                <a:solidFill>
                  <a:srgbClr val="000000"/>
                </a:solidFill>
                <a:latin typeface="Times New Roman" panose="02020603050405020304" pitchFamily="18" charset="0"/>
                <a:cs typeface="Times New Roman" panose="02020603050405020304" pitchFamily="18" charset="0"/>
              </a:rPr>
              <a:t> ahead of print. PMID: 35730414.</a:t>
            </a:r>
          </a:p>
        </p:txBody>
      </p:sp>
      <p:sp>
        <p:nvSpPr>
          <p:cNvPr id="445442" name="Rectangle 2"/>
          <p:cNvSpPr>
            <a:spLocks noChangeArrowheads="1"/>
          </p:cNvSpPr>
          <p:nvPr/>
        </p:nvSpPr>
        <p:spPr bwMode="auto">
          <a:xfrm>
            <a:off x="1689956" y="160337"/>
            <a:ext cx="8812088" cy="1143000"/>
          </a:xfrm>
          <a:prstGeom prst="rect">
            <a:avLst/>
          </a:prstGeom>
          <a:solidFill>
            <a:schemeClr val="accent2">
              <a:lumMod val="20000"/>
              <a:lumOff val="80000"/>
            </a:schemeClr>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es-ES" altLang="es-ES" sz="3600" b="1" dirty="0">
                <a:solidFill>
                  <a:srgbClr val="000000"/>
                </a:solidFill>
                <a:effectLst>
                  <a:outerShdw blurRad="38100" dist="38100" dir="2700000" algn="tl">
                    <a:srgbClr val="FFFFFF"/>
                  </a:outerShdw>
                </a:effectLst>
              </a:rPr>
              <a:t>Dieta Mediterránea y </a:t>
            </a:r>
            <a:r>
              <a:rPr lang="es-ES" altLang="es-ES" sz="3600" b="1" dirty="0">
                <a:solidFill>
                  <a:srgbClr val="FF0000"/>
                </a:solidFill>
                <a:effectLst>
                  <a:outerShdw blurRad="38100" dist="38100" dir="2700000" algn="tl">
                    <a:srgbClr val="FFFFFF"/>
                  </a:outerShdw>
                </a:effectLst>
              </a:rPr>
              <a:t>otros efectos</a:t>
            </a:r>
          </a:p>
        </p:txBody>
      </p:sp>
      <p:sp>
        <p:nvSpPr>
          <p:cNvPr id="2" name="CuadroTexto 1">
            <a:extLst>
              <a:ext uri="{FF2B5EF4-FFF2-40B4-BE49-F238E27FC236}">
                <a16:creationId xmlns:a16="http://schemas.microsoft.com/office/drawing/2014/main" id="{772C494E-E462-9D18-4D91-649C11EF3650}"/>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3" name="Imagen 2" descr="Corazón háb salud inicial">
            <a:extLst>
              <a:ext uri="{FF2B5EF4-FFF2-40B4-BE49-F238E27FC236}">
                <a16:creationId xmlns:a16="http://schemas.microsoft.com/office/drawing/2014/main" id="{9ACEC5D8-EBAB-AF04-00BB-0E67C44E8C00}"/>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3998074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22" name="Rectangle 3"/>
          <p:cNvSpPr>
            <a:spLocks noGrp="1" noChangeArrowheads="1"/>
          </p:cNvSpPr>
          <p:nvPr>
            <p:ph type="body" idx="4294967295"/>
          </p:nvPr>
        </p:nvSpPr>
        <p:spPr/>
        <p:txBody>
          <a:bodyPr/>
          <a:lstStyle/>
          <a:p>
            <a:r>
              <a:rPr lang="es-ES" altLang="es-ES" sz="2400" b="1" u="sng" dirty="0"/>
              <a:t>Calidad de vida y salud</a:t>
            </a:r>
            <a:r>
              <a:rPr lang="es-ES" altLang="es-ES" sz="2400" dirty="0"/>
              <a:t>. Hay estudios que indican una correlación positiva entre la adherencia a la DM y la calidad de vida y salud </a:t>
            </a:r>
            <a:r>
              <a:rPr lang="es-ES" altLang="es-ES" sz="2400" u="sng" dirty="0"/>
              <a:t>en niños/as y adolescentes</a:t>
            </a:r>
            <a:r>
              <a:rPr lang="es-ES" altLang="es-ES" sz="2400" dirty="0"/>
              <a:t>.*</a:t>
            </a:r>
          </a:p>
          <a:p>
            <a:r>
              <a:rPr lang="es-ES" altLang="es-ES" sz="2400" b="1" u="sng" dirty="0"/>
              <a:t>Degeneración macular asociada a la edad</a:t>
            </a:r>
            <a:r>
              <a:rPr lang="es-ES" altLang="es-ES" sz="2400" dirty="0"/>
              <a:t> (principal causa de pérdida severa de la visión entre las personas mayores de 55 años en los países desarrollados). Retrasa su progresión** ***</a:t>
            </a:r>
          </a:p>
          <a:p>
            <a:endParaRPr lang="es-ES" altLang="es-ES" sz="2400" dirty="0"/>
          </a:p>
        </p:txBody>
      </p:sp>
      <p:sp>
        <p:nvSpPr>
          <p:cNvPr id="593923" name="Text Box 3"/>
          <p:cNvSpPr txBox="1">
            <a:spLocks noChangeArrowheads="1"/>
          </p:cNvSpPr>
          <p:nvPr/>
        </p:nvSpPr>
        <p:spPr bwMode="auto">
          <a:xfrm>
            <a:off x="1524000" y="5103674"/>
            <a:ext cx="1066515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a:solidFill>
                  <a:srgbClr val="000000"/>
                </a:solidFill>
                <a:latin typeface="Times New Roman" panose="02020603050405020304" pitchFamily="18" charset="0"/>
                <a:cs typeface="Times New Roman" panose="02020603050405020304" pitchFamily="18" charset="0"/>
              </a:rPr>
              <a:t>*Romero-Robles MA, </a:t>
            </a:r>
            <a:r>
              <a:rPr lang="en-US" altLang="es-ES" sz="1200" i="1" dirty="0" err="1">
                <a:solidFill>
                  <a:srgbClr val="000000"/>
                </a:solidFill>
                <a:latin typeface="Times New Roman" panose="02020603050405020304" pitchFamily="18" charset="0"/>
                <a:cs typeface="Times New Roman" panose="02020603050405020304" pitchFamily="18" charset="0"/>
              </a:rPr>
              <a:t>Ccami</a:t>
            </a:r>
            <a:r>
              <a:rPr lang="en-US" altLang="es-ES" sz="1200" i="1" dirty="0">
                <a:solidFill>
                  <a:srgbClr val="000000"/>
                </a:solidFill>
                <a:latin typeface="Times New Roman" panose="02020603050405020304" pitchFamily="18" charset="0"/>
                <a:cs typeface="Times New Roman" panose="02020603050405020304" pitchFamily="18" charset="0"/>
              </a:rPr>
              <a:t>-Bernal F, Ortiz-</a:t>
            </a:r>
            <a:r>
              <a:rPr lang="en-US" altLang="es-ES" sz="1200" i="1" dirty="0" err="1">
                <a:solidFill>
                  <a:srgbClr val="000000"/>
                </a:solidFill>
                <a:latin typeface="Times New Roman" panose="02020603050405020304" pitchFamily="18" charset="0"/>
                <a:cs typeface="Times New Roman" panose="02020603050405020304" pitchFamily="18" charset="0"/>
              </a:rPr>
              <a:t>Benique</a:t>
            </a:r>
            <a:r>
              <a:rPr lang="en-US" altLang="es-ES" sz="1200" i="1" dirty="0">
                <a:solidFill>
                  <a:srgbClr val="000000"/>
                </a:solidFill>
                <a:latin typeface="Times New Roman" panose="02020603050405020304" pitchFamily="18" charset="0"/>
                <a:cs typeface="Times New Roman" panose="02020603050405020304" pitchFamily="18" charset="0"/>
              </a:rPr>
              <a:t> ZN, Pinto-Ruiz DF, </a:t>
            </a:r>
            <a:r>
              <a:rPr lang="en-US" altLang="es-ES" sz="1200" i="1" dirty="0" err="1">
                <a:solidFill>
                  <a:srgbClr val="000000"/>
                </a:solidFill>
                <a:latin typeface="Times New Roman" panose="02020603050405020304" pitchFamily="18" charset="0"/>
                <a:cs typeface="Times New Roman" panose="02020603050405020304" pitchFamily="18" charset="0"/>
              </a:rPr>
              <a:t>Benites</a:t>
            </a:r>
            <a:r>
              <a:rPr lang="en-US" altLang="es-ES" sz="1200" i="1" dirty="0">
                <a:solidFill>
                  <a:srgbClr val="000000"/>
                </a:solidFill>
                <a:latin typeface="Times New Roman" panose="02020603050405020304" pitchFamily="18" charset="0"/>
                <a:cs typeface="Times New Roman" panose="02020603050405020304" pitchFamily="18" charset="0"/>
              </a:rPr>
              <a:t>-Zapata VA, Casas </a:t>
            </a:r>
            <a:r>
              <a:rPr lang="en-US" altLang="es-ES" sz="1200" i="1" dirty="0" err="1">
                <a:solidFill>
                  <a:srgbClr val="000000"/>
                </a:solidFill>
                <a:latin typeface="Times New Roman" panose="02020603050405020304" pitchFamily="18" charset="0"/>
                <a:cs typeface="Times New Roman" panose="02020603050405020304" pitchFamily="18" charset="0"/>
              </a:rPr>
              <a:t>Patiño</a:t>
            </a:r>
            <a:r>
              <a:rPr lang="en-US" altLang="es-ES" sz="1200" i="1" dirty="0">
                <a:solidFill>
                  <a:srgbClr val="000000"/>
                </a:solidFill>
                <a:latin typeface="Times New Roman" panose="02020603050405020304" pitchFamily="18" charset="0"/>
                <a:cs typeface="Times New Roman" panose="02020603050405020304" pitchFamily="18" charset="0"/>
              </a:rPr>
              <a:t> D. Adherence to Mediterranean diet associated with health-related quality of life in children and adolescents: a systematic review. BMC </a:t>
            </a:r>
            <a:r>
              <a:rPr lang="en-US" altLang="es-ES" sz="1200" i="1" dirty="0" err="1">
                <a:solidFill>
                  <a:srgbClr val="000000"/>
                </a:solidFill>
                <a:latin typeface="Times New Roman" panose="02020603050405020304" pitchFamily="18" charset="0"/>
                <a:cs typeface="Times New Roman" panose="02020603050405020304" pitchFamily="18" charset="0"/>
              </a:rPr>
              <a:t>Nutr</a:t>
            </a:r>
            <a:r>
              <a:rPr lang="en-US" altLang="es-ES" sz="1200" i="1" dirty="0">
                <a:solidFill>
                  <a:srgbClr val="000000"/>
                </a:solidFill>
                <a:latin typeface="Times New Roman" panose="02020603050405020304" pitchFamily="18" charset="0"/>
                <a:cs typeface="Times New Roman" panose="02020603050405020304" pitchFamily="18" charset="0"/>
              </a:rPr>
              <a:t>. 2022 Jun 23;8(1):57. </a:t>
            </a:r>
            <a:r>
              <a:rPr lang="en-US" altLang="es-ES" sz="1200" i="1" dirty="0" err="1">
                <a:solidFill>
                  <a:srgbClr val="000000"/>
                </a:solidFill>
                <a:latin typeface="Times New Roman" panose="02020603050405020304" pitchFamily="18" charset="0"/>
                <a:cs typeface="Times New Roman" panose="02020603050405020304" pitchFamily="18" charset="0"/>
              </a:rPr>
              <a:t>doi</a:t>
            </a:r>
            <a:r>
              <a:rPr lang="en-US" altLang="es-ES" sz="1200" i="1" dirty="0">
                <a:solidFill>
                  <a:srgbClr val="000000"/>
                </a:solidFill>
                <a:latin typeface="Times New Roman" panose="02020603050405020304" pitchFamily="18" charset="0"/>
                <a:cs typeface="Times New Roman" panose="02020603050405020304" pitchFamily="18" charset="0"/>
              </a:rPr>
              <a:t>: 10.1186/s40795-022-00549-0. PMID: 35739603; PMCID: PMC9219125.</a:t>
            </a:r>
          </a:p>
          <a:p>
            <a:pPr algn="r" fontAlgn="base">
              <a:spcBef>
                <a:spcPct val="50000"/>
              </a:spcBef>
              <a:spcAft>
                <a:spcPct val="0"/>
              </a:spcAft>
            </a:pPr>
            <a:r>
              <a:rPr lang="en-US" altLang="es-ES" sz="1200" i="1" dirty="0">
                <a:solidFill>
                  <a:srgbClr val="000000"/>
                </a:solidFill>
                <a:latin typeface="Times New Roman" panose="02020603050405020304" pitchFamily="18" charset="0"/>
                <a:cs typeface="Times New Roman" panose="02020603050405020304" pitchFamily="18" charset="0"/>
              </a:rPr>
              <a:t>**</a:t>
            </a:r>
            <a:r>
              <a:rPr lang="en-US" altLang="es-ES" sz="1200" i="1" dirty="0" err="1">
                <a:solidFill>
                  <a:srgbClr val="000000"/>
                </a:solidFill>
                <a:latin typeface="Times New Roman" panose="02020603050405020304" pitchFamily="18" charset="0"/>
                <a:cs typeface="Times New Roman" panose="02020603050405020304" pitchFamily="18" charset="0"/>
              </a:rPr>
              <a:t>Pameijer</a:t>
            </a:r>
            <a:r>
              <a:rPr lang="en-US" altLang="es-ES" sz="1200" i="1" dirty="0">
                <a:solidFill>
                  <a:srgbClr val="000000"/>
                </a:solidFill>
                <a:latin typeface="Times New Roman" panose="02020603050405020304" pitchFamily="18" charset="0"/>
                <a:cs typeface="Times New Roman" panose="02020603050405020304" pitchFamily="18" charset="0"/>
              </a:rPr>
              <a:t> EM, </a:t>
            </a:r>
            <a:r>
              <a:rPr lang="en-US" altLang="es-ES" sz="1200" i="1" dirty="0" err="1">
                <a:solidFill>
                  <a:srgbClr val="000000"/>
                </a:solidFill>
                <a:latin typeface="Times New Roman" panose="02020603050405020304" pitchFamily="18" charset="0"/>
                <a:cs typeface="Times New Roman" panose="02020603050405020304" pitchFamily="18" charset="0"/>
              </a:rPr>
              <a:t>Heus</a:t>
            </a:r>
            <a:r>
              <a:rPr lang="en-US" altLang="es-ES" sz="1200" i="1" dirty="0">
                <a:solidFill>
                  <a:srgbClr val="000000"/>
                </a:solidFill>
                <a:latin typeface="Times New Roman" panose="02020603050405020304" pitchFamily="18" charset="0"/>
                <a:cs typeface="Times New Roman" panose="02020603050405020304" pitchFamily="18" charset="0"/>
              </a:rPr>
              <a:t> P, Damen JAA, </a:t>
            </a:r>
            <a:r>
              <a:rPr lang="en-US" altLang="es-ES" sz="1200" i="1" dirty="0" err="1">
                <a:solidFill>
                  <a:srgbClr val="000000"/>
                </a:solidFill>
                <a:latin typeface="Times New Roman" panose="02020603050405020304" pitchFamily="18" charset="0"/>
                <a:cs typeface="Times New Roman" panose="02020603050405020304" pitchFamily="18" charset="0"/>
              </a:rPr>
              <a:t>Spijker</a:t>
            </a:r>
            <a:r>
              <a:rPr lang="en-US" altLang="es-ES" sz="1200" i="1" dirty="0">
                <a:solidFill>
                  <a:srgbClr val="000000"/>
                </a:solidFill>
                <a:latin typeface="Times New Roman" panose="02020603050405020304" pitchFamily="18" charset="0"/>
                <a:cs typeface="Times New Roman" panose="02020603050405020304" pitchFamily="18" charset="0"/>
              </a:rPr>
              <a:t> R, </a:t>
            </a:r>
            <a:r>
              <a:rPr lang="en-US" altLang="es-ES" sz="1200" i="1" dirty="0" err="1">
                <a:solidFill>
                  <a:srgbClr val="000000"/>
                </a:solidFill>
                <a:latin typeface="Times New Roman" panose="02020603050405020304" pitchFamily="18" charset="0"/>
                <a:cs typeface="Times New Roman" panose="02020603050405020304" pitchFamily="18" charset="0"/>
              </a:rPr>
              <a:t>Hooft</a:t>
            </a:r>
            <a:r>
              <a:rPr lang="en-US" altLang="es-ES" sz="1200" i="1" dirty="0">
                <a:solidFill>
                  <a:srgbClr val="000000"/>
                </a:solidFill>
                <a:latin typeface="Times New Roman" panose="02020603050405020304" pitchFamily="18" charset="0"/>
                <a:cs typeface="Times New Roman" panose="02020603050405020304" pitchFamily="18" charset="0"/>
              </a:rPr>
              <a:t> L, </a:t>
            </a:r>
            <a:r>
              <a:rPr lang="en-US" altLang="es-ES" sz="1200" i="1" dirty="0" err="1">
                <a:solidFill>
                  <a:srgbClr val="000000"/>
                </a:solidFill>
                <a:latin typeface="Times New Roman" panose="02020603050405020304" pitchFamily="18" charset="0"/>
                <a:cs typeface="Times New Roman" panose="02020603050405020304" pitchFamily="18" charset="0"/>
              </a:rPr>
              <a:t>Ringens</a:t>
            </a:r>
            <a:r>
              <a:rPr lang="en-US" altLang="es-ES" sz="1200" i="1" dirty="0">
                <a:solidFill>
                  <a:srgbClr val="000000"/>
                </a:solidFill>
                <a:latin typeface="Times New Roman" panose="02020603050405020304" pitchFamily="18" charset="0"/>
                <a:cs typeface="Times New Roman" panose="02020603050405020304" pitchFamily="18" charset="0"/>
              </a:rPr>
              <a:t> PJ, </a:t>
            </a:r>
            <a:r>
              <a:rPr lang="en-US" altLang="es-ES" sz="1200" i="1" dirty="0" err="1">
                <a:solidFill>
                  <a:srgbClr val="000000"/>
                </a:solidFill>
                <a:latin typeface="Times New Roman" panose="02020603050405020304" pitchFamily="18" charset="0"/>
                <a:cs typeface="Times New Roman" panose="02020603050405020304" pitchFamily="18" charset="0"/>
              </a:rPr>
              <a:t>Imhof</a:t>
            </a:r>
            <a:r>
              <a:rPr lang="en-US" altLang="es-ES" sz="1200" i="1" dirty="0">
                <a:solidFill>
                  <a:srgbClr val="000000"/>
                </a:solidFill>
                <a:latin typeface="Times New Roman" panose="02020603050405020304" pitchFamily="18" charset="0"/>
                <a:cs typeface="Times New Roman" panose="02020603050405020304" pitchFamily="18" charset="0"/>
              </a:rPr>
              <a:t> SM, van Leeuwen R. What did we learn in 35 years of research on nutrition and supplements for age-related macular degeneration: a systematic review. Acta Ophthalmol. 2022 Jun 13. </a:t>
            </a:r>
            <a:r>
              <a:rPr lang="en-US" altLang="es-ES" sz="1200" i="1" dirty="0" err="1">
                <a:solidFill>
                  <a:srgbClr val="000000"/>
                </a:solidFill>
                <a:latin typeface="Times New Roman" panose="02020603050405020304" pitchFamily="18" charset="0"/>
                <a:cs typeface="Times New Roman" panose="02020603050405020304" pitchFamily="18" charset="0"/>
              </a:rPr>
              <a:t>doi</a:t>
            </a:r>
            <a:r>
              <a:rPr lang="en-US" altLang="es-ES" sz="1200" i="1" dirty="0">
                <a:solidFill>
                  <a:srgbClr val="000000"/>
                </a:solidFill>
                <a:latin typeface="Times New Roman" panose="02020603050405020304" pitchFamily="18" charset="0"/>
                <a:cs typeface="Times New Roman" panose="02020603050405020304" pitchFamily="18" charset="0"/>
              </a:rPr>
              <a:t>: 10.1111/aos.15191. </a:t>
            </a:r>
            <a:r>
              <a:rPr lang="en-US" altLang="es-ES" sz="1200" i="1" dirty="0" err="1">
                <a:solidFill>
                  <a:srgbClr val="000000"/>
                </a:solidFill>
                <a:latin typeface="Times New Roman" panose="02020603050405020304" pitchFamily="18" charset="0"/>
                <a:cs typeface="Times New Roman" panose="02020603050405020304" pitchFamily="18" charset="0"/>
              </a:rPr>
              <a:t>Epub</a:t>
            </a:r>
            <a:r>
              <a:rPr lang="en-US" altLang="es-ES" sz="1200" i="1" dirty="0">
                <a:solidFill>
                  <a:srgbClr val="000000"/>
                </a:solidFill>
                <a:latin typeface="Times New Roman" panose="02020603050405020304" pitchFamily="18" charset="0"/>
                <a:cs typeface="Times New Roman" panose="02020603050405020304" pitchFamily="18" charset="0"/>
              </a:rPr>
              <a:t> ahead of print. PMID: 35695158.</a:t>
            </a:r>
          </a:p>
          <a:p>
            <a:pPr algn="r" fontAlgn="base">
              <a:spcBef>
                <a:spcPct val="50000"/>
              </a:spcBef>
              <a:spcAft>
                <a:spcPct val="0"/>
              </a:spcAft>
            </a:pPr>
            <a:r>
              <a:rPr lang="en-US" altLang="es-ES" sz="1200" i="1" dirty="0">
                <a:solidFill>
                  <a:srgbClr val="000000"/>
                </a:solidFill>
                <a:latin typeface="Times New Roman" panose="02020603050405020304" pitchFamily="18" charset="0"/>
                <a:cs typeface="Times New Roman" panose="02020603050405020304" pitchFamily="18" charset="0"/>
              </a:rPr>
              <a:t>***</a:t>
            </a:r>
            <a:r>
              <a:rPr lang="en-US" altLang="es-ES" sz="1200" i="1" dirty="0" err="1">
                <a:solidFill>
                  <a:srgbClr val="000000"/>
                </a:solidFill>
                <a:latin typeface="Times New Roman" panose="02020603050405020304" pitchFamily="18" charset="0"/>
                <a:cs typeface="Times New Roman" panose="02020603050405020304" pitchFamily="18" charset="0"/>
              </a:rPr>
              <a:t>Gastaldello</a:t>
            </a:r>
            <a:r>
              <a:rPr lang="en-US" altLang="es-ES" sz="1200" i="1" dirty="0">
                <a:solidFill>
                  <a:srgbClr val="000000"/>
                </a:solidFill>
                <a:latin typeface="Times New Roman" panose="02020603050405020304" pitchFamily="18" charset="0"/>
                <a:cs typeface="Times New Roman" panose="02020603050405020304" pitchFamily="18" charset="0"/>
              </a:rPr>
              <a:t> A, </a:t>
            </a:r>
            <a:r>
              <a:rPr lang="en-US" altLang="es-ES" sz="1200" i="1" dirty="0" err="1">
                <a:solidFill>
                  <a:srgbClr val="000000"/>
                </a:solidFill>
                <a:latin typeface="Times New Roman" panose="02020603050405020304" pitchFamily="18" charset="0"/>
                <a:cs typeface="Times New Roman" panose="02020603050405020304" pitchFamily="18" charset="0"/>
              </a:rPr>
              <a:t>Giampieri</a:t>
            </a:r>
            <a:r>
              <a:rPr lang="en-US" altLang="es-ES" sz="1200" i="1" dirty="0">
                <a:solidFill>
                  <a:srgbClr val="000000"/>
                </a:solidFill>
                <a:latin typeface="Times New Roman" panose="02020603050405020304" pitchFamily="18" charset="0"/>
                <a:cs typeface="Times New Roman" panose="02020603050405020304" pitchFamily="18" charset="0"/>
              </a:rPr>
              <a:t> F, </a:t>
            </a:r>
            <a:r>
              <a:rPr lang="en-US" altLang="es-ES" sz="1200" i="1" dirty="0" err="1">
                <a:solidFill>
                  <a:srgbClr val="000000"/>
                </a:solidFill>
                <a:latin typeface="Times New Roman" panose="02020603050405020304" pitchFamily="18" charset="0"/>
                <a:cs typeface="Times New Roman" panose="02020603050405020304" pitchFamily="18" charset="0"/>
              </a:rPr>
              <a:t>Quiles</a:t>
            </a:r>
            <a:r>
              <a:rPr lang="en-US" altLang="es-ES" sz="1200" i="1" dirty="0">
                <a:solidFill>
                  <a:srgbClr val="000000"/>
                </a:solidFill>
                <a:latin typeface="Times New Roman" panose="02020603050405020304" pitchFamily="18" charset="0"/>
                <a:cs typeface="Times New Roman" panose="02020603050405020304" pitchFamily="18" charset="0"/>
              </a:rPr>
              <a:t> JL, Navarro-</a:t>
            </a:r>
            <a:r>
              <a:rPr lang="en-US" altLang="es-ES" sz="1200" i="1" dirty="0" err="1">
                <a:solidFill>
                  <a:srgbClr val="000000"/>
                </a:solidFill>
                <a:latin typeface="Times New Roman" panose="02020603050405020304" pitchFamily="18" charset="0"/>
                <a:cs typeface="Times New Roman" panose="02020603050405020304" pitchFamily="18" charset="0"/>
              </a:rPr>
              <a:t>Hortal</a:t>
            </a:r>
            <a:r>
              <a:rPr lang="en-US" altLang="es-ES" sz="1200" i="1" dirty="0">
                <a:solidFill>
                  <a:srgbClr val="000000"/>
                </a:solidFill>
                <a:latin typeface="Times New Roman" panose="02020603050405020304" pitchFamily="18" charset="0"/>
                <a:cs typeface="Times New Roman" panose="02020603050405020304" pitchFamily="18" charset="0"/>
              </a:rPr>
              <a:t> MD, Aparicio S, García </a:t>
            </a:r>
            <a:r>
              <a:rPr lang="en-US" altLang="es-ES" sz="1200" i="1" dirty="0" err="1">
                <a:solidFill>
                  <a:srgbClr val="000000"/>
                </a:solidFill>
                <a:latin typeface="Times New Roman" panose="02020603050405020304" pitchFamily="18" charset="0"/>
                <a:cs typeface="Times New Roman" panose="02020603050405020304" pitchFamily="18" charset="0"/>
              </a:rPr>
              <a:t>Villena</a:t>
            </a:r>
            <a:r>
              <a:rPr lang="en-US" altLang="es-ES" sz="1200" i="1" dirty="0">
                <a:solidFill>
                  <a:srgbClr val="000000"/>
                </a:solidFill>
                <a:latin typeface="Times New Roman" panose="02020603050405020304" pitchFamily="18" charset="0"/>
                <a:cs typeface="Times New Roman" panose="02020603050405020304" pitchFamily="18" charset="0"/>
              </a:rPr>
              <a:t> E, </a:t>
            </a:r>
            <a:r>
              <a:rPr lang="en-US" altLang="es-ES" sz="1200" i="1" dirty="0" err="1">
                <a:solidFill>
                  <a:srgbClr val="000000"/>
                </a:solidFill>
                <a:latin typeface="Times New Roman" panose="02020603050405020304" pitchFamily="18" charset="0"/>
                <a:cs typeface="Times New Roman" panose="02020603050405020304" pitchFamily="18" charset="0"/>
              </a:rPr>
              <a:t>Tutusaus</a:t>
            </a:r>
            <a:r>
              <a:rPr lang="en-US" altLang="es-ES" sz="1200" i="1" dirty="0">
                <a:solidFill>
                  <a:srgbClr val="000000"/>
                </a:solidFill>
                <a:latin typeface="Times New Roman" panose="02020603050405020304" pitchFamily="18" charset="0"/>
                <a:cs typeface="Times New Roman" panose="02020603050405020304" pitchFamily="18" charset="0"/>
              </a:rPr>
              <a:t> </a:t>
            </a:r>
            <a:r>
              <a:rPr lang="en-US" altLang="es-ES" sz="1200" i="1" dirty="0" err="1">
                <a:solidFill>
                  <a:srgbClr val="000000"/>
                </a:solidFill>
                <a:latin typeface="Times New Roman" panose="02020603050405020304" pitchFamily="18" charset="0"/>
                <a:cs typeface="Times New Roman" panose="02020603050405020304" pitchFamily="18" charset="0"/>
              </a:rPr>
              <a:t>Pifarre</a:t>
            </a:r>
            <a:r>
              <a:rPr lang="en-US" altLang="es-ES" sz="1200" i="1" dirty="0">
                <a:solidFill>
                  <a:srgbClr val="000000"/>
                </a:solidFill>
                <a:latin typeface="Times New Roman" panose="02020603050405020304" pitchFamily="18" charset="0"/>
                <a:cs typeface="Times New Roman" panose="02020603050405020304" pitchFamily="18" charset="0"/>
              </a:rPr>
              <a:t> K, De Giuseppe R, Grosso G, </a:t>
            </a:r>
            <a:r>
              <a:rPr lang="en-US" altLang="es-ES" sz="1200" i="1" dirty="0" err="1">
                <a:solidFill>
                  <a:srgbClr val="000000"/>
                </a:solidFill>
                <a:latin typeface="Times New Roman" panose="02020603050405020304" pitchFamily="18" charset="0"/>
                <a:cs typeface="Times New Roman" panose="02020603050405020304" pitchFamily="18" charset="0"/>
              </a:rPr>
              <a:t>Cianciosi</a:t>
            </a:r>
            <a:r>
              <a:rPr lang="en-US" altLang="es-ES" sz="1200" i="1" dirty="0">
                <a:solidFill>
                  <a:srgbClr val="000000"/>
                </a:solidFill>
                <a:latin typeface="Times New Roman" panose="02020603050405020304" pitchFamily="18" charset="0"/>
                <a:cs typeface="Times New Roman" panose="02020603050405020304" pitchFamily="18" charset="0"/>
              </a:rPr>
              <a:t> D, Forbes-Hernández TY, </a:t>
            </a:r>
            <a:r>
              <a:rPr lang="en-US" altLang="es-ES" sz="1200" i="1" dirty="0" err="1">
                <a:solidFill>
                  <a:srgbClr val="000000"/>
                </a:solidFill>
                <a:latin typeface="Times New Roman" panose="02020603050405020304" pitchFamily="18" charset="0"/>
                <a:cs typeface="Times New Roman" panose="02020603050405020304" pitchFamily="18" charset="0"/>
              </a:rPr>
              <a:t>Nabavi</a:t>
            </a:r>
            <a:r>
              <a:rPr lang="en-US" altLang="es-ES" sz="1200" i="1" dirty="0">
                <a:solidFill>
                  <a:srgbClr val="000000"/>
                </a:solidFill>
                <a:latin typeface="Times New Roman" panose="02020603050405020304" pitchFamily="18" charset="0"/>
                <a:cs typeface="Times New Roman" panose="02020603050405020304" pitchFamily="18" charset="0"/>
              </a:rPr>
              <a:t> SM, </a:t>
            </a:r>
            <a:r>
              <a:rPr lang="en-US" altLang="es-ES" sz="1200" i="1" dirty="0" err="1">
                <a:solidFill>
                  <a:srgbClr val="000000"/>
                </a:solidFill>
                <a:latin typeface="Times New Roman" panose="02020603050405020304" pitchFamily="18" charset="0"/>
                <a:cs typeface="Times New Roman" panose="02020603050405020304" pitchFamily="18" charset="0"/>
              </a:rPr>
              <a:t>Battino</a:t>
            </a:r>
            <a:r>
              <a:rPr lang="en-US" altLang="es-ES" sz="1200" i="1" dirty="0">
                <a:solidFill>
                  <a:srgbClr val="000000"/>
                </a:solidFill>
                <a:latin typeface="Times New Roman" panose="02020603050405020304" pitchFamily="18" charset="0"/>
                <a:cs typeface="Times New Roman" panose="02020603050405020304" pitchFamily="18" charset="0"/>
              </a:rPr>
              <a:t> M. Adherence to the Mediterranean-Style Eating Pattern and Macular Degeneration: A Systematic Review of Observational Studies. Nutrients. 2022 May 12;14(10):2028. </a:t>
            </a:r>
            <a:r>
              <a:rPr lang="en-US" altLang="es-ES" sz="1200" i="1" dirty="0" err="1">
                <a:solidFill>
                  <a:srgbClr val="000000"/>
                </a:solidFill>
                <a:latin typeface="Times New Roman" panose="02020603050405020304" pitchFamily="18" charset="0"/>
                <a:cs typeface="Times New Roman" panose="02020603050405020304" pitchFamily="18" charset="0"/>
              </a:rPr>
              <a:t>doi</a:t>
            </a:r>
            <a:r>
              <a:rPr lang="en-US" altLang="es-ES" sz="1200" i="1" dirty="0">
                <a:solidFill>
                  <a:srgbClr val="000000"/>
                </a:solidFill>
                <a:latin typeface="Times New Roman" panose="02020603050405020304" pitchFamily="18" charset="0"/>
                <a:cs typeface="Times New Roman" panose="02020603050405020304" pitchFamily="18" charset="0"/>
              </a:rPr>
              <a:t>: 10.3390/nu14102028. PMID: 35631175; PMCID: PMC9144566.</a:t>
            </a:r>
          </a:p>
        </p:txBody>
      </p:sp>
      <p:sp>
        <p:nvSpPr>
          <p:cNvPr id="445442" name="Rectangle 2"/>
          <p:cNvSpPr>
            <a:spLocks noChangeArrowheads="1"/>
          </p:cNvSpPr>
          <p:nvPr/>
        </p:nvSpPr>
        <p:spPr bwMode="auto">
          <a:xfrm>
            <a:off x="1689956" y="160337"/>
            <a:ext cx="8812088" cy="1143000"/>
          </a:xfrm>
          <a:prstGeom prst="rect">
            <a:avLst/>
          </a:prstGeom>
          <a:solidFill>
            <a:schemeClr val="accent2">
              <a:lumMod val="20000"/>
              <a:lumOff val="80000"/>
            </a:schemeClr>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es-ES" altLang="es-ES" sz="3600" b="1" dirty="0">
                <a:solidFill>
                  <a:srgbClr val="000000"/>
                </a:solidFill>
                <a:effectLst>
                  <a:outerShdw blurRad="38100" dist="38100" dir="2700000" algn="tl">
                    <a:srgbClr val="FFFFFF"/>
                  </a:outerShdw>
                </a:effectLst>
              </a:rPr>
              <a:t>Dieta Mediterránea y </a:t>
            </a:r>
            <a:r>
              <a:rPr lang="es-ES" altLang="es-ES" sz="3600" b="1" dirty="0">
                <a:solidFill>
                  <a:srgbClr val="FF0000"/>
                </a:solidFill>
                <a:effectLst>
                  <a:outerShdw blurRad="38100" dist="38100" dir="2700000" algn="tl">
                    <a:srgbClr val="FFFFFF"/>
                  </a:outerShdw>
                </a:effectLst>
              </a:rPr>
              <a:t>otros efectos</a:t>
            </a:r>
          </a:p>
        </p:txBody>
      </p:sp>
      <p:sp>
        <p:nvSpPr>
          <p:cNvPr id="2" name="CuadroTexto 1">
            <a:extLst>
              <a:ext uri="{FF2B5EF4-FFF2-40B4-BE49-F238E27FC236}">
                <a16:creationId xmlns:a16="http://schemas.microsoft.com/office/drawing/2014/main" id="{B730585A-8B32-3DE5-C376-681EB4474DF1}"/>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3" name="Imagen 2" descr="Corazón háb salud inicial">
            <a:extLst>
              <a:ext uri="{FF2B5EF4-FFF2-40B4-BE49-F238E27FC236}">
                <a16:creationId xmlns:a16="http://schemas.microsoft.com/office/drawing/2014/main" id="{A6CEB908-9B72-8DFB-1682-B5800F8B4C8A}"/>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1515745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22" name="Rectangle 3"/>
          <p:cNvSpPr>
            <a:spLocks noGrp="1" noChangeArrowheads="1"/>
          </p:cNvSpPr>
          <p:nvPr>
            <p:ph type="body" idx="4294967295"/>
          </p:nvPr>
        </p:nvSpPr>
        <p:spPr/>
        <p:txBody>
          <a:bodyPr/>
          <a:lstStyle/>
          <a:p>
            <a:r>
              <a:rPr lang="es-ES" altLang="es-ES" sz="2400" b="1" u="sng" dirty="0"/>
              <a:t>COVID</a:t>
            </a:r>
            <a:r>
              <a:rPr lang="es-ES" altLang="es-ES" sz="2400" dirty="0"/>
              <a:t>.</a:t>
            </a:r>
          </a:p>
          <a:p>
            <a:pPr lvl="1"/>
            <a:r>
              <a:rPr lang="es-ES" altLang="es-ES" sz="2000" dirty="0"/>
              <a:t>Algunos estudios* apuntan a que la DM, puede ser beneficiosa para prevenir o mejorar el pronóstico en la infección por SARS-CoV-2.</a:t>
            </a:r>
          </a:p>
          <a:p>
            <a:pPr marL="914400" lvl="2" indent="0">
              <a:buNone/>
            </a:pPr>
            <a:endParaRPr lang="es-ES" altLang="es-ES" sz="1600" dirty="0"/>
          </a:p>
          <a:p>
            <a:pPr lvl="2"/>
            <a:endParaRPr lang="es-ES" altLang="es-ES" sz="1600" dirty="0"/>
          </a:p>
        </p:txBody>
      </p:sp>
      <p:sp>
        <p:nvSpPr>
          <p:cNvPr id="593923" name="Text Box 3"/>
          <p:cNvSpPr txBox="1">
            <a:spLocks noChangeArrowheads="1"/>
          </p:cNvSpPr>
          <p:nvPr/>
        </p:nvSpPr>
        <p:spPr bwMode="auto">
          <a:xfrm>
            <a:off x="1523999" y="6396336"/>
            <a:ext cx="106651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a:solidFill>
                  <a:srgbClr val="000000"/>
                </a:solidFill>
                <a:latin typeface="Times New Roman" panose="02020603050405020304" pitchFamily="18" charset="0"/>
                <a:cs typeface="Times New Roman" panose="02020603050405020304" pitchFamily="18" charset="0"/>
              </a:rPr>
              <a:t>*Vitale E, </a:t>
            </a:r>
            <a:r>
              <a:rPr lang="en-US" altLang="es-ES" sz="1200" i="1" dirty="0" err="1">
                <a:solidFill>
                  <a:srgbClr val="000000"/>
                </a:solidFill>
                <a:latin typeface="Times New Roman" panose="02020603050405020304" pitchFamily="18" charset="0"/>
                <a:cs typeface="Times New Roman" panose="02020603050405020304" pitchFamily="18" charset="0"/>
              </a:rPr>
              <a:t>Magrone</a:t>
            </a:r>
            <a:r>
              <a:rPr lang="en-US" altLang="es-ES" sz="1200" i="1" dirty="0">
                <a:solidFill>
                  <a:srgbClr val="000000"/>
                </a:solidFill>
                <a:latin typeface="Times New Roman" panose="02020603050405020304" pitchFamily="18" charset="0"/>
                <a:cs typeface="Times New Roman" panose="02020603050405020304" pitchFamily="18" charset="0"/>
              </a:rPr>
              <a:t> M, </a:t>
            </a:r>
            <a:r>
              <a:rPr lang="en-US" altLang="es-ES" sz="1200" i="1" dirty="0" err="1">
                <a:solidFill>
                  <a:srgbClr val="000000"/>
                </a:solidFill>
                <a:latin typeface="Times New Roman" panose="02020603050405020304" pitchFamily="18" charset="0"/>
                <a:cs typeface="Times New Roman" panose="02020603050405020304" pitchFamily="18" charset="0"/>
              </a:rPr>
              <a:t>Galatola</a:t>
            </a:r>
            <a:r>
              <a:rPr lang="en-US" altLang="es-ES" sz="1200" i="1" dirty="0">
                <a:solidFill>
                  <a:srgbClr val="000000"/>
                </a:solidFill>
                <a:latin typeface="Times New Roman" panose="02020603050405020304" pitchFamily="18" charset="0"/>
                <a:cs typeface="Times New Roman" panose="02020603050405020304" pitchFamily="18" charset="0"/>
              </a:rPr>
              <a:t> V, </a:t>
            </a:r>
            <a:r>
              <a:rPr lang="en-US" altLang="es-ES" sz="1200" i="1" dirty="0" err="1">
                <a:solidFill>
                  <a:srgbClr val="000000"/>
                </a:solidFill>
                <a:latin typeface="Times New Roman" panose="02020603050405020304" pitchFamily="18" charset="0"/>
                <a:cs typeface="Times New Roman" panose="02020603050405020304" pitchFamily="18" charset="0"/>
              </a:rPr>
              <a:t>Magrone</a:t>
            </a:r>
            <a:r>
              <a:rPr lang="en-US" altLang="es-ES" sz="1200" i="1" dirty="0">
                <a:solidFill>
                  <a:srgbClr val="000000"/>
                </a:solidFill>
                <a:latin typeface="Times New Roman" panose="02020603050405020304" pitchFamily="18" charset="0"/>
                <a:cs typeface="Times New Roman" panose="02020603050405020304" pitchFamily="18" charset="0"/>
              </a:rPr>
              <a:t> T. The Role of Nutrition During the COVID-19 Pandemic: What We Know. </a:t>
            </a:r>
            <a:r>
              <a:rPr lang="en-US" altLang="es-ES" sz="1200" i="1" dirty="0" err="1">
                <a:solidFill>
                  <a:srgbClr val="000000"/>
                </a:solidFill>
                <a:latin typeface="Times New Roman" panose="02020603050405020304" pitchFamily="18" charset="0"/>
                <a:cs typeface="Times New Roman" panose="02020603050405020304" pitchFamily="18" charset="0"/>
              </a:rPr>
              <a:t>Endocr</a:t>
            </a:r>
            <a:r>
              <a:rPr lang="en-US" altLang="es-ES" sz="1200" i="1" dirty="0">
                <a:solidFill>
                  <a:srgbClr val="000000"/>
                </a:solidFill>
                <a:latin typeface="Times New Roman" panose="02020603050405020304" pitchFamily="18" charset="0"/>
                <a:cs typeface="Times New Roman" panose="02020603050405020304" pitchFamily="18" charset="0"/>
              </a:rPr>
              <a:t> </a:t>
            </a:r>
            <a:r>
              <a:rPr lang="en-US" altLang="es-ES" sz="1200" i="1" dirty="0" err="1">
                <a:solidFill>
                  <a:srgbClr val="000000"/>
                </a:solidFill>
                <a:latin typeface="Times New Roman" panose="02020603050405020304" pitchFamily="18" charset="0"/>
                <a:cs typeface="Times New Roman" panose="02020603050405020304" pitchFamily="18" charset="0"/>
              </a:rPr>
              <a:t>Metab</a:t>
            </a:r>
            <a:r>
              <a:rPr lang="en-US" altLang="es-ES" sz="1200" i="1" dirty="0">
                <a:solidFill>
                  <a:srgbClr val="000000"/>
                </a:solidFill>
                <a:latin typeface="Times New Roman" panose="02020603050405020304" pitchFamily="18" charset="0"/>
                <a:cs typeface="Times New Roman" panose="02020603050405020304" pitchFamily="18" charset="0"/>
              </a:rPr>
              <a:t> Immune </a:t>
            </a:r>
            <a:r>
              <a:rPr lang="en-US" altLang="es-ES" sz="1200" i="1" dirty="0" err="1">
                <a:solidFill>
                  <a:srgbClr val="000000"/>
                </a:solidFill>
                <a:latin typeface="Times New Roman" panose="02020603050405020304" pitchFamily="18" charset="0"/>
                <a:cs typeface="Times New Roman" panose="02020603050405020304" pitchFamily="18" charset="0"/>
              </a:rPr>
              <a:t>Disord</a:t>
            </a:r>
            <a:r>
              <a:rPr lang="en-US" altLang="es-ES" sz="1200" i="1" dirty="0">
                <a:solidFill>
                  <a:srgbClr val="000000"/>
                </a:solidFill>
                <a:latin typeface="Times New Roman" panose="02020603050405020304" pitchFamily="18" charset="0"/>
                <a:cs typeface="Times New Roman" panose="02020603050405020304" pitchFamily="18" charset="0"/>
              </a:rPr>
              <a:t> Drug Targets. 2021;21(11):1982-1992. </a:t>
            </a:r>
            <a:r>
              <a:rPr lang="en-US" altLang="es-ES" sz="1200" i="1" dirty="0" err="1">
                <a:solidFill>
                  <a:srgbClr val="000000"/>
                </a:solidFill>
                <a:latin typeface="Times New Roman" panose="02020603050405020304" pitchFamily="18" charset="0"/>
                <a:cs typeface="Times New Roman" panose="02020603050405020304" pitchFamily="18" charset="0"/>
              </a:rPr>
              <a:t>doi</a:t>
            </a:r>
            <a:r>
              <a:rPr lang="en-US" altLang="es-ES" sz="1200" i="1" dirty="0">
                <a:solidFill>
                  <a:srgbClr val="000000"/>
                </a:solidFill>
                <a:latin typeface="Times New Roman" panose="02020603050405020304" pitchFamily="18" charset="0"/>
                <a:cs typeface="Times New Roman" panose="02020603050405020304" pitchFamily="18" charset="0"/>
              </a:rPr>
              <a:t>: 10.2174/1871530321666210114154401. PMID: 33459251.</a:t>
            </a:r>
            <a:endParaRPr lang="es-ES" altLang="es-ES" sz="1200" i="1" dirty="0">
              <a:solidFill>
                <a:srgbClr val="000000"/>
              </a:solidFill>
              <a:latin typeface="Times New Roman" panose="02020603050405020304" pitchFamily="18" charset="0"/>
              <a:cs typeface="Times New Roman" panose="02020603050405020304" pitchFamily="18" charset="0"/>
            </a:endParaRPr>
          </a:p>
        </p:txBody>
      </p:sp>
      <p:sp>
        <p:nvSpPr>
          <p:cNvPr id="445442" name="Rectangle 2"/>
          <p:cNvSpPr>
            <a:spLocks noChangeArrowheads="1"/>
          </p:cNvSpPr>
          <p:nvPr/>
        </p:nvSpPr>
        <p:spPr bwMode="auto">
          <a:xfrm>
            <a:off x="1689956" y="160337"/>
            <a:ext cx="8812088" cy="1143000"/>
          </a:xfrm>
          <a:prstGeom prst="rect">
            <a:avLst/>
          </a:prstGeom>
          <a:solidFill>
            <a:schemeClr val="accent2">
              <a:lumMod val="20000"/>
              <a:lumOff val="80000"/>
            </a:schemeClr>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es-ES" altLang="es-ES" sz="3600" b="1" dirty="0">
                <a:solidFill>
                  <a:srgbClr val="000000"/>
                </a:solidFill>
                <a:effectLst>
                  <a:outerShdw blurRad="38100" dist="38100" dir="2700000" algn="tl">
                    <a:srgbClr val="FFFFFF"/>
                  </a:outerShdw>
                </a:effectLst>
              </a:rPr>
              <a:t>Dieta Mediterránea y </a:t>
            </a:r>
            <a:r>
              <a:rPr lang="es-ES" altLang="es-ES" sz="3600" b="1" dirty="0">
                <a:solidFill>
                  <a:srgbClr val="FF0000"/>
                </a:solidFill>
                <a:effectLst>
                  <a:outerShdw blurRad="38100" dist="38100" dir="2700000" algn="tl">
                    <a:srgbClr val="FFFFFF"/>
                  </a:outerShdw>
                </a:effectLst>
              </a:rPr>
              <a:t>otros efectos</a:t>
            </a:r>
          </a:p>
        </p:txBody>
      </p:sp>
      <p:sp>
        <p:nvSpPr>
          <p:cNvPr id="2" name="CuadroTexto 1">
            <a:extLst>
              <a:ext uri="{FF2B5EF4-FFF2-40B4-BE49-F238E27FC236}">
                <a16:creationId xmlns:a16="http://schemas.microsoft.com/office/drawing/2014/main" id="{5CC581BA-9875-962C-07D3-31B2D3E54EF7}"/>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3" name="Imagen 2" descr="Corazón háb salud inicial">
            <a:extLst>
              <a:ext uri="{FF2B5EF4-FFF2-40B4-BE49-F238E27FC236}">
                <a16:creationId xmlns:a16="http://schemas.microsoft.com/office/drawing/2014/main" id="{221FC495-5B19-AEE2-8A32-6DD0CA1CF111}"/>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23299855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22" name="Rectangle 3"/>
          <p:cNvSpPr>
            <a:spLocks noGrp="1" noChangeArrowheads="1"/>
          </p:cNvSpPr>
          <p:nvPr>
            <p:ph type="body" idx="4294967295"/>
          </p:nvPr>
        </p:nvSpPr>
        <p:spPr/>
        <p:txBody>
          <a:bodyPr/>
          <a:lstStyle/>
          <a:p>
            <a:r>
              <a:rPr lang="es-ES" altLang="es-ES" sz="2400" b="1" u="sng" dirty="0"/>
              <a:t>Embarazo y sus beneficios en la salud materno-fetal</a:t>
            </a:r>
            <a:r>
              <a:rPr lang="es-ES" altLang="es-ES" sz="2400" dirty="0"/>
              <a:t>.</a:t>
            </a:r>
          </a:p>
          <a:p>
            <a:pPr lvl="1"/>
            <a:r>
              <a:rPr lang="es-ES" altLang="es-ES" sz="2000" dirty="0"/>
              <a:t>La DM se asocia con la </a:t>
            </a:r>
            <a:r>
              <a:rPr lang="es-ES" altLang="es-ES" sz="2000" b="1" dirty="0"/>
              <a:t>reducción de algunos problemas de salud del embarazo</a:t>
            </a:r>
            <a:r>
              <a:rPr lang="es-ES" altLang="es-ES" sz="2000" dirty="0"/>
              <a:t>, como la diabetes gestacional, el sobrepeso u obesidad, complicaciones del parto, infecciones del tracto urinario.</a:t>
            </a:r>
          </a:p>
          <a:p>
            <a:pPr lvl="1"/>
            <a:r>
              <a:rPr lang="es-ES" altLang="es-ES" sz="2000" dirty="0"/>
              <a:t>Mejora la </a:t>
            </a:r>
            <a:r>
              <a:rPr lang="es-ES" altLang="es-ES" sz="2000" b="1" dirty="0"/>
              <a:t>calidad del sueño</a:t>
            </a:r>
            <a:r>
              <a:rPr lang="es-ES" altLang="es-ES" sz="2000" dirty="0"/>
              <a:t>.</a:t>
            </a:r>
          </a:p>
          <a:p>
            <a:pPr lvl="1"/>
            <a:r>
              <a:rPr lang="es-ES" altLang="es-ES" sz="2000" b="1" dirty="0"/>
              <a:t>Disminuye el riesgo de alteraciones en el crecimiento fetal</a:t>
            </a:r>
            <a:r>
              <a:rPr lang="es-ES" altLang="es-ES" sz="2000" dirty="0"/>
              <a:t>, así como de problemas perinatales, incluyendo peso al nacer, prematuridad, gastrosquisis (intestinos del bebé salen del cuerpo a través de un orificio al lado del ombligo) y otros problemas infantiles.</a:t>
            </a:r>
          </a:p>
        </p:txBody>
      </p:sp>
      <p:sp>
        <p:nvSpPr>
          <p:cNvPr id="593923" name="Text Box 3"/>
          <p:cNvSpPr txBox="1">
            <a:spLocks noChangeArrowheads="1"/>
          </p:cNvSpPr>
          <p:nvPr/>
        </p:nvSpPr>
        <p:spPr bwMode="auto">
          <a:xfrm>
            <a:off x="3048000" y="6211669"/>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s-ES" sz="1200" i="1" dirty="0">
                <a:solidFill>
                  <a:srgbClr val="000000"/>
                </a:solidFill>
                <a:latin typeface="Times New Roman" panose="02020603050405020304" pitchFamily="18" charset="0"/>
                <a:cs typeface="Times New Roman" panose="02020603050405020304" pitchFamily="18" charset="0"/>
              </a:rPr>
              <a:t>Zaragoza-Martí A, Ruiz-</a:t>
            </a:r>
            <a:r>
              <a:rPr lang="en-US" altLang="es-ES" sz="1200" i="1" dirty="0" err="1">
                <a:solidFill>
                  <a:srgbClr val="000000"/>
                </a:solidFill>
                <a:latin typeface="Times New Roman" panose="02020603050405020304" pitchFamily="18" charset="0"/>
                <a:cs typeface="Times New Roman" panose="02020603050405020304" pitchFamily="18" charset="0"/>
              </a:rPr>
              <a:t>Ródenas</a:t>
            </a:r>
            <a:r>
              <a:rPr lang="en-US" altLang="es-ES" sz="1200" i="1" dirty="0">
                <a:solidFill>
                  <a:srgbClr val="000000"/>
                </a:solidFill>
                <a:latin typeface="Times New Roman" panose="02020603050405020304" pitchFamily="18" charset="0"/>
                <a:cs typeface="Times New Roman" panose="02020603050405020304" pitchFamily="18" charset="0"/>
              </a:rPr>
              <a:t> N, </a:t>
            </a:r>
            <a:r>
              <a:rPr lang="en-US" altLang="es-ES" sz="1200" i="1" dirty="0" err="1">
                <a:solidFill>
                  <a:srgbClr val="000000"/>
                </a:solidFill>
                <a:latin typeface="Times New Roman" panose="02020603050405020304" pitchFamily="18" charset="0"/>
                <a:cs typeface="Times New Roman" panose="02020603050405020304" pitchFamily="18" charset="0"/>
              </a:rPr>
              <a:t>Herranz-Chofre</a:t>
            </a:r>
            <a:r>
              <a:rPr lang="en-US" altLang="es-ES" sz="1200" i="1" dirty="0">
                <a:solidFill>
                  <a:srgbClr val="000000"/>
                </a:solidFill>
                <a:latin typeface="Times New Roman" panose="02020603050405020304" pitchFamily="18" charset="0"/>
                <a:cs typeface="Times New Roman" panose="02020603050405020304" pitchFamily="18" charset="0"/>
              </a:rPr>
              <a:t> I, Sánchez-</a:t>
            </a:r>
            <a:r>
              <a:rPr lang="en-US" altLang="es-ES" sz="1200" i="1" dirty="0" err="1">
                <a:solidFill>
                  <a:srgbClr val="000000"/>
                </a:solidFill>
                <a:latin typeface="Times New Roman" panose="02020603050405020304" pitchFamily="18" charset="0"/>
                <a:cs typeface="Times New Roman" panose="02020603050405020304" pitchFamily="18" charset="0"/>
              </a:rPr>
              <a:t>SanSegundo</a:t>
            </a:r>
            <a:r>
              <a:rPr lang="en-US" altLang="es-ES" sz="1200" i="1" dirty="0">
                <a:solidFill>
                  <a:srgbClr val="000000"/>
                </a:solidFill>
                <a:latin typeface="Times New Roman" panose="02020603050405020304" pitchFamily="18" charset="0"/>
                <a:cs typeface="Times New Roman" panose="02020603050405020304" pitchFamily="18" charset="0"/>
              </a:rPr>
              <a:t> M, Serrano Delgado VC, Hurtado-Sánchez JA. Adherence to the Mediterranean Diet in Pregnancy and Its Benefits on Maternal-Fetal Health: A Systematic Review of the Literature. Front </a:t>
            </a:r>
            <a:r>
              <a:rPr lang="en-US" altLang="es-ES" sz="1200" i="1" dirty="0" err="1">
                <a:solidFill>
                  <a:srgbClr val="000000"/>
                </a:solidFill>
                <a:latin typeface="Times New Roman" panose="02020603050405020304" pitchFamily="18" charset="0"/>
                <a:cs typeface="Times New Roman" panose="02020603050405020304" pitchFamily="18" charset="0"/>
              </a:rPr>
              <a:t>Nutr</a:t>
            </a:r>
            <a:r>
              <a:rPr lang="en-US" altLang="es-ES" sz="1200" i="1" dirty="0">
                <a:solidFill>
                  <a:srgbClr val="000000"/>
                </a:solidFill>
                <a:latin typeface="Times New Roman" panose="02020603050405020304" pitchFamily="18" charset="0"/>
                <a:cs typeface="Times New Roman" panose="02020603050405020304" pitchFamily="18" charset="0"/>
              </a:rPr>
              <a:t>. 2022 Mar 31;9:813942. </a:t>
            </a:r>
            <a:r>
              <a:rPr lang="en-US" altLang="es-ES" sz="1200" i="1" dirty="0" err="1">
                <a:solidFill>
                  <a:srgbClr val="000000"/>
                </a:solidFill>
                <a:latin typeface="Times New Roman" panose="02020603050405020304" pitchFamily="18" charset="0"/>
                <a:cs typeface="Times New Roman" panose="02020603050405020304" pitchFamily="18" charset="0"/>
              </a:rPr>
              <a:t>doi</a:t>
            </a:r>
            <a:r>
              <a:rPr lang="en-US" altLang="es-ES" sz="1200" i="1" dirty="0">
                <a:solidFill>
                  <a:srgbClr val="000000"/>
                </a:solidFill>
                <a:latin typeface="Times New Roman" panose="02020603050405020304" pitchFamily="18" charset="0"/>
                <a:cs typeface="Times New Roman" panose="02020603050405020304" pitchFamily="18" charset="0"/>
              </a:rPr>
              <a:t>: 10.3389/fnut.2022.813942. PMID: 35433794; PMCID: PMC9009208.</a:t>
            </a:r>
            <a:endParaRPr lang="es-ES" altLang="es-ES" sz="1200" i="1" dirty="0">
              <a:solidFill>
                <a:srgbClr val="000000"/>
              </a:solidFill>
              <a:latin typeface="Times New Roman" panose="02020603050405020304" pitchFamily="18" charset="0"/>
              <a:cs typeface="Times New Roman" panose="02020603050405020304" pitchFamily="18" charset="0"/>
            </a:endParaRPr>
          </a:p>
        </p:txBody>
      </p:sp>
      <p:sp>
        <p:nvSpPr>
          <p:cNvPr id="445442" name="Rectangle 2"/>
          <p:cNvSpPr>
            <a:spLocks noChangeArrowheads="1"/>
          </p:cNvSpPr>
          <p:nvPr/>
        </p:nvSpPr>
        <p:spPr bwMode="auto">
          <a:xfrm>
            <a:off x="1689956" y="160337"/>
            <a:ext cx="8812088" cy="1143000"/>
          </a:xfrm>
          <a:prstGeom prst="rect">
            <a:avLst/>
          </a:prstGeom>
          <a:solidFill>
            <a:schemeClr val="accent2">
              <a:lumMod val="20000"/>
              <a:lumOff val="80000"/>
            </a:schemeClr>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es-ES" altLang="es-ES" sz="3600" b="1" dirty="0">
                <a:solidFill>
                  <a:srgbClr val="000000"/>
                </a:solidFill>
                <a:effectLst>
                  <a:outerShdw blurRad="38100" dist="38100" dir="2700000" algn="tl">
                    <a:srgbClr val="FFFFFF"/>
                  </a:outerShdw>
                </a:effectLst>
              </a:rPr>
              <a:t>Dieta Mediterránea y </a:t>
            </a:r>
            <a:r>
              <a:rPr lang="es-ES" altLang="es-ES" sz="3600" b="1" dirty="0">
                <a:solidFill>
                  <a:srgbClr val="FF0000"/>
                </a:solidFill>
                <a:effectLst>
                  <a:outerShdw blurRad="38100" dist="38100" dir="2700000" algn="tl">
                    <a:srgbClr val="FFFFFF"/>
                  </a:outerShdw>
                </a:effectLst>
              </a:rPr>
              <a:t>otros efectos</a:t>
            </a:r>
          </a:p>
        </p:txBody>
      </p:sp>
      <p:sp>
        <p:nvSpPr>
          <p:cNvPr id="3" name="CuadroTexto 2">
            <a:extLst>
              <a:ext uri="{FF2B5EF4-FFF2-40B4-BE49-F238E27FC236}">
                <a16:creationId xmlns:a16="http://schemas.microsoft.com/office/drawing/2014/main" id="{F532524B-287D-DC23-05C5-773A85E82881}"/>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2" name="Imagen 1" descr="Corazón háb salud inicial">
            <a:extLst>
              <a:ext uri="{FF2B5EF4-FFF2-40B4-BE49-F238E27FC236}">
                <a16:creationId xmlns:a16="http://schemas.microsoft.com/office/drawing/2014/main" id="{E68C29CE-B5E3-75F4-C965-E2D407CEC06D}"/>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37716481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descr="Variedad de frutas&#10;&#10;Descripción generada automáticamente">
            <a:extLst>
              <a:ext uri="{FF2B5EF4-FFF2-40B4-BE49-F238E27FC236}">
                <a16:creationId xmlns:a16="http://schemas.microsoft.com/office/drawing/2014/main" id="{F780ACEB-2FCD-F2B7-2C8D-1F49350F59A5}"/>
              </a:ext>
            </a:extLst>
          </p:cNvPr>
          <p:cNvPicPr>
            <a:picLocks noChangeAspect="1"/>
          </p:cNvPicPr>
          <p:nvPr/>
        </p:nvPicPr>
        <p:blipFill rotWithShape="1">
          <a:blip r:embed="rId2">
            <a:extLst>
              <a:ext uri="{28A0092B-C50C-407E-A947-70E740481C1C}">
                <a14:useLocalDpi xmlns:a14="http://schemas.microsoft.com/office/drawing/2010/main" val="0"/>
              </a:ext>
            </a:extLst>
          </a:blip>
          <a:srcRect l="7096" r="2031"/>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9"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Arial"/>
              </a:endParaRPr>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Arial"/>
                  </a:endParaRPr>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Arial"/>
                  </a:endParaRPr>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Arial"/>
                  </a:endParaRPr>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Arial"/>
                  </a:endParaRPr>
                </a:p>
              </p:txBody>
            </p:sp>
          </p:grpSp>
        </p:grpSp>
      </p:grpSp>
      <p:sp>
        <p:nvSpPr>
          <p:cNvPr id="7" name="Rectangle 2">
            <a:extLst>
              <a:ext uri="{FF2B5EF4-FFF2-40B4-BE49-F238E27FC236}">
                <a16:creationId xmlns:a16="http://schemas.microsoft.com/office/drawing/2014/main" id="{2029DF48-899C-71F1-94E0-47148B29E82B}"/>
              </a:ext>
            </a:extLst>
          </p:cNvPr>
          <p:cNvSpPr txBox="1">
            <a:spLocks noChangeArrowheads="1"/>
          </p:cNvSpPr>
          <p:nvPr/>
        </p:nvSpPr>
        <p:spPr bwMode="auto">
          <a:xfrm>
            <a:off x="225619" y="456503"/>
            <a:ext cx="4346381" cy="5341122"/>
          </a:xfrm>
          <a:prstGeom prst="rect">
            <a:avLst/>
          </a:prstGeom>
          <a:solidFill>
            <a:srgbClr val="FFFFCC"/>
          </a:solidFill>
          <a:ln>
            <a:solidFill>
              <a:srgbClr val="0000CC"/>
            </a:solid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s-ES" altLang="es-ES" sz="4800" b="1" i="0"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a:ea typeface="+mj-ea"/>
                <a:cs typeface="Arial"/>
              </a:rPr>
              <a:t>Alimentación y sostenibilidad</a:t>
            </a:r>
          </a:p>
        </p:txBody>
      </p:sp>
      <p:sp>
        <p:nvSpPr>
          <p:cNvPr id="8" name="CuadroTexto 7">
            <a:extLst>
              <a:ext uri="{FF2B5EF4-FFF2-40B4-BE49-F238E27FC236}">
                <a16:creationId xmlns:a16="http://schemas.microsoft.com/office/drawing/2014/main" id="{83EEF956-08A8-3BAA-68BC-EEB319DCA6A5}"/>
              </a:ext>
            </a:extLst>
          </p:cNvPr>
          <p:cNvSpPr txBox="1"/>
          <p:nvPr/>
        </p:nvSpPr>
        <p:spPr>
          <a:xfrm>
            <a:off x="4758431" y="30162"/>
            <a:ext cx="743356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900" b="0" i="1" u="none" strike="noStrike" kern="0" cap="none" spc="0" normalizeH="0" baseline="0" noProof="0" dirty="0">
                <a:ln>
                  <a:noFill/>
                </a:ln>
                <a:solidFill>
                  <a:srgbClr val="2D2DB9">
                    <a:lumMod val="40000"/>
                    <a:lumOff val="60000"/>
                  </a:srgbClr>
                </a:solidFill>
                <a:effectLst/>
                <a:uLnTx/>
                <a:uFillTx/>
                <a:latin typeface="Times New Roman"/>
                <a:ea typeface="+mn-ea"/>
                <a:cs typeface="Arial"/>
              </a:rPr>
              <a:t>Servicio Extremeño de Salud. D. Gral. de Salud Pública. Unidad de Educación para la Salud”. Octubre-noviembre 2022 (versión 1).</a:t>
            </a:r>
          </a:p>
        </p:txBody>
      </p:sp>
    </p:spTree>
    <p:extLst>
      <p:ext uri="{BB962C8B-B14F-4D97-AF65-F5344CB8AC3E}">
        <p14:creationId xmlns:p14="http://schemas.microsoft.com/office/powerpoint/2010/main" val="33267852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3"/>
          <p:cNvSpPr>
            <a:spLocks noGrp="1" noChangeArrowheads="1"/>
          </p:cNvSpPr>
          <p:nvPr>
            <p:ph type="body" idx="4294967295"/>
          </p:nvPr>
        </p:nvSpPr>
        <p:spPr/>
        <p:txBody>
          <a:bodyPr/>
          <a:lstStyle/>
          <a:p>
            <a:r>
              <a:rPr lang="es-ES" altLang="es-ES" sz="2400" dirty="0"/>
              <a:t>La preocupación por la </a:t>
            </a:r>
            <a:r>
              <a:rPr lang="es-ES" altLang="es-ES" sz="2400" b="1" dirty="0"/>
              <a:t>sostenibilidad</a:t>
            </a:r>
            <a:r>
              <a:rPr lang="es-ES" altLang="es-ES" sz="2400" dirty="0"/>
              <a:t> es cada vez mayor.</a:t>
            </a:r>
          </a:p>
          <a:p>
            <a:r>
              <a:rPr lang="es-ES" altLang="es-ES" sz="2400" dirty="0"/>
              <a:t>La </a:t>
            </a:r>
            <a:r>
              <a:rPr lang="es-ES" altLang="es-ES" sz="2400" b="1" dirty="0"/>
              <a:t>DM</a:t>
            </a:r>
            <a:r>
              <a:rPr lang="es-ES" altLang="es-ES" sz="2400" dirty="0"/>
              <a:t> ha sido ampliamente identificada como un modelo </a:t>
            </a:r>
            <a:r>
              <a:rPr lang="es-ES" altLang="es-ES" sz="2400" b="1" dirty="0"/>
              <a:t>prometedor</a:t>
            </a:r>
            <a:r>
              <a:rPr lang="es-ES" altLang="es-ES" sz="2400" dirty="0"/>
              <a:t>, con beneficios para la salud humana y ambiental.</a:t>
            </a:r>
          </a:p>
          <a:p>
            <a:r>
              <a:rPr lang="es-ES" altLang="es-ES" sz="2400" u="sng" dirty="0"/>
              <a:t>La DM tiene un </a:t>
            </a:r>
            <a:r>
              <a:rPr lang="es-ES" altLang="es-ES" sz="2400" b="1" u="sng" dirty="0"/>
              <a:t>impacto ambiental menor</a:t>
            </a:r>
            <a:r>
              <a:rPr lang="es-ES" altLang="es-ES" sz="2400" u="sng" dirty="0"/>
              <a:t> que las dietas típicamente “occidentales”.</a:t>
            </a:r>
          </a:p>
          <a:p>
            <a:r>
              <a:rPr lang="es-ES" altLang="es-ES" sz="2400" dirty="0"/>
              <a:t>Es </a:t>
            </a:r>
            <a:r>
              <a:rPr lang="es-ES" altLang="es-ES" sz="2400" b="1" dirty="0"/>
              <a:t>nutricionalmente muy rica</a:t>
            </a:r>
            <a:r>
              <a:rPr lang="es-ES" altLang="es-ES" sz="2400" dirty="0"/>
              <a:t>.</a:t>
            </a:r>
          </a:p>
          <a:p>
            <a:r>
              <a:rPr lang="es-ES" altLang="es-ES" sz="2400" dirty="0"/>
              <a:t>El coste </a:t>
            </a:r>
            <a:r>
              <a:rPr lang="es-ES" altLang="es-ES" sz="2400" b="1" dirty="0"/>
              <a:t>económico</a:t>
            </a:r>
            <a:r>
              <a:rPr lang="es-ES" altLang="es-ES" sz="2400" dirty="0"/>
              <a:t> de la DM es similar al de otras dietas y varía entre 3,33 y 14,42€ (a fecha de junio 2022).</a:t>
            </a:r>
          </a:p>
        </p:txBody>
      </p:sp>
      <p:sp>
        <p:nvSpPr>
          <p:cNvPr id="593923" name="Text Box 3"/>
          <p:cNvSpPr txBox="1">
            <a:spLocks noChangeArrowheads="1"/>
          </p:cNvSpPr>
          <p:nvPr/>
        </p:nvSpPr>
        <p:spPr bwMode="auto">
          <a:xfrm>
            <a:off x="1558242" y="6396336"/>
            <a:ext cx="106337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err="1">
                <a:solidFill>
                  <a:srgbClr val="000000"/>
                </a:solidFill>
                <a:latin typeface="Times New Roman" panose="02020603050405020304" pitchFamily="18" charset="0"/>
                <a:cs typeface="Times New Roman" panose="02020603050405020304" pitchFamily="18" charset="0"/>
              </a:rPr>
              <a:t>Bôto</a:t>
            </a:r>
            <a:r>
              <a:rPr lang="en-US" altLang="es-ES" sz="1200" i="1" dirty="0">
                <a:solidFill>
                  <a:srgbClr val="000000"/>
                </a:solidFill>
                <a:latin typeface="Times New Roman" panose="02020603050405020304" pitchFamily="18" charset="0"/>
                <a:cs typeface="Times New Roman" panose="02020603050405020304" pitchFamily="18" charset="0"/>
              </a:rPr>
              <a:t> JM, Rocha A, </a:t>
            </a:r>
            <a:r>
              <a:rPr lang="en-US" altLang="es-ES" sz="1200" i="1" dirty="0" err="1">
                <a:solidFill>
                  <a:srgbClr val="000000"/>
                </a:solidFill>
                <a:latin typeface="Times New Roman" panose="02020603050405020304" pitchFamily="18" charset="0"/>
                <a:cs typeface="Times New Roman" panose="02020603050405020304" pitchFamily="18" charset="0"/>
              </a:rPr>
              <a:t>Miguéis</a:t>
            </a:r>
            <a:r>
              <a:rPr lang="en-US" altLang="es-ES" sz="1200" i="1" dirty="0">
                <a:solidFill>
                  <a:srgbClr val="000000"/>
                </a:solidFill>
                <a:latin typeface="Times New Roman" panose="02020603050405020304" pitchFamily="18" charset="0"/>
                <a:cs typeface="Times New Roman" panose="02020603050405020304" pitchFamily="18" charset="0"/>
              </a:rPr>
              <a:t> V, </a:t>
            </a:r>
            <a:r>
              <a:rPr lang="en-US" altLang="es-ES" sz="1200" i="1" dirty="0" err="1">
                <a:solidFill>
                  <a:srgbClr val="000000"/>
                </a:solidFill>
                <a:latin typeface="Times New Roman" panose="02020603050405020304" pitchFamily="18" charset="0"/>
                <a:cs typeface="Times New Roman" panose="02020603050405020304" pitchFamily="18" charset="0"/>
              </a:rPr>
              <a:t>Meireles</a:t>
            </a:r>
            <a:r>
              <a:rPr lang="en-US" altLang="es-ES" sz="1200" i="1" dirty="0">
                <a:solidFill>
                  <a:srgbClr val="000000"/>
                </a:solidFill>
                <a:latin typeface="Times New Roman" panose="02020603050405020304" pitchFamily="18" charset="0"/>
                <a:cs typeface="Times New Roman" panose="02020603050405020304" pitchFamily="18" charset="0"/>
              </a:rPr>
              <a:t> M, </a:t>
            </a:r>
            <a:r>
              <a:rPr lang="en-US" altLang="es-ES" sz="1200" i="1" dirty="0" err="1">
                <a:solidFill>
                  <a:srgbClr val="000000"/>
                </a:solidFill>
                <a:latin typeface="Times New Roman" panose="02020603050405020304" pitchFamily="18" charset="0"/>
                <a:cs typeface="Times New Roman" panose="02020603050405020304" pitchFamily="18" charset="0"/>
              </a:rPr>
              <a:t>Neto</a:t>
            </a:r>
            <a:r>
              <a:rPr lang="en-US" altLang="es-ES" sz="1200" i="1" dirty="0">
                <a:solidFill>
                  <a:srgbClr val="000000"/>
                </a:solidFill>
                <a:latin typeface="Times New Roman" panose="02020603050405020304" pitchFamily="18" charset="0"/>
                <a:cs typeface="Times New Roman" panose="02020603050405020304" pitchFamily="18" charset="0"/>
              </a:rPr>
              <a:t> B. Sustainability Dimensions of the Mediterranean Diet: A Systematic Review of the Indicators used and Its Results. Adv </a:t>
            </a:r>
            <a:r>
              <a:rPr lang="en-US" altLang="es-ES" sz="1200" i="1" dirty="0" err="1">
                <a:solidFill>
                  <a:srgbClr val="000000"/>
                </a:solidFill>
                <a:latin typeface="Times New Roman" panose="02020603050405020304" pitchFamily="18" charset="0"/>
                <a:cs typeface="Times New Roman" panose="02020603050405020304" pitchFamily="18" charset="0"/>
              </a:rPr>
              <a:t>Nutr</a:t>
            </a:r>
            <a:r>
              <a:rPr lang="en-US" altLang="es-ES" sz="1200" i="1" dirty="0">
                <a:solidFill>
                  <a:srgbClr val="000000"/>
                </a:solidFill>
                <a:latin typeface="Times New Roman" panose="02020603050405020304" pitchFamily="18" charset="0"/>
                <a:cs typeface="Times New Roman" panose="02020603050405020304" pitchFamily="18" charset="0"/>
              </a:rPr>
              <a:t>. 2022 Jun 9:nmac066. </a:t>
            </a:r>
            <a:r>
              <a:rPr lang="en-US" altLang="es-ES" sz="1200" i="1" dirty="0" err="1">
                <a:solidFill>
                  <a:srgbClr val="000000"/>
                </a:solidFill>
                <a:latin typeface="Times New Roman" panose="02020603050405020304" pitchFamily="18" charset="0"/>
                <a:cs typeface="Times New Roman" panose="02020603050405020304" pitchFamily="18" charset="0"/>
              </a:rPr>
              <a:t>doi</a:t>
            </a:r>
            <a:r>
              <a:rPr lang="en-US" altLang="es-ES" sz="1200" i="1" dirty="0">
                <a:solidFill>
                  <a:srgbClr val="000000"/>
                </a:solidFill>
                <a:latin typeface="Times New Roman" panose="02020603050405020304" pitchFamily="18" charset="0"/>
                <a:cs typeface="Times New Roman" panose="02020603050405020304" pitchFamily="18" charset="0"/>
              </a:rPr>
              <a:t>: 10.1093/advances/nmac066. </a:t>
            </a:r>
            <a:r>
              <a:rPr lang="en-US" altLang="es-ES" sz="1200" i="1" dirty="0" err="1">
                <a:solidFill>
                  <a:srgbClr val="000000"/>
                </a:solidFill>
                <a:latin typeface="Times New Roman" panose="02020603050405020304" pitchFamily="18" charset="0"/>
                <a:cs typeface="Times New Roman" panose="02020603050405020304" pitchFamily="18" charset="0"/>
              </a:rPr>
              <a:t>Epub</a:t>
            </a:r>
            <a:r>
              <a:rPr lang="en-US" altLang="es-ES" sz="1200" i="1" dirty="0">
                <a:solidFill>
                  <a:srgbClr val="000000"/>
                </a:solidFill>
                <a:latin typeface="Times New Roman" panose="02020603050405020304" pitchFamily="18" charset="0"/>
                <a:cs typeface="Times New Roman" panose="02020603050405020304" pitchFamily="18" charset="0"/>
              </a:rPr>
              <a:t> ahead of print. PMID: 35679078.</a:t>
            </a:r>
            <a:endParaRPr lang="es-ES" altLang="es-ES" sz="1200" i="1" dirty="0">
              <a:solidFill>
                <a:srgbClr val="000000"/>
              </a:solidFill>
              <a:latin typeface="Times New Roman" panose="02020603050405020304" pitchFamily="18" charset="0"/>
              <a:cs typeface="Times New Roman" panose="02020603050405020304" pitchFamily="18" charset="0"/>
            </a:endParaRPr>
          </a:p>
        </p:txBody>
      </p:sp>
      <p:sp>
        <p:nvSpPr>
          <p:cNvPr id="445442" name="Rectangle 2"/>
          <p:cNvSpPr>
            <a:spLocks noChangeArrowheads="1"/>
          </p:cNvSpPr>
          <p:nvPr/>
        </p:nvSpPr>
        <p:spPr bwMode="auto">
          <a:xfrm>
            <a:off x="1689956" y="160337"/>
            <a:ext cx="8812088" cy="1143000"/>
          </a:xfrm>
          <a:prstGeom prst="rect">
            <a:avLst/>
          </a:prstGeom>
          <a:solidFill>
            <a:srgbClr val="00CC66"/>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es-ES" altLang="es-ES" sz="3600" b="1" dirty="0">
                <a:solidFill>
                  <a:srgbClr val="000000"/>
                </a:solidFill>
                <a:effectLst>
                  <a:outerShdw blurRad="38100" dist="38100" dir="2700000" algn="tl">
                    <a:srgbClr val="FFFFFF"/>
                  </a:outerShdw>
                </a:effectLst>
              </a:rPr>
              <a:t>Dieta Mediterránea y </a:t>
            </a:r>
            <a:r>
              <a:rPr lang="es-ES" altLang="es-ES" sz="3600" b="1" dirty="0">
                <a:solidFill>
                  <a:srgbClr val="FF0000"/>
                </a:solidFill>
                <a:effectLst>
                  <a:outerShdw blurRad="38100" dist="38100" dir="2700000" algn="tl">
                    <a:srgbClr val="FFFFFF"/>
                  </a:outerShdw>
                </a:effectLst>
              </a:rPr>
              <a:t>SOSTENIBILIDAD</a:t>
            </a:r>
          </a:p>
        </p:txBody>
      </p:sp>
      <p:sp>
        <p:nvSpPr>
          <p:cNvPr id="3" name="CuadroTexto 2">
            <a:extLst>
              <a:ext uri="{FF2B5EF4-FFF2-40B4-BE49-F238E27FC236}">
                <a16:creationId xmlns:a16="http://schemas.microsoft.com/office/drawing/2014/main" id="{D2EDD8FB-4332-2627-D13F-8354EC3F5B7E}"/>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2" name="Imagen 1" descr="Corazón háb salud inicial">
            <a:extLst>
              <a:ext uri="{FF2B5EF4-FFF2-40B4-BE49-F238E27FC236}">
                <a16:creationId xmlns:a16="http://schemas.microsoft.com/office/drawing/2014/main" id="{7050628B-BF83-9AAB-A512-1393599CC961}"/>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22980211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3"/>
          <p:cNvSpPr>
            <a:spLocks noGrp="1" noChangeArrowheads="1"/>
          </p:cNvSpPr>
          <p:nvPr>
            <p:ph type="body" idx="4294967295"/>
          </p:nvPr>
        </p:nvSpPr>
        <p:spPr/>
        <p:txBody>
          <a:bodyPr/>
          <a:lstStyle/>
          <a:p>
            <a:r>
              <a:rPr lang="es-ES" altLang="es-ES" sz="2400" dirty="0"/>
              <a:t>El impacto en el medioambiente de los alimentos proteicos de origen animal es mayor que el de los de origen vegetal.</a:t>
            </a:r>
          </a:p>
          <a:p>
            <a:endParaRPr lang="es-ES" altLang="es-ES" sz="2400" dirty="0"/>
          </a:p>
        </p:txBody>
      </p:sp>
      <p:sp>
        <p:nvSpPr>
          <p:cNvPr id="445442" name="Rectangle 2"/>
          <p:cNvSpPr>
            <a:spLocks noChangeArrowheads="1"/>
          </p:cNvSpPr>
          <p:nvPr/>
        </p:nvSpPr>
        <p:spPr bwMode="auto">
          <a:xfrm>
            <a:off x="1689956" y="160337"/>
            <a:ext cx="8812088" cy="1143000"/>
          </a:xfrm>
          <a:prstGeom prst="rect">
            <a:avLst/>
          </a:prstGeom>
          <a:solidFill>
            <a:srgbClr val="00CC66"/>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es-ES" altLang="es-ES" sz="3600" b="1" dirty="0">
                <a:solidFill>
                  <a:srgbClr val="0000FF"/>
                </a:solidFill>
                <a:effectLst>
                  <a:outerShdw blurRad="38100" dist="38100" dir="2700000" algn="tl">
                    <a:srgbClr val="FFFFFF"/>
                  </a:outerShdw>
                </a:effectLst>
              </a:rPr>
              <a:t>ALIMENTACIÓN</a:t>
            </a:r>
            <a:r>
              <a:rPr lang="es-ES" altLang="es-ES" sz="3600" b="1" dirty="0">
                <a:solidFill>
                  <a:srgbClr val="000000"/>
                </a:solidFill>
                <a:effectLst>
                  <a:outerShdw blurRad="38100" dist="38100" dir="2700000" algn="tl">
                    <a:srgbClr val="FFFFFF"/>
                  </a:outerShdw>
                </a:effectLst>
              </a:rPr>
              <a:t> y </a:t>
            </a:r>
            <a:r>
              <a:rPr lang="es-ES" altLang="es-ES" sz="3600" b="1" dirty="0">
                <a:solidFill>
                  <a:srgbClr val="FF0000"/>
                </a:solidFill>
                <a:effectLst>
                  <a:outerShdw blurRad="38100" dist="38100" dir="2700000" algn="tl">
                    <a:srgbClr val="FFFFFF"/>
                  </a:outerShdw>
                </a:effectLst>
              </a:rPr>
              <a:t>SOSTENIBILIDAD</a:t>
            </a:r>
          </a:p>
        </p:txBody>
      </p:sp>
      <p:sp>
        <p:nvSpPr>
          <p:cNvPr id="5" name="Text Box 3">
            <a:extLst>
              <a:ext uri="{FF2B5EF4-FFF2-40B4-BE49-F238E27FC236}">
                <a16:creationId xmlns:a16="http://schemas.microsoft.com/office/drawing/2014/main" id="{8DB87CE1-CBF2-4A8F-8F74-E0CB3E6FED3C}"/>
              </a:ext>
            </a:extLst>
          </p:cNvPr>
          <p:cNvSpPr txBox="1">
            <a:spLocks noChangeArrowheads="1"/>
          </p:cNvSpPr>
          <p:nvPr/>
        </p:nvSpPr>
        <p:spPr bwMode="auto">
          <a:xfrm>
            <a:off x="1524000" y="6203350"/>
            <a:ext cx="10668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s-ES" altLang="es-ES" sz="1200" i="1" dirty="0">
                <a:solidFill>
                  <a:srgbClr val="000000"/>
                </a:solidFill>
                <a:latin typeface="Times New Roman" panose="02020603050405020304" pitchFamily="18" charset="0"/>
                <a:cs typeface="Times New Roman" panose="02020603050405020304" pitchFamily="18" charset="0"/>
              </a:rPr>
              <a:t>Comité Científico AESAN. (Grupo de Trabajo). Informe del Comité Científico de la Agencia Española de Seguridad Alimentaria y Nutrición (AESAN) sobre recomendaciones dietéticas sostenibles y recomendaciones de actividad física para la población española. Revista del Comité Científico de la AESAN, 2022, 36, </a:t>
            </a:r>
            <a:r>
              <a:rPr lang="es-ES" altLang="es-ES" sz="1200" i="1" dirty="0" err="1">
                <a:solidFill>
                  <a:srgbClr val="000000"/>
                </a:solidFill>
                <a:latin typeface="Times New Roman" panose="02020603050405020304" pitchFamily="18" charset="0"/>
                <a:cs typeface="Times New Roman" panose="02020603050405020304" pitchFamily="18" charset="0"/>
              </a:rPr>
              <a:t>pp</a:t>
            </a:r>
            <a:r>
              <a:rPr lang="es-ES" altLang="es-ES" sz="1200" i="1" dirty="0">
                <a:solidFill>
                  <a:srgbClr val="000000"/>
                </a:solidFill>
                <a:latin typeface="Times New Roman" panose="02020603050405020304" pitchFamily="18" charset="0"/>
                <a:cs typeface="Times New Roman" panose="02020603050405020304" pitchFamily="18" charset="0"/>
              </a:rPr>
              <a:t>: 11-70.</a:t>
            </a:r>
            <a:r>
              <a:rPr lang="en-US" altLang="es-ES" sz="1200" i="1" dirty="0">
                <a:solidFill>
                  <a:srgbClr val="000000"/>
                </a:solidFill>
                <a:latin typeface="Times New Roman" panose="02020603050405020304" pitchFamily="18" charset="0"/>
                <a:cs typeface="Times New Roman" panose="02020603050405020304" pitchFamily="18" charset="0"/>
              </a:rPr>
              <a:t> </a:t>
            </a:r>
            <a:r>
              <a:rPr lang="en-US" altLang="es-ES" sz="1200" i="1" dirty="0">
                <a:solidFill>
                  <a:srgbClr val="00000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https://ich.unesco.org/es/RL/la-dieta-mediterranea-00884</a:t>
            </a:r>
            <a:r>
              <a:rPr lang="en-US" altLang="es-ES" sz="1200" i="1" dirty="0">
                <a:solidFill>
                  <a:srgbClr val="000000"/>
                </a:solidFill>
                <a:latin typeface="Times New Roman" panose="02020603050405020304" pitchFamily="18" charset="0"/>
                <a:cs typeface="Times New Roman" panose="02020603050405020304" pitchFamily="18" charset="0"/>
              </a:rPr>
              <a:t> </a:t>
            </a:r>
            <a:endParaRPr lang="es-ES" altLang="es-ES" sz="1200" i="1" dirty="0">
              <a:solidFill>
                <a:srgbClr val="000000"/>
              </a:solidFill>
              <a:latin typeface="Times New Roman" panose="020206030504050203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id="{A2122DB3-BC40-37C3-7E8C-9F70E99371DC}"/>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3" name="Imagen 2" descr="Corazón háb salud inicial">
            <a:extLst>
              <a:ext uri="{FF2B5EF4-FFF2-40B4-BE49-F238E27FC236}">
                <a16:creationId xmlns:a16="http://schemas.microsoft.com/office/drawing/2014/main" id="{0F6A54B3-6D96-6BF5-EC43-22A012AF9CE0}"/>
              </a:ext>
            </a:extLst>
          </p:cNvPr>
          <p:cNvPicPr/>
          <p:nvPr/>
        </p:nvPicPr>
        <p:blipFill>
          <a:blip r:embed="rId3">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35326055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3"/>
          <p:cNvSpPr>
            <a:spLocks noGrp="1" noChangeArrowheads="1"/>
          </p:cNvSpPr>
          <p:nvPr>
            <p:ph type="body" idx="4294967295"/>
          </p:nvPr>
        </p:nvSpPr>
        <p:spPr/>
        <p:txBody>
          <a:bodyPr/>
          <a:lstStyle/>
          <a:p>
            <a:r>
              <a:rPr lang="es-ES" altLang="es-ES" sz="2400" b="1" dirty="0">
                <a:highlight>
                  <a:srgbClr val="FFFF00"/>
                </a:highlight>
              </a:rPr>
              <a:t>A tener en cuenta para una dieta sostenible</a:t>
            </a:r>
          </a:p>
          <a:p>
            <a:pPr lvl="1"/>
            <a:r>
              <a:rPr lang="es-ES" altLang="es-ES" sz="2000" dirty="0"/>
              <a:t>El impacto ambiental de las </a:t>
            </a:r>
            <a:r>
              <a:rPr lang="es-ES" altLang="es-ES" sz="2000" b="1" dirty="0"/>
              <a:t>hortalizas y frutas </a:t>
            </a:r>
            <a:r>
              <a:rPr lang="es-ES" altLang="es-ES" sz="2000" dirty="0"/>
              <a:t>es </a:t>
            </a:r>
            <a:r>
              <a:rPr lang="es-ES" altLang="es-ES" sz="2000" b="1" dirty="0"/>
              <a:t>bajo</a:t>
            </a:r>
            <a:r>
              <a:rPr lang="es-ES" altLang="es-ES" sz="2000" dirty="0"/>
              <a:t>. El consumo de zumos de frutas no es un sustituto de las frutas enteras.</a:t>
            </a:r>
          </a:p>
          <a:p>
            <a:pPr lvl="1"/>
            <a:endParaRPr lang="es-ES" altLang="es-ES" sz="1600" dirty="0"/>
          </a:p>
          <a:p>
            <a:pPr lvl="1"/>
            <a:r>
              <a:rPr lang="es-ES" altLang="es-ES" sz="2000" dirty="0"/>
              <a:t>Aunque las </a:t>
            </a:r>
            <a:r>
              <a:rPr lang="es-ES" altLang="es-ES" sz="2000" b="1" dirty="0"/>
              <a:t>patatas</a:t>
            </a:r>
            <a:r>
              <a:rPr lang="es-ES" altLang="es-ES" sz="2000" dirty="0"/>
              <a:t> son unos de los alimentos con bajo impacto ambiental, se recomienda su consumo moderado, formando parte de las recetas tradicionales de nuestro país y priorizando el consumo de cereales de grano entero y legumbres.</a:t>
            </a:r>
          </a:p>
          <a:p>
            <a:pPr lvl="1"/>
            <a:endParaRPr lang="es-ES" altLang="es-ES" sz="1600" dirty="0"/>
          </a:p>
          <a:p>
            <a:pPr lvl="1"/>
            <a:r>
              <a:rPr lang="es-ES" altLang="es-ES" sz="2000" dirty="0"/>
              <a:t>El impacto ambiental de los </a:t>
            </a:r>
            <a:r>
              <a:rPr lang="es-ES" altLang="es-ES" sz="2000" b="1" dirty="0"/>
              <a:t>cereales</a:t>
            </a:r>
            <a:r>
              <a:rPr lang="es-ES" altLang="es-ES" sz="2000" dirty="0"/>
              <a:t> es </a:t>
            </a:r>
            <a:r>
              <a:rPr lang="es-ES" altLang="es-ES" sz="2000" b="1" dirty="0"/>
              <a:t>bajo</a:t>
            </a:r>
            <a:r>
              <a:rPr lang="es-ES" altLang="es-ES" sz="2000" dirty="0"/>
              <a:t>.</a:t>
            </a:r>
          </a:p>
          <a:p>
            <a:pPr lvl="1"/>
            <a:endParaRPr lang="es-ES" altLang="es-ES" sz="1600" dirty="0"/>
          </a:p>
          <a:p>
            <a:pPr lvl="1"/>
            <a:r>
              <a:rPr lang="es-ES" altLang="es-ES" sz="2000" dirty="0"/>
              <a:t>Las </a:t>
            </a:r>
            <a:r>
              <a:rPr lang="es-ES" altLang="es-ES" sz="2000" b="1" dirty="0"/>
              <a:t>legumbres</a:t>
            </a:r>
            <a:r>
              <a:rPr lang="es-ES" altLang="es-ES" sz="2000" dirty="0"/>
              <a:t> </a:t>
            </a:r>
            <a:r>
              <a:rPr lang="es-ES" altLang="es-ES" sz="2000" b="1" dirty="0"/>
              <a:t>son las que generan menor impacto </a:t>
            </a:r>
            <a:r>
              <a:rPr lang="es-ES" altLang="es-ES" sz="2000" dirty="0"/>
              <a:t>y además son alimentos asequibles.</a:t>
            </a:r>
          </a:p>
        </p:txBody>
      </p:sp>
      <p:sp>
        <p:nvSpPr>
          <p:cNvPr id="445442" name="Rectangle 2"/>
          <p:cNvSpPr>
            <a:spLocks noChangeArrowheads="1"/>
          </p:cNvSpPr>
          <p:nvPr/>
        </p:nvSpPr>
        <p:spPr bwMode="auto">
          <a:xfrm>
            <a:off x="1689956" y="160337"/>
            <a:ext cx="8812088" cy="1143000"/>
          </a:xfrm>
          <a:prstGeom prst="rect">
            <a:avLst/>
          </a:prstGeom>
          <a:solidFill>
            <a:srgbClr val="00CC66"/>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es-ES" altLang="es-ES" sz="3600" b="1" dirty="0">
                <a:solidFill>
                  <a:srgbClr val="0000FF"/>
                </a:solidFill>
                <a:effectLst>
                  <a:outerShdw blurRad="38100" dist="38100" dir="2700000" algn="tl">
                    <a:srgbClr val="FFFFFF"/>
                  </a:outerShdw>
                </a:effectLst>
              </a:rPr>
              <a:t>ALIMENTACIÓN</a:t>
            </a:r>
            <a:r>
              <a:rPr lang="es-ES" altLang="es-ES" sz="3600" b="1" dirty="0">
                <a:solidFill>
                  <a:srgbClr val="000000"/>
                </a:solidFill>
                <a:effectLst>
                  <a:outerShdw blurRad="38100" dist="38100" dir="2700000" algn="tl">
                    <a:srgbClr val="FFFFFF"/>
                  </a:outerShdw>
                </a:effectLst>
              </a:rPr>
              <a:t> y </a:t>
            </a:r>
            <a:r>
              <a:rPr lang="es-ES" altLang="es-ES" sz="3600" b="1" dirty="0">
                <a:solidFill>
                  <a:srgbClr val="FF0000"/>
                </a:solidFill>
                <a:effectLst>
                  <a:outerShdw blurRad="38100" dist="38100" dir="2700000" algn="tl">
                    <a:srgbClr val="FFFFFF"/>
                  </a:outerShdw>
                </a:effectLst>
              </a:rPr>
              <a:t>SOSTENIBILIDAD</a:t>
            </a:r>
          </a:p>
        </p:txBody>
      </p:sp>
      <p:sp>
        <p:nvSpPr>
          <p:cNvPr id="5" name="Text Box 3">
            <a:extLst>
              <a:ext uri="{FF2B5EF4-FFF2-40B4-BE49-F238E27FC236}">
                <a16:creationId xmlns:a16="http://schemas.microsoft.com/office/drawing/2014/main" id="{8DB87CE1-CBF2-4A8F-8F74-E0CB3E6FED3C}"/>
              </a:ext>
            </a:extLst>
          </p:cNvPr>
          <p:cNvSpPr txBox="1">
            <a:spLocks noChangeArrowheads="1"/>
          </p:cNvSpPr>
          <p:nvPr/>
        </p:nvSpPr>
        <p:spPr bwMode="auto">
          <a:xfrm>
            <a:off x="1524000" y="6203350"/>
            <a:ext cx="10668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s-ES" altLang="es-ES" sz="1200" i="1" dirty="0">
                <a:solidFill>
                  <a:srgbClr val="000000"/>
                </a:solidFill>
                <a:latin typeface="Times New Roman" panose="02020603050405020304" pitchFamily="18" charset="0"/>
                <a:cs typeface="Times New Roman" panose="02020603050405020304" pitchFamily="18" charset="0"/>
              </a:rPr>
              <a:t>Comité Científico AESAN. (Grupo de Trabajo). Informe del Comité Científico de la Agencia Española de Seguridad Alimentaria y Nutrición (AESAN) sobre recomendaciones dietéticas sostenibles y recomendaciones de actividad física para la población española. Revista del Comité Científico de la AESAN, 2022, 36, </a:t>
            </a:r>
            <a:r>
              <a:rPr lang="es-ES" altLang="es-ES" sz="1200" i="1" dirty="0" err="1">
                <a:solidFill>
                  <a:srgbClr val="000000"/>
                </a:solidFill>
                <a:latin typeface="Times New Roman" panose="02020603050405020304" pitchFamily="18" charset="0"/>
                <a:cs typeface="Times New Roman" panose="02020603050405020304" pitchFamily="18" charset="0"/>
              </a:rPr>
              <a:t>pp</a:t>
            </a:r>
            <a:r>
              <a:rPr lang="es-ES" altLang="es-ES" sz="1200" i="1" dirty="0">
                <a:solidFill>
                  <a:srgbClr val="000000"/>
                </a:solidFill>
                <a:latin typeface="Times New Roman" panose="02020603050405020304" pitchFamily="18" charset="0"/>
                <a:cs typeface="Times New Roman" panose="02020603050405020304" pitchFamily="18" charset="0"/>
              </a:rPr>
              <a:t>: 11-70.</a:t>
            </a:r>
            <a:r>
              <a:rPr lang="en-US" altLang="es-ES" sz="1200" i="1" dirty="0">
                <a:solidFill>
                  <a:srgbClr val="000000"/>
                </a:solidFill>
                <a:latin typeface="Times New Roman" panose="02020603050405020304" pitchFamily="18" charset="0"/>
                <a:cs typeface="Times New Roman" panose="02020603050405020304" pitchFamily="18" charset="0"/>
              </a:rPr>
              <a:t> </a:t>
            </a:r>
            <a:r>
              <a:rPr lang="en-US" altLang="es-ES" sz="1200" i="1" dirty="0">
                <a:solidFill>
                  <a:srgbClr val="00000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https://ich.unesco.org/es/RL/la-dieta-mediterranea-00884</a:t>
            </a:r>
            <a:r>
              <a:rPr lang="en-US" altLang="es-ES" sz="1200" i="1" dirty="0">
                <a:solidFill>
                  <a:srgbClr val="000000"/>
                </a:solidFill>
                <a:latin typeface="Times New Roman" panose="02020603050405020304" pitchFamily="18" charset="0"/>
                <a:cs typeface="Times New Roman" panose="02020603050405020304" pitchFamily="18" charset="0"/>
              </a:rPr>
              <a:t> </a:t>
            </a:r>
            <a:endParaRPr lang="es-ES" altLang="es-ES" sz="1200" i="1" dirty="0">
              <a:solidFill>
                <a:srgbClr val="000000"/>
              </a:solidFill>
              <a:latin typeface="Times New Roman" panose="020206030504050203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id="{DB75B615-7023-430B-9592-6973B0D11ACE}"/>
              </a:ext>
            </a:extLst>
          </p:cNvPr>
          <p:cNvSpPr txBox="1"/>
          <p:nvPr/>
        </p:nvSpPr>
        <p:spPr>
          <a:xfrm>
            <a:off x="1689956" y="5787609"/>
            <a:ext cx="8812088" cy="338554"/>
          </a:xfrm>
          <a:prstGeom prst="rect">
            <a:avLst/>
          </a:prstGeom>
          <a:solidFill>
            <a:srgbClr val="FF6600"/>
          </a:solidFill>
        </p:spPr>
        <p:txBody>
          <a:bodyPr wrap="square" rtlCol="0">
            <a:spAutoFit/>
          </a:bodyPr>
          <a:lstStyle/>
          <a:p>
            <a:pPr algn="ctr" eaLnBrk="0" fontAlgn="base" hangingPunct="0">
              <a:spcBef>
                <a:spcPct val="0"/>
              </a:spcBef>
              <a:spcAft>
                <a:spcPct val="0"/>
              </a:spcAft>
            </a:pPr>
            <a:r>
              <a:rPr lang="es-ES" sz="1600" b="1" dirty="0">
                <a:solidFill>
                  <a:srgbClr val="000000"/>
                </a:solidFill>
                <a:latin typeface="Arial" panose="020B0604020202020204" pitchFamily="34" charset="0"/>
                <a:cs typeface="Arial" panose="020B0604020202020204" pitchFamily="34" charset="0"/>
              </a:rPr>
              <a:t>El patrón de dieta tradicional mediterránea cumple las características de sostenibilidad.</a:t>
            </a:r>
          </a:p>
        </p:txBody>
      </p:sp>
      <p:sp>
        <p:nvSpPr>
          <p:cNvPr id="3" name="CuadroTexto 2">
            <a:extLst>
              <a:ext uri="{FF2B5EF4-FFF2-40B4-BE49-F238E27FC236}">
                <a16:creationId xmlns:a16="http://schemas.microsoft.com/office/drawing/2014/main" id="{C73E2AB2-CBBF-6C41-E275-ED98BAE89C1A}"/>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4" name="Imagen 3" descr="Corazón háb salud inicial">
            <a:extLst>
              <a:ext uri="{FF2B5EF4-FFF2-40B4-BE49-F238E27FC236}">
                <a16:creationId xmlns:a16="http://schemas.microsoft.com/office/drawing/2014/main" id="{176DC187-CD45-A73F-E61C-213D4D543AB2}"/>
              </a:ext>
            </a:extLst>
          </p:cNvPr>
          <p:cNvPicPr/>
          <p:nvPr/>
        </p:nvPicPr>
        <p:blipFill>
          <a:blip r:embed="rId3">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18127871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3"/>
          <p:cNvSpPr>
            <a:spLocks noGrp="1" noChangeArrowheads="1"/>
          </p:cNvSpPr>
          <p:nvPr>
            <p:ph type="body" idx="4294967295"/>
          </p:nvPr>
        </p:nvSpPr>
        <p:spPr/>
        <p:txBody>
          <a:bodyPr/>
          <a:lstStyle/>
          <a:p>
            <a:r>
              <a:rPr lang="es-ES" altLang="es-ES" sz="2400" b="1" dirty="0">
                <a:highlight>
                  <a:srgbClr val="FFFF00"/>
                </a:highlight>
              </a:rPr>
              <a:t>A tener en cuenta para una dieta sostenible</a:t>
            </a:r>
          </a:p>
          <a:p>
            <a:pPr lvl="1"/>
            <a:r>
              <a:rPr lang="es-ES" altLang="es-ES" sz="2000" b="1" dirty="0"/>
              <a:t>Huevos</a:t>
            </a:r>
            <a:r>
              <a:rPr lang="es-ES" altLang="es-ES" sz="2000" dirty="0"/>
              <a:t>. Impacto ambiental relativamente </a:t>
            </a:r>
            <a:r>
              <a:rPr lang="es-ES" altLang="es-ES" sz="2000" b="1" dirty="0"/>
              <a:t>bajo</a:t>
            </a:r>
            <a:r>
              <a:rPr lang="es-ES" altLang="es-ES" sz="2000" dirty="0"/>
              <a:t>.</a:t>
            </a:r>
          </a:p>
          <a:p>
            <a:pPr lvl="1"/>
            <a:endParaRPr lang="es-ES" altLang="es-ES" sz="2000" dirty="0"/>
          </a:p>
          <a:p>
            <a:pPr lvl="1"/>
            <a:r>
              <a:rPr lang="es-ES" altLang="es-ES" sz="2000" b="1" dirty="0"/>
              <a:t>Leche</a:t>
            </a:r>
            <a:r>
              <a:rPr lang="es-ES" altLang="es-ES" sz="2000" dirty="0"/>
              <a:t> y productos lácteos. </a:t>
            </a:r>
            <a:r>
              <a:rPr lang="es-ES" altLang="es-ES" sz="2000" b="1" dirty="0"/>
              <a:t>Elevado</a:t>
            </a:r>
            <a:r>
              <a:rPr lang="es-ES" altLang="es-ES" sz="2000" dirty="0"/>
              <a:t> impacto ambiental.</a:t>
            </a:r>
          </a:p>
          <a:p>
            <a:pPr lvl="1"/>
            <a:endParaRPr lang="es-ES" altLang="es-ES" sz="2000" dirty="0"/>
          </a:p>
          <a:p>
            <a:pPr lvl="1"/>
            <a:r>
              <a:rPr lang="es-ES" altLang="es-ES" sz="2000" b="1" dirty="0"/>
              <a:t>Carne</a:t>
            </a:r>
            <a:r>
              <a:rPr lang="es-ES" altLang="es-ES" sz="2000" dirty="0"/>
              <a:t>. La producción de carne, especialmente de vaca, supone un </a:t>
            </a:r>
            <a:r>
              <a:rPr lang="es-ES" altLang="es-ES" sz="2000" b="1" dirty="0"/>
              <a:t>gran impacto </a:t>
            </a:r>
            <a:r>
              <a:rPr lang="es-ES" altLang="es-ES" sz="2000" dirty="0"/>
              <a:t>ambiental.</a:t>
            </a:r>
          </a:p>
          <a:p>
            <a:pPr lvl="1"/>
            <a:endParaRPr lang="es-ES" altLang="es-ES" sz="2000" dirty="0"/>
          </a:p>
          <a:p>
            <a:pPr lvl="1"/>
            <a:r>
              <a:rPr lang="es-ES" altLang="es-ES" sz="2000" b="1" dirty="0"/>
              <a:t>Agua</a:t>
            </a:r>
            <a:r>
              <a:rPr lang="es-ES" altLang="es-ES" sz="2000" dirty="0"/>
              <a:t>. Debe ser la bebida por excelencia. Siempre que sea posible, beber agua </a:t>
            </a:r>
            <a:r>
              <a:rPr lang="es-ES" altLang="es-ES" sz="2000" b="1" dirty="0"/>
              <a:t>del grifo</a:t>
            </a:r>
            <a:r>
              <a:rPr lang="es-ES" altLang="es-ES" sz="2000" dirty="0"/>
              <a:t>.</a:t>
            </a:r>
          </a:p>
          <a:p>
            <a:pPr lvl="1"/>
            <a:endParaRPr lang="es-ES" altLang="es-ES" sz="2000" dirty="0"/>
          </a:p>
        </p:txBody>
      </p:sp>
      <p:sp>
        <p:nvSpPr>
          <p:cNvPr id="445442" name="Rectangle 2"/>
          <p:cNvSpPr>
            <a:spLocks noChangeArrowheads="1"/>
          </p:cNvSpPr>
          <p:nvPr/>
        </p:nvSpPr>
        <p:spPr bwMode="auto">
          <a:xfrm>
            <a:off x="1689956" y="160337"/>
            <a:ext cx="8812088" cy="1143000"/>
          </a:xfrm>
          <a:prstGeom prst="rect">
            <a:avLst/>
          </a:prstGeom>
          <a:solidFill>
            <a:srgbClr val="00CC66"/>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es-ES" altLang="es-ES" sz="3600" b="1" dirty="0">
                <a:solidFill>
                  <a:srgbClr val="0000FF"/>
                </a:solidFill>
                <a:effectLst>
                  <a:outerShdw blurRad="38100" dist="38100" dir="2700000" algn="tl">
                    <a:srgbClr val="FFFFFF"/>
                  </a:outerShdw>
                </a:effectLst>
              </a:rPr>
              <a:t>ALIMENTACIÓN</a:t>
            </a:r>
            <a:r>
              <a:rPr lang="es-ES" altLang="es-ES" sz="3600" b="1" dirty="0">
                <a:solidFill>
                  <a:srgbClr val="000000"/>
                </a:solidFill>
                <a:effectLst>
                  <a:outerShdw blurRad="38100" dist="38100" dir="2700000" algn="tl">
                    <a:srgbClr val="FFFFFF"/>
                  </a:outerShdw>
                </a:effectLst>
              </a:rPr>
              <a:t> y </a:t>
            </a:r>
            <a:r>
              <a:rPr lang="es-ES" altLang="es-ES" sz="3600" b="1" dirty="0">
                <a:solidFill>
                  <a:srgbClr val="FF0000"/>
                </a:solidFill>
                <a:effectLst>
                  <a:outerShdw blurRad="38100" dist="38100" dir="2700000" algn="tl">
                    <a:srgbClr val="FFFFFF"/>
                  </a:outerShdw>
                </a:effectLst>
              </a:rPr>
              <a:t>SOSTENIBILIDAD</a:t>
            </a:r>
          </a:p>
        </p:txBody>
      </p:sp>
      <p:sp>
        <p:nvSpPr>
          <p:cNvPr id="5" name="Text Box 3">
            <a:extLst>
              <a:ext uri="{FF2B5EF4-FFF2-40B4-BE49-F238E27FC236}">
                <a16:creationId xmlns:a16="http://schemas.microsoft.com/office/drawing/2014/main" id="{8DB87CE1-CBF2-4A8F-8F74-E0CB3E6FED3C}"/>
              </a:ext>
            </a:extLst>
          </p:cNvPr>
          <p:cNvSpPr txBox="1">
            <a:spLocks noChangeArrowheads="1"/>
          </p:cNvSpPr>
          <p:nvPr/>
        </p:nvSpPr>
        <p:spPr bwMode="auto">
          <a:xfrm>
            <a:off x="1523999" y="6203350"/>
            <a:ext cx="106651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s-ES" altLang="es-ES" sz="1200" i="1" dirty="0">
                <a:solidFill>
                  <a:srgbClr val="000000"/>
                </a:solidFill>
                <a:latin typeface="Times New Roman" panose="02020603050405020304" pitchFamily="18" charset="0"/>
                <a:cs typeface="Times New Roman" panose="02020603050405020304" pitchFamily="18" charset="0"/>
              </a:rPr>
              <a:t>Comité Científico AESAN. (Grupo de Trabajo). Informe del Comité Científico de la Agencia Española de Seguridad Alimentaria y Nutrición (AESAN) sobre recomendaciones dietéticas sostenibles y recomendaciones de actividad física para la población española. Revista del Comité Científico de la AESAN, 2022, 36, </a:t>
            </a:r>
            <a:r>
              <a:rPr lang="es-ES" altLang="es-ES" sz="1200" i="1" dirty="0" err="1">
                <a:solidFill>
                  <a:srgbClr val="000000"/>
                </a:solidFill>
                <a:latin typeface="Times New Roman" panose="02020603050405020304" pitchFamily="18" charset="0"/>
                <a:cs typeface="Times New Roman" panose="02020603050405020304" pitchFamily="18" charset="0"/>
              </a:rPr>
              <a:t>pp</a:t>
            </a:r>
            <a:r>
              <a:rPr lang="es-ES" altLang="es-ES" sz="1200" i="1" dirty="0">
                <a:solidFill>
                  <a:srgbClr val="000000"/>
                </a:solidFill>
                <a:latin typeface="Times New Roman" panose="02020603050405020304" pitchFamily="18" charset="0"/>
                <a:cs typeface="Times New Roman" panose="02020603050405020304" pitchFamily="18" charset="0"/>
              </a:rPr>
              <a:t>: 11-70.</a:t>
            </a:r>
            <a:r>
              <a:rPr lang="en-US" altLang="es-ES" sz="1200" i="1" dirty="0">
                <a:solidFill>
                  <a:srgbClr val="000000"/>
                </a:solidFill>
                <a:latin typeface="Times New Roman" panose="02020603050405020304" pitchFamily="18" charset="0"/>
                <a:cs typeface="Times New Roman" panose="02020603050405020304" pitchFamily="18" charset="0"/>
              </a:rPr>
              <a:t> </a:t>
            </a:r>
            <a:r>
              <a:rPr lang="en-US" altLang="es-ES" sz="1200" i="1" dirty="0">
                <a:solidFill>
                  <a:srgbClr val="00000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https://ich.unesco.org/es/RL/la-dieta-mediterranea-00884</a:t>
            </a:r>
            <a:r>
              <a:rPr lang="en-US" altLang="es-ES" sz="1200" i="1" dirty="0">
                <a:solidFill>
                  <a:srgbClr val="000000"/>
                </a:solidFill>
                <a:latin typeface="Times New Roman" panose="02020603050405020304" pitchFamily="18" charset="0"/>
                <a:cs typeface="Times New Roman" panose="02020603050405020304" pitchFamily="18" charset="0"/>
              </a:rPr>
              <a:t> </a:t>
            </a:r>
            <a:endParaRPr lang="es-ES" altLang="es-ES" sz="1200" i="1" dirty="0">
              <a:solidFill>
                <a:srgbClr val="000000"/>
              </a:solidFill>
              <a:latin typeface="Times New Roman" panose="020206030504050203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id="{DB75B615-7023-430B-9592-6973B0D11ACE}"/>
              </a:ext>
            </a:extLst>
          </p:cNvPr>
          <p:cNvSpPr txBox="1"/>
          <p:nvPr/>
        </p:nvSpPr>
        <p:spPr>
          <a:xfrm>
            <a:off x="1689956" y="5787609"/>
            <a:ext cx="8812088" cy="338554"/>
          </a:xfrm>
          <a:prstGeom prst="rect">
            <a:avLst/>
          </a:prstGeom>
          <a:solidFill>
            <a:srgbClr val="FF6600"/>
          </a:solidFill>
        </p:spPr>
        <p:txBody>
          <a:bodyPr wrap="square" rtlCol="0">
            <a:spAutoFit/>
          </a:bodyPr>
          <a:lstStyle/>
          <a:p>
            <a:pPr algn="ctr" eaLnBrk="0" fontAlgn="base" hangingPunct="0">
              <a:spcBef>
                <a:spcPct val="0"/>
              </a:spcBef>
              <a:spcAft>
                <a:spcPct val="0"/>
              </a:spcAft>
            </a:pPr>
            <a:r>
              <a:rPr lang="es-ES" sz="1600" b="1" dirty="0">
                <a:solidFill>
                  <a:srgbClr val="000000"/>
                </a:solidFill>
                <a:latin typeface="Arial" panose="020B0604020202020204" pitchFamily="34" charset="0"/>
                <a:cs typeface="Arial" panose="020B0604020202020204" pitchFamily="34" charset="0"/>
              </a:rPr>
              <a:t>El patrón de dieta tradicional mediterránea cumple las características de sostenibilidad.</a:t>
            </a:r>
          </a:p>
        </p:txBody>
      </p:sp>
      <p:sp>
        <p:nvSpPr>
          <p:cNvPr id="3" name="CuadroTexto 2">
            <a:extLst>
              <a:ext uri="{FF2B5EF4-FFF2-40B4-BE49-F238E27FC236}">
                <a16:creationId xmlns:a16="http://schemas.microsoft.com/office/drawing/2014/main" id="{B263112D-9D9D-0C0F-5617-81E3FAB206D2}"/>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4" name="Imagen 3" descr="Corazón háb salud inicial">
            <a:extLst>
              <a:ext uri="{FF2B5EF4-FFF2-40B4-BE49-F238E27FC236}">
                <a16:creationId xmlns:a16="http://schemas.microsoft.com/office/drawing/2014/main" id="{3C675C14-453F-6CB7-B531-C79BE6D46CDC}"/>
              </a:ext>
            </a:extLst>
          </p:cNvPr>
          <p:cNvPicPr/>
          <p:nvPr/>
        </p:nvPicPr>
        <p:blipFill>
          <a:blip r:embed="rId3">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2130166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3"/>
          <p:cNvSpPr>
            <a:spLocks noGrp="1" noChangeArrowheads="1"/>
          </p:cNvSpPr>
          <p:nvPr>
            <p:ph type="body" idx="4294967295"/>
          </p:nvPr>
        </p:nvSpPr>
        <p:spPr/>
        <p:txBody>
          <a:bodyPr/>
          <a:lstStyle/>
          <a:p>
            <a:r>
              <a:rPr lang="es-ES" altLang="es-ES" sz="2400" b="1" dirty="0">
                <a:highlight>
                  <a:srgbClr val="FFFF00"/>
                </a:highlight>
              </a:rPr>
              <a:t>A tener en cuenta para una dieta sostenible</a:t>
            </a:r>
          </a:p>
          <a:p>
            <a:pPr lvl="1"/>
            <a:endParaRPr lang="es-ES" altLang="es-ES" sz="2000" dirty="0"/>
          </a:p>
          <a:p>
            <a:pPr lvl="1"/>
            <a:r>
              <a:rPr lang="es-ES" altLang="es-ES" sz="2000" dirty="0"/>
              <a:t>Deberá evitarse el desperdicio de alimentos.</a:t>
            </a:r>
          </a:p>
          <a:p>
            <a:pPr lvl="1"/>
            <a:endParaRPr lang="es-ES" altLang="es-ES" sz="2000" dirty="0"/>
          </a:p>
        </p:txBody>
      </p:sp>
      <p:sp>
        <p:nvSpPr>
          <p:cNvPr id="445442" name="Rectangle 2"/>
          <p:cNvSpPr>
            <a:spLocks noChangeArrowheads="1"/>
          </p:cNvSpPr>
          <p:nvPr/>
        </p:nvSpPr>
        <p:spPr bwMode="auto">
          <a:xfrm>
            <a:off x="1689956" y="160337"/>
            <a:ext cx="8812088" cy="1143000"/>
          </a:xfrm>
          <a:prstGeom prst="rect">
            <a:avLst/>
          </a:prstGeom>
          <a:solidFill>
            <a:srgbClr val="00CC66"/>
          </a:solidFill>
          <a:ln>
            <a:noFill/>
          </a:ln>
          <a:effec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es-ES" altLang="es-ES" sz="3600" b="1" dirty="0">
                <a:solidFill>
                  <a:srgbClr val="0000FF"/>
                </a:solidFill>
                <a:effectLst>
                  <a:outerShdw blurRad="38100" dist="38100" dir="2700000" algn="tl">
                    <a:srgbClr val="FFFFFF"/>
                  </a:outerShdw>
                </a:effectLst>
              </a:rPr>
              <a:t>ALIMENTACIÓN</a:t>
            </a:r>
            <a:r>
              <a:rPr lang="es-ES" altLang="es-ES" sz="3600" b="1" dirty="0">
                <a:solidFill>
                  <a:srgbClr val="000000"/>
                </a:solidFill>
                <a:effectLst>
                  <a:outerShdw blurRad="38100" dist="38100" dir="2700000" algn="tl">
                    <a:srgbClr val="FFFFFF"/>
                  </a:outerShdw>
                </a:effectLst>
              </a:rPr>
              <a:t> y </a:t>
            </a:r>
            <a:r>
              <a:rPr lang="es-ES" altLang="es-ES" sz="3600" b="1" dirty="0">
                <a:solidFill>
                  <a:srgbClr val="FF0000"/>
                </a:solidFill>
                <a:effectLst>
                  <a:outerShdw blurRad="38100" dist="38100" dir="2700000" algn="tl">
                    <a:srgbClr val="FFFFFF"/>
                  </a:outerShdw>
                </a:effectLst>
              </a:rPr>
              <a:t>SOSTENIBILIDAD</a:t>
            </a:r>
          </a:p>
        </p:txBody>
      </p:sp>
      <p:sp>
        <p:nvSpPr>
          <p:cNvPr id="2" name="CuadroTexto 1">
            <a:extLst>
              <a:ext uri="{FF2B5EF4-FFF2-40B4-BE49-F238E27FC236}">
                <a16:creationId xmlns:a16="http://schemas.microsoft.com/office/drawing/2014/main" id="{DB75B615-7023-430B-9592-6973B0D11ACE}"/>
              </a:ext>
            </a:extLst>
          </p:cNvPr>
          <p:cNvSpPr txBox="1"/>
          <p:nvPr/>
        </p:nvSpPr>
        <p:spPr>
          <a:xfrm>
            <a:off x="1696013" y="6359109"/>
            <a:ext cx="8812088" cy="338554"/>
          </a:xfrm>
          <a:prstGeom prst="rect">
            <a:avLst/>
          </a:prstGeom>
          <a:solidFill>
            <a:srgbClr val="FF6600"/>
          </a:solidFill>
        </p:spPr>
        <p:txBody>
          <a:bodyPr wrap="square" rtlCol="0">
            <a:spAutoFit/>
          </a:bodyPr>
          <a:lstStyle/>
          <a:p>
            <a:pPr algn="ctr" eaLnBrk="0" fontAlgn="base" hangingPunct="0">
              <a:spcBef>
                <a:spcPct val="0"/>
              </a:spcBef>
              <a:spcAft>
                <a:spcPct val="0"/>
              </a:spcAft>
            </a:pPr>
            <a:r>
              <a:rPr lang="es-ES" sz="1600" b="1" dirty="0">
                <a:solidFill>
                  <a:srgbClr val="000000"/>
                </a:solidFill>
                <a:latin typeface="Arial" panose="020B0604020202020204" pitchFamily="34" charset="0"/>
                <a:cs typeface="Arial" panose="020B0604020202020204" pitchFamily="34" charset="0"/>
              </a:rPr>
              <a:t>El patrón de dieta tradicional mediterránea cumple las características de sostenibilidad.</a:t>
            </a:r>
          </a:p>
        </p:txBody>
      </p:sp>
      <p:sp>
        <p:nvSpPr>
          <p:cNvPr id="3" name="CuadroTexto 2">
            <a:extLst>
              <a:ext uri="{FF2B5EF4-FFF2-40B4-BE49-F238E27FC236}">
                <a16:creationId xmlns:a16="http://schemas.microsoft.com/office/drawing/2014/main" id="{CF97D4C8-D8CE-43C1-6AC2-84A77FCC0E42}"/>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4" name="Imagen 3" descr="Corazón háb salud inicial">
            <a:extLst>
              <a:ext uri="{FF2B5EF4-FFF2-40B4-BE49-F238E27FC236}">
                <a16:creationId xmlns:a16="http://schemas.microsoft.com/office/drawing/2014/main" id="{F070CB74-EBD2-9AF6-ECDB-42110588987D}"/>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1159693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2F50641C-3DE7-4E39-9CF7-72F521D487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4896" y="3798419"/>
            <a:ext cx="3664602" cy="2386093"/>
          </a:xfrm>
          <a:prstGeom prst="rect">
            <a:avLst/>
          </a:prstGeom>
          <a:ln w="22225">
            <a:solidFill>
              <a:schemeClr val="accent1"/>
            </a:solidFill>
          </a:ln>
        </p:spPr>
      </p:pic>
      <p:sp>
        <p:nvSpPr>
          <p:cNvPr id="2" name="Rectangle 2">
            <a:extLst>
              <a:ext uri="{FF2B5EF4-FFF2-40B4-BE49-F238E27FC236}">
                <a16:creationId xmlns:a16="http://schemas.microsoft.com/office/drawing/2014/main" id="{E29A54A3-DD0E-46D3-B6D1-9DC434F37F15}"/>
              </a:ext>
            </a:extLst>
          </p:cNvPr>
          <p:cNvSpPr>
            <a:spLocks noChangeArrowheads="1"/>
          </p:cNvSpPr>
          <p:nvPr/>
        </p:nvSpPr>
        <p:spPr bwMode="auto">
          <a:xfrm>
            <a:off x="1943100" y="233127"/>
            <a:ext cx="8305800" cy="1143000"/>
          </a:xfrm>
          <a:prstGeom prst="rect">
            <a:avLst/>
          </a:prstGeom>
          <a:solidFill>
            <a:srgbClr val="00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s-ES" altLang="es-ES" sz="3600" b="1" dirty="0">
                <a:solidFill>
                  <a:srgbClr val="000000"/>
                </a:solidFill>
                <a:effectLst>
                  <a:outerShdw blurRad="38100" dist="38100" dir="2700000" algn="tl">
                    <a:srgbClr val="FFFFFF"/>
                  </a:outerShdw>
                </a:effectLst>
              </a:rPr>
              <a:t>Dieta Mediterránea</a:t>
            </a:r>
          </a:p>
        </p:txBody>
      </p:sp>
      <p:sp>
        <p:nvSpPr>
          <p:cNvPr id="3" name="CuadroTexto 2">
            <a:extLst>
              <a:ext uri="{FF2B5EF4-FFF2-40B4-BE49-F238E27FC236}">
                <a16:creationId xmlns:a16="http://schemas.microsoft.com/office/drawing/2014/main" id="{0F0CF224-C2B7-4CBB-B1C8-F756C1C7FD67}"/>
              </a:ext>
            </a:extLst>
          </p:cNvPr>
          <p:cNvSpPr txBox="1"/>
          <p:nvPr/>
        </p:nvSpPr>
        <p:spPr>
          <a:xfrm>
            <a:off x="1919536" y="1916833"/>
            <a:ext cx="8062664" cy="2246769"/>
          </a:xfrm>
          <a:prstGeom prst="rect">
            <a:avLst/>
          </a:prstGeom>
          <a:noFill/>
        </p:spPr>
        <p:txBody>
          <a:bodyPr wrap="square" rtlCol="0">
            <a:spAutoFit/>
          </a:bodyPr>
          <a:lstStyle/>
          <a:p>
            <a:pPr eaLnBrk="0" fontAlgn="base" hangingPunct="0">
              <a:spcBef>
                <a:spcPct val="0"/>
              </a:spcBef>
              <a:spcAft>
                <a:spcPct val="0"/>
              </a:spcAft>
            </a:pPr>
            <a:r>
              <a:rPr lang="es-ES" sz="2800" dirty="0">
                <a:solidFill>
                  <a:srgbClr val="000000"/>
                </a:solidFill>
                <a:latin typeface="Arial" panose="020B0604020202020204" pitchFamily="34" charset="0"/>
                <a:cs typeface="Arial" panose="020B0604020202020204" pitchFamily="34" charset="0"/>
              </a:rPr>
              <a:t>La adopción, de un patrón de dieta variada y equilibrada, saludable y medioambientalmente sostenible puede mejorar su estado de salud y bienestar, a la vez que reducir el impacto medioambiental.</a:t>
            </a:r>
          </a:p>
        </p:txBody>
      </p:sp>
      <p:sp>
        <p:nvSpPr>
          <p:cNvPr id="5" name="Text Box 3">
            <a:extLst>
              <a:ext uri="{FF2B5EF4-FFF2-40B4-BE49-F238E27FC236}">
                <a16:creationId xmlns:a16="http://schemas.microsoft.com/office/drawing/2014/main" id="{39EDDD61-834F-4E3F-B7E4-0FFB5903484E}"/>
              </a:ext>
            </a:extLst>
          </p:cNvPr>
          <p:cNvSpPr txBox="1">
            <a:spLocks noChangeArrowheads="1"/>
          </p:cNvSpPr>
          <p:nvPr/>
        </p:nvSpPr>
        <p:spPr bwMode="auto">
          <a:xfrm>
            <a:off x="1523999" y="6203350"/>
            <a:ext cx="106651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s-ES" altLang="es-ES" sz="1200" i="1" dirty="0">
                <a:solidFill>
                  <a:srgbClr val="000000"/>
                </a:solidFill>
                <a:latin typeface="Times New Roman" panose="02020603050405020304" pitchFamily="18" charset="0"/>
                <a:cs typeface="Times New Roman" panose="02020603050405020304" pitchFamily="18" charset="0"/>
              </a:rPr>
              <a:t>Comité Científico AESAN. (Grupo de Trabajo). Informe del Comité Científico de la Agencia Española de Seguridad Alimentaria y Nutrición (AESAN) sobre recomendaciones dietéticas sostenibles y recomendaciones de actividad física para la población española. Revista del Comité Científico de la AESAN, 2022, 36, </a:t>
            </a:r>
            <a:r>
              <a:rPr lang="es-ES" altLang="es-ES" sz="1200" i="1" dirty="0" err="1">
                <a:solidFill>
                  <a:srgbClr val="000000"/>
                </a:solidFill>
                <a:latin typeface="Times New Roman" panose="02020603050405020304" pitchFamily="18" charset="0"/>
                <a:cs typeface="Times New Roman" panose="02020603050405020304" pitchFamily="18" charset="0"/>
              </a:rPr>
              <a:t>pp</a:t>
            </a:r>
            <a:r>
              <a:rPr lang="es-ES" altLang="es-ES" sz="1200" i="1" dirty="0">
                <a:solidFill>
                  <a:srgbClr val="000000"/>
                </a:solidFill>
                <a:latin typeface="Times New Roman" panose="02020603050405020304" pitchFamily="18" charset="0"/>
                <a:cs typeface="Times New Roman" panose="02020603050405020304" pitchFamily="18" charset="0"/>
              </a:rPr>
              <a:t>: 11-70.</a:t>
            </a:r>
            <a:r>
              <a:rPr lang="en-US" altLang="es-ES" sz="1200" i="1" dirty="0">
                <a:solidFill>
                  <a:srgbClr val="000000"/>
                </a:solidFill>
                <a:latin typeface="Times New Roman" panose="02020603050405020304" pitchFamily="18" charset="0"/>
                <a:cs typeface="Times New Roman" panose="02020603050405020304" pitchFamily="18" charset="0"/>
              </a:rPr>
              <a:t> </a:t>
            </a:r>
            <a:r>
              <a:rPr lang="en-US" altLang="es-ES" sz="1200" i="1" dirty="0">
                <a:solidFill>
                  <a:srgbClr val="0000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https://ich.unesco.org/es/RL/la-dieta-mediterranea-00884</a:t>
            </a:r>
            <a:r>
              <a:rPr lang="en-US" altLang="es-ES" sz="1200" i="1" dirty="0">
                <a:solidFill>
                  <a:srgbClr val="000000"/>
                </a:solidFill>
                <a:latin typeface="Times New Roman" panose="02020603050405020304" pitchFamily="18" charset="0"/>
                <a:cs typeface="Times New Roman" panose="02020603050405020304" pitchFamily="18" charset="0"/>
              </a:rPr>
              <a:t> </a:t>
            </a:r>
            <a:endParaRPr lang="es-ES" altLang="es-ES" sz="1200" i="1" dirty="0">
              <a:solidFill>
                <a:srgbClr val="000000"/>
              </a:solidFill>
              <a:latin typeface="Times New Roman" panose="02020603050405020304" pitchFamily="18" charset="0"/>
              <a:cs typeface="Times New Roman" panose="02020603050405020304" pitchFamily="18" charset="0"/>
            </a:endParaRPr>
          </a:p>
        </p:txBody>
      </p:sp>
      <p:sp>
        <p:nvSpPr>
          <p:cNvPr id="4" name="CuadroTexto 3">
            <a:extLst>
              <a:ext uri="{FF2B5EF4-FFF2-40B4-BE49-F238E27FC236}">
                <a16:creationId xmlns:a16="http://schemas.microsoft.com/office/drawing/2014/main" id="{FE1FD237-5C31-106F-DD3E-FC20850FC60A}"/>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chemeClr val="accent6">
                    <a:lumMod val="40000"/>
                    <a:lumOff val="60000"/>
                  </a:schemeClr>
                </a:solidFill>
              </a:rPr>
              <a:t>Servicio Extremeño de Salud. D. Gral. de Salud Pública. Unidad de Educación para la Salud”. Octubre-noviembre 2022 (versión 1).</a:t>
            </a:r>
          </a:p>
        </p:txBody>
      </p:sp>
      <p:pic>
        <p:nvPicPr>
          <p:cNvPr id="6" name="Imagen 5" descr="Corazón háb salud inicial">
            <a:extLst>
              <a:ext uri="{FF2B5EF4-FFF2-40B4-BE49-F238E27FC236}">
                <a16:creationId xmlns:a16="http://schemas.microsoft.com/office/drawing/2014/main" id="{0C693C87-D85C-094B-6F1D-CD27F522F392}"/>
              </a:ext>
            </a:extLst>
          </p:cNvPr>
          <p:cNvPicPr/>
          <p:nvPr/>
        </p:nvPicPr>
        <p:blipFill>
          <a:blip r:embed="rId4">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23274384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Vista desde el interior de un edificio&#10;&#10;Descripción generada automáticamente con confianza media">
            <a:extLst>
              <a:ext uri="{FF2B5EF4-FFF2-40B4-BE49-F238E27FC236}">
                <a16:creationId xmlns:a16="http://schemas.microsoft.com/office/drawing/2014/main" id="{C6ED6FDB-539E-CBD4-DBEC-AC24A51D8A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ángulo 5">
            <a:extLst>
              <a:ext uri="{FF2B5EF4-FFF2-40B4-BE49-F238E27FC236}">
                <a16:creationId xmlns:a16="http://schemas.microsoft.com/office/drawing/2014/main" id="{213EE012-26A2-4F9D-A0D2-A3BFBE7722BB}"/>
              </a:ext>
            </a:extLst>
          </p:cNvPr>
          <p:cNvSpPr/>
          <p:nvPr/>
        </p:nvSpPr>
        <p:spPr>
          <a:xfrm>
            <a:off x="0" y="93578"/>
            <a:ext cx="5734228" cy="6309420"/>
          </a:xfrm>
          <a:prstGeom prst="rect">
            <a:avLst/>
          </a:prstGeom>
          <a:noFill/>
        </p:spPr>
        <p:txBody>
          <a:bodyPr wrap="square">
            <a:spAutoFit/>
          </a:bodyPr>
          <a:lstStyle/>
          <a:p>
            <a:pPr fontAlgn="base">
              <a:spcBef>
                <a:spcPct val="0"/>
              </a:spcBef>
              <a:spcAft>
                <a:spcPct val="0"/>
              </a:spcAft>
              <a:defRPr/>
            </a:pPr>
            <a:r>
              <a:rPr lang="es-ES" sz="2000" b="1" dirty="0">
                <a:solidFill>
                  <a:srgbClr val="FFFF00"/>
                </a:solidFill>
                <a:latin typeface="Arial" panose="020B0604020202020204" pitchFamily="34" charset="0"/>
                <a:cs typeface="Arial" panose="020B0604020202020204" pitchFamily="34" charset="0"/>
              </a:rPr>
              <a:t>Priorizar por los </a:t>
            </a:r>
            <a:r>
              <a:rPr lang="es-ES" sz="2400" b="1" u="sng" dirty="0">
                <a:solidFill>
                  <a:srgbClr val="FFFF00"/>
                </a:solidFill>
                <a:latin typeface="Arial" panose="020B0604020202020204" pitchFamily="34" charset="0"/>
                <a:cs typeface="Arial" panose="020B0604020202020204" pitchFamily="34" charset="0"/>
              </a:rPr>
              <a:t>alimentos de cercanía</a:t>
            </a:r>
            <a:r>
              <a:rPr lang="es-ES" sz="2000" b="1" dirty="0">
                <a:solidFill>
                  <a:srgbClr val="FFFF00"/>
                </a:solidFill>
                <a:latin typeface="Arial" panose="020B0604020202020204" pitchFamily="34" charset="0"/>
                <a:cs typeface="Arial" panose="020B0604020202020204" pitchFamily="34" charset="0"/>
              </a:rPr>
              <a:t> porque:</a:t>
            </a:r>
          </a:p>
          <a:p>
            <a:pPr fontAlgn="base">
              <a:spcBef>
                <a:spcPct val="0"/>
              </a:spcBef>
              <a:spcAft>
                <a:spcPct val="0"/>
              </a:spcAft>
              <a:defRPr/>
            </a:pPr>
            <a:endParaRPr lang="es-ES" sz="2000" b="1" dirty="0">
              <a:solidFill>
                <a:srgbClr val="FFFF00"/>
              </a:solidFill>
              <a:latin typeface="Arial" panose="020B0604020202020204" pitchFamily="34" charset="0"/>
              <a:cs typeface="Arial" panose="020B0604020202020204" pitchFamily="34" charset="0"/>
            </a:endParaRPr>
          </a:p>
          <a:p>
            <a:pPr marL="342900" indent="-342900" fontAlgn="base">
              <a:spcBef>
                <a:spcPct val="0"/>
              </a:spcBef>
              <a:spcAft>
                <a:spcPct val="0"/>
              </a:spcAft>
              <a:buFont typeface="Arial" panose="020B0604020202020204" pitchFamily="34" charset="0"/>
              <a:buChar char="•"/>
              <a:defRPr/>
            </a:pPr>
            <a:r>
              <a:rPr lang="es-ES" sz="2000" b="1" dirty="0">
                <a:solidFill>
                  <a:srgbClr val="FFFF00"/>
                </a:solidFill>
                <a:latin typeface="Arial" panose="020B0604020202020204" pitchFamily="34" charset="0"/>
                <a:cs typeface="Arial" panose="020B0604020202020204" pitchFamily="34" charset="0"/>
              </a:rPr>
              <a:t>Suelen ser más </a:t>
            </a:r>
            <a:r>
              <a:rPr lang="es-ES" sz="2000" b="1" u="sng" dirty="0">
                <a:solidFill>
                  <a:srgbClr val="FFFF00"/>
                </a:solidFill>
                <a:latin typeface="Arial" panose="020B0604020202020204" pitchFamily="34" charset="0"/>
                <a:cs typeface="Arial" panose="020B0604020202020204" pitchFamily="34" charset="0"/>
              </a:rPr>
              <a:t>baratos</a:t>
            </a:r>
            <a:r>
              <a:rPr lang="es-ES" sz="2000" b="1" dirty="0">
                <a:solidFill>
                  <a:srgbClr val="FFFF00"/>
                </a:solidFill>
                <a:latin typeface="Arial" panose="020B0604020202020204" pitchFamily="34" charset="0"/>
                <a:cs typeface="Arial" panose="020B0604020202020204" pitchFamily="34" charset="0"/>
              </a:rPr>
              <a:t>.</a:t>
            </a:r>
          </a:p>
          <a:p>
            <a:pPr marL="342900" indent="-342900" fontAlgn="base">
              <a:spcBef>
                <a:spcPct val="0"/>
              </a:spcBef>
              <a:spcAft>
                <a:spcPct val="0"/>
              </a:spcAft>
              <a:buFont typeface="Arial" panose="020B0604020202020204" pitchFamily="34" charset="0"/>
              <a:buChar char="•"/>
              <a:defRPr/>
            </a:pPr>
            <a:endParaRPr lang="es-ES" sz="2000" b="1" dirty="0">
              <a:solidFill>
                <a:srgbClr val="FFFF00"/>
              </a:solidFill>
              <a:latin typeface="Arial" panose="020B0604020202020204" pitchFamily="34" charset="0"/>
              <a:cs typeface="Arial" panose="020B0604020202020204" pitchFamily="34" charset="0"/>
            </a:endParaRPr>
          </a:p>
          <a:p>
            <a:pPr marL="342900" indent="-342900" fontAlgn="base">
              <a:spcBef>
                <a:spcPct val="0"/>
              </a:spcBef>
              <a:spcAft>
                <a:spcPct val="0"/>
              </a:spcAft>
              <a:buFont typeface="Arial" panose="020B0604020202020204" pitchFamily="34" charset="0"/>
              <a:buChar char="•"/>
              <a:defRPr/>
            </a:pPr>
            <a:r>
              <a:rPr lang="es-ES" sz="2000" b="1" dirty="0">
                <a:solidFill>
                  <a:srgbClr val="FFFF00"/>
                </a:solidFill>
                <a:latin typeface="Arial" panose="020B0604020202020204" pitchFamily="34" charset="0"/>
                <a:cs typeface="Arial" panose="020B0604020202020204" pitchFamily="34" charset="0"/>
              </a:rPr>
              <a:t>Contienen muchos </a:t>
            </a:r>
            <a:r>
              <a:rPr lang="es-ES" sz="2000" b="1" u="sng" dirty="0">
                <a:solidFill>
                  <a:srgbClr val="FFFF00"/>
                </a:solidFill>
                <a:latin typeface="Arial" panose="020B0604020202020204" pitchFamily="34" charset="0"/>
                <a:cs typeface="Arial" panose="020B0604020202020204" pitchFamily="34" charset="0"/>
              </a:rPr>
              <a:t>nutrientes</a:t>
            </a:r>
            <a:r>
              <a:rPr lang="es-ES" sz="2000" b="1" dirty="0">
                <a:solidFill>
                  <a:srgbClr val="FFFF00"/>
                </a:solidFill>
                <a:latin typeface="Arial" panose="020B0604020202020204" pitchFamily="34" charset="0"/>
                <a:cs typeface="Arial" panose="020B0604020202020204" pitchFamily="34" charset="0"/>
              </a:rPr>
              <a:t> (más “hechos”, más maduros).</a:t>
            </a:r>
          </a:p>
          <a:p>
            <a:pPr marL="342900" indent="-342900" fontAlgn="base">
              <a:spcBef>
                <a:spcPct val="0"/>
              </a:spcBef>
              <a:spcAft>
                <a:spcPct val="0"/>
              </a:spcAft>
              <a:buFont typeface="Arial" panose="020B0604020202020204" pitchFamily="34" charset="0"/>
              <a:buChar char="•"/>
              <a:defRPr/>
            </a:pPr>
            <a:endParaRPr lang="es-ES" sz="2000" b="1" dirty="0">
              <a:solidFill>
                <a:srgbClr val="FFFF00"/>
              </a:solidFill>
              <a:latin typeface="Arial" panose="020B0604020202020204" pitchFamily="34" charset="0"/>
              <a:cs typeface="Arial" panose="020B0604020202020204" pitchFamily="34" charset="0"/>
            </a:endParaRPr>
          </a:p>
          <a:p>
            <a:pPr marL="342900" indent="-342900" fontAlgn="base">
              <a:spcBef>
                <a:spcPct val="0"/>
              </a:spcBef>
              <a:spcAft>
                <a:spcPct val="0"/>
              </a:spcAft>
              <a:buFont typeface="Arial" panose="020B0604020202020204" pitchFamily="34" charset="0"/>
              <a:buChar char="•"/>
              <a:defRPr/>
            </a:pPr>
            <a:r>
              <a:rPr lang="es-ES" sz="2000" b="1" dirty="0">
                <a:solidFill>
                  <a:srgbClr val="FFFF00"/>
                </a:solidFill>
                <a:latin typeface="Arial" panose="020B0604020202020204" pitchFamily="34" charset="0"/>
                <a:cs typeface="Arial" panose="020B0604020202020204" pitchFamily="34" charset="0"/>
              </a:rPr>
              <a:t>No suelen precisar muchos </a:t>
            </a:r>
            <a:r>
              <a:rPr lang="es-ES" sz="2000" b="1" u="sng" dirty="0">
                <a:solidFill>
                  <a:srgbClr val="FFFF00"/>
                </a:solidFill>
                <a:latin typeface="Arial" panose="020B0604020202020204" pitchFamily="34" charset="0"/>
                <a:cs typeface="Arial" panose="020B0604020202020204" pitchFamily="34" charset="0"/>
              </a:rPr>
              <a:t>aditivos-conservantes</a:t>
            </a:r>
            <a:r>
              <a:rPr lang="es-ES" sz="2000" b="1" dirty="0">
                <a:solidFill>
                  <a:srgbClr val="FFFF00"/>
                </a:solidFill>
                <a:latin typeface="Arial" panose="020B0604020202020204" pitchFamily="34" charset="0"/>
                <a:cs typeface="Arial" panose="020B0604020202020204" pitchFamily="34" charset="0"/>
              </a:rPr>
              <a:t>.</a:t>
            </a:r>
          </a:p>
          <a:p>
            <a:pPr marL="342900" indent="-342900" fontAlgn="base">
              <a:spcBef>
                <a:spcPct val="0"/>
              </a:spcBef>
              <a:spcAft>
                <a:spcPct val="0"/>
              </a:spcAft>
              <a:buFont typeface="Arial" panose="020B0604020202020204" pitchFamily="34" charset="0"/>
              <a:buChar char="•"/>
              <a:defRPr/>
            </a:pPr>
            <a:endParaRPr lang="es-ES" sz="2000" b="1" dirty="0">
              <a:solidFill>
                <a:srgbClr val="FFFF00"/>
              </a:solidFill>
              <a:latin typeface="Arial" panose="020B0604020202020204" pitchFamily="34" charset="0"/>
              <a:cs typeface="Arial" panose="020B0604020202020204" pitchFamily="34" charset="0"/>
            </a:endParaRPr>
          </a:p>
          <a:p>
            <a:pPr marL="342900" indent="-342900" fontAlgn="base">
              <a:spcBef>
                <a:spcPct val="0"/>
              </a:spcBef>
              <a:spcAft>
                <a:spcPct val="0"/>
              </a:spcAft>
              <a:buFont typeface="Arial" panose="020B0604020202020204" pitchFamily="34" charset="0"/>
              <a:buChar char="•"/>
              <a:defRPr/>
            </a:pPr>
            <a:r>
              <a:rPr lang="es-ES" sz="2000" b="1" dirty="0">
                <a:solidFill>
                  <a:srgbClr val="FFFF00"/>
                </a:solidFill>
                <a:latin typeface="Arial" panose="020B0604020202020204" pitchFamily="34" charset="0"/>
                <a:cs typeface="Arial" panose="020B0604020202020204" pitchFamily="34" charset="0"/>
              </a:rPr>
              <a:t>Contribuyen a una alimentación saludable y </a:t>
            </a:r>
            <a:r>
              <a:rPr lang="es-ES" sz="2000" b="1" u="sng" dirty="0">
                <a:solidFill>
                  <a:srgbClr val="FFFF00"/>
                </a:solidFill>
                <a:latin typeface="Arial" panose="020B0604020202020204" pitchFamily="34" charset="0"/>
                <a:cs typeface="Arial" panose="020B0604020202020204" pitchFamily="34" charset="0"/>
              </a:rPr>
              <a:t>sostenible</a:t>
            </a:r>
            <a:r>
              <a:rPr lang="es-ES" sz="2000" b="1" dirty="0">
                <a:solidFill>
                  <a:srgbClr val="FFFF00"/>
                </a:solidFill>
                <a:latin typeface="Arial" panose="020B0604020202020204" pitchFamily="34" charset="0"/>
                <a:cs typeface="Arial" panose="020B0604020202020204" pitchFamily="34" charset="0"/>
              </a:rPr>
              <a:t>.</a:t>
            </a:r>
          </a:p>
          <a:p>
            <a:pPr marL="800100" lvl="1" indent="-342900" fontAlgn="base">
              <a:spcBef>
                <a:spcPct val="0"/>
              </a:spcBef>
              <a:spcAft>
                <a:spcPct val="0"/>
              </a:spcAft>
              <a:buFont typeface="Arial" panose="020B0604020202020204" pitchFamily="34" charset="0"/>
              <a:buChar char="•"/>
              <a:defRPr/>
            </a:pPr>
            <a:r>
              <a:rPr lang="es-ES" sz="2000" b="1" dirty="0">
                <a:solidFill>
                  <a:srgbClr val="FFFF00"/>
                </a:solidFill>
                <a:latin typeface="Arial" panose="020B0604020202020204" pitchFamily="34" charset="0"/>
                <a:cs typeface="Arial" panose="020B0604020202020204" pitchFamily="34" charset="0"/>
              </a:rPr>
              <a:t>Suelen ser alimentos vegetales y animales de alta calidad.</a:t>
            </a:r>
          </a:p>
          <a:p>
            <a:pPr marL="800100" lvl="1" indent="-342900" fontAlgn="base">
              <a:spcBef>
                <a:spcPct val="0"/>
              </a:spcBef>
              <a:spcAft>
                <a:spcPct val="0"/>
              </a:spcAft>
              <a:buFont typeface="Arial" panose="020B0604020202020204" pitchFamily="34" charset="0"/>
              <a:buChar char="•"/>
              <a:defRPr/>
            </a:pPr>
            <a:r>
              <a:rPr lang="es-ES" sz="2000" b="1" dirty="0">
                <a:solidFill>
                  <a:srgbClr val="FFFF00"/>
                </a:solidFill>
                <a:latin typeface="Arial" panose="020B0604020202020204" pitchFamily="34" charset="0"/>
                <a:cs typeface="Arial" panose="020B0604020202020204" pitchFamily="34" charset="0"/>
              </a:rPr>
              <a:t>Menor huella de carbono (requieren menor transporte).</a:t>
            </a:r>
          </a:p>
          <a:p>
            <a:pPr marL="800100" lvl="1" indent="-342900" fontAlgn="base">
              <a:spcBef>
                <a:spcPct val="0"/>
              </a:spcBef>
              <a:spcAft>
                <a:spcPct val="0"/>
              </a:spcAft>
              <a:buFont typeface="Arial" panose="020B0604020202020204" pitchFamily="34" charset="0"/>
              <a:buChar char="•"/>
              <a:defRPr/>
            </a:pPr>
            <a:endParaRPr lang="es-ES" sz="2000" b="1" dirty="0">
              <a:solidFill>
                <a:srgbClr val="FFFF00"/>
              </a:solidFill>
              <a:latin typeface="Arial" panose="020B0604020202020204" pitchFamily="34" charset="0"/>
              <a:cs typeface="Arial" panose="020B0604020202020204" pitchFamily="34" charset="0"/>
            </a:endParaRPr>
          </a:p>
          <a:p>
            <a:pPr marL="342900" indent="-342900" fontAlgn="base">
              <a:spcBef>
                <a:spcPct val="0"/>
              </a:spcBef>
              <a:spcAft>
                <a:spcPct val="0"/>
              </a:spcAft>
              <a:buFont typeface="Arial" panose="020B0604020202020204" pitchFamily="34" charset="0"/>
              <a:buChar char="•"/>
              <a:defRPr/>
            </a:pPr>
            <a:r>
              <a:rPr lang="es-ES" sz="2000" b="1" dirty="0">
                <a:solidFill>
                  <a:srgbClr val="FFFF00"/>
                </a:solidFill>
                <a:latin typeface="Arial" panose="020B0604020202020204" pitchFamily="34" charset="0"/>
                <a:cs typeface="Arial" panose="020B0604020202020204" pitchFamily="34" charset="0"/>
              </a:rPr>
              <a:t>Mejoran la </a:t>
            </a:r>
            <a:r>
              <a:rPr lang="es-ES" sz="2000" b="1" u="sng" dirty="0">
                <a:solidFill>
                  <a:srgbClr val="FFFF00"/>
                </a:solidFill>
                <a:latin typeface="Arial" panose="020B0604020202020204" pitchFamily="34" charset="0"/>
                <a:cs typeface="Arial" panose="020B0604020202020204" pitchFamily="34" charset="0"/>
              </a:rPr>
              <a:t>economía local</a:t>
            </a:r>
            <a:r>
              <a:rPr lang="es-ES" sz="2000" b="1" dirty="0">
                <a:solidFill>
                  <a:srgbClr val="FFFF00"/>
                </a:solidFill>
                <a:latin typeface="Arial" panose="020B0604020202020204" pitchFamily="34" charset="0"/>
                <a:cs typeface="Arial" panose="020B0604020202020204" pitchFamily="34" charset="0"/>
              </a:rPr>
              <a:t>.</a:t>
            </a:r>
          </a:p>
          <a:p>
            <a:pPr fontAlgn="base">
              <a:spcBef>
                <a:spcPct val="0"/>
              </a:spcBef>
              <a:spcAft>
                <a:spcPct val="0"/>
              </a:spcAft>
              <a:defRPr/>
            </a:pPr>
            <a:endParaRPr lang="es-ES" sz="2000" b="1" dirty="0">
              <a:solidFill>
                <a:srgbClr val="FFFF00"/>
              </a:solidFill>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35657A09-CEDF-3A16-B0BA-D710E4D7149A}"/>
              </a:ext>
            </a:extLst>
          </p:cNvPr>
          <p:cNvSpPr txBox="1"/>
          <p:nvPr/>
        </p:nvSpPr>
        <p:spPr>
          <a:xfrm>
            <a:off x="4758431" y="30162"/>
            <a:ext cx="7433569" cy="230832"/>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ES" sz="900" b="0" i="1" u="none" strike="noStrike" kern="0" cap="none" spc="0" normalizeH="0" baseline="0" noProof="0" dirty="0">
                <a:ln>
                  <a:noFill/>
                </a:ln>
                <a:solidFill>
                  <a:srgbClr val="2D2DB9">
                    <a:lumMod val="40000"/>
                    <a:lumOff val="60000"/>
                  </a:srgbClr>
                </a:solidFill>
                <a:effectLst/>
                <a:uLnTx/>
                <a:uFillTx/>
              </a:rPr>
              <a:t>Servicio Extremeño de Salud. D. Gral. de Salud Pública. Unidad de Educación para la Salud”. Octubre-noviembre 2022 (versión 1).</a:t>
            </a:r>
          </a:p>
        </p:txBody>
      </p:sp>
    </p:spTree>
    <p:extLst>
      <p:ext uri="{BB962C8B-B14F-4D97-AF65-F5344CB8AC3E}">
        <p14:creationId xmlns:p14="http://schemas.microsoft.com/office/powerpoint/2010/main" val="1531888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Flor blanca en la planta&#10;&#10;Descripción generada automáticamente">
            <a:extLst>
              <a:ext uri="{FF2B5EF4-FFF2-40B4-BE49-F238E27FC236}">
                <a16:creationId xmlns:a16="http://schemas.microsoft.com/office/drawing/2014/main" id="{16BEDA3F-EC5E-E349-773D-B0A03C8044F1}"/>
              </a:ext>
            </a:extLst>
          </p:cNvPr>
          <p:cNvPicPr>
            <a:picLocks noChangeAspect="1"/>
          </p:cNvPicPr>
          <p:nvPr/>
        </p:nvPicPr>
        <p:blipFill rotWithShape="1">
          <a:blip r:embed="rId2">
            <a:extLst>
              <a:ext uri="{28A0092B-C50C-407E-A947-70E740481C1C}">
                <a14:useLocalDpi xmlns:a14="http://schemas.microsoft.com/office/drawing/2010/main" val="0"/>
              </a:ext>
            </a:extLst>
          </a:blip>
          <a:srcRect t="10685" b="14315"/>
          <a:stretch/>
        </p:blipFill>
        <p:spPr>
          <a:xfrm>
            <a:off x="20" y="0"/>
            <a:ext cx="12191980" cy="6857990"/>
          </a:xfrm>
          <a:prstGeom prst="rect">
            <a:avLst/>
          </a:prstGeom>
          <a:noFill/>
        </p:spPr>
      </p:pic>
      <p:sp>
        <p:nvSpPr>
          <p:cNvPr id="4" name="Rectángulo 3">
            <a:extLst>
              <a:ext uri="{FF2B5EF4-FFF2-40B4-BE49-F238E27FC236}">
                <a16:creationId xmlns:a16="http://schemas.microsoft.com/office/drawing/2014/main" id="{5D0BBD79-D7CF-24C7-ED1B-555AA1A2B594}"/>
              </a:ext>
            </a:extLst>
          </p:cNvPr>
          <p:cNvSpPr/>
          <p:nvPr/>
        </p:nvSpPr>
        <p:spPr>
          <a:xfrm>
            <a:off x="0" y="93578"/>
            <a:ext cx="5734228" cy="6309420"/>
          </a:xfrm>
          <a:prstGeom prst="rect">
            <a:avLst/>
          </a:prstGeom>
          <a:noFill/>
        </p:spPr>
        <p:txBody>
          <a:bodyPr wrap="square">
            <a:spAutoFit/>
          </a:bodyPr>
          <a:lstStyle/>
          <a:p>
            <a:pPr fontAlgn="base">
              <a:spcBef>
                <a:spcPct val="0"/>
              </a:spcBef>
              <a:spcAft>
                <a:spcPct val="0"/>
              </a:spcAft>
              <a:defRPr/>
            </a:pPr>
            <a:r>
              <a:rPr lang="es-ES" sz="2000" b="1" dirty="0">
                <a:solidFill>
                  <a:srgbClr val="FFFF00"/>
                </a:solidFill>
                <a:latin typeface="Arial" panose="020B0604020202020204" pitchFamily="34" charset="0"/>
                <a:cs typeface="Arial" panose="020B0604020202020204" pitchFamily="34" charset="0"/>
              </a:rPr>
              <a:t>Priorizar por los </a:t>
            </a:r>
            <a:r>
              <a:rPr lang="es-ES" sz="2400" b="1" u="sng" dirty="0">
                <a:solidFill>
                  <a:srgbClr val="FFFF00"/>
                </a:solidFill>
                <a:latin typeface="Arial" panose="020B0604020202020204" pitchFamily="34" charset="0"/>
                <a:cs typeface="Arial" panose="020B0604020202020204" pitchFamily="34" charset="0"/>
              </a:rPr>
              <a:t>alimentos de cercanía</a:t>
            </a:r>
            <a:r>
              <a:rPr lang="es-ES" sz="2000" b="1" dirty="0">
                <a:solidFill>
                  <a:srgbClr val="FFFF00"/>
                </a:solidFill>
                <a:latin typeface="Arial" panose="020B0604020202020204" pitchFamily="34" charset="0"/>
                <a:cs typeface="Arial" panose="020B0604020202020204" pitchFamily="34" charset="0"/>
              </a:rPr>
              <a:t> porque:</a:t>
            </a:r>
          </a:p>
          <a:p>
            <a:pPr fontAlgn="base">
              <a:spcBef>
                <a:spcPct val="0"/>
              </a:spcBef>
              <a:spcAft>
                <a:spcPct val="0"/>
              </a:spcAft>
              <a:defRPr/>
            </a:pPr>
            <a:endParaRPr lang="es-ES" sz="2000" b="1" dirty="0">
              <a:solidFill>
                <a:srgbClr val="FFFF00"/>
              </a:solidFill>
              <a:latin typeface="Arial" panose="020B0604020202020204" pitchFamily="34" charset="0"/>
              <a:cs typeface="Arial" panose="020B0604020202020204" pitchFamily="34" charset="0"/>
            </a:endParaRPr>
          </a:p>
          <a:p>
            <a:pPr marL="342900" indent="-342900" fontAlgn="base">
              <a:spcBef>
                <a:spcPct val="0"/>
              </a:spcBef>
              <a:spcAft>
                <a:spcPct val="0"/>
              </a:spcAft>
              <a:buFont typeface="Arial" panose="020B0604020202020204" pitchFamily="34" charset="0"/>
              <a:buChar char="•"/>
              <a:defRPr/>
            </a:pPr>
            <a:r>
              <a:rPr lang="es-ES" sz="2000" b="1" dirty="0">
                <a:solidFill>
                  <a:srgbClr val="FFFF00"/>
                </a:solidFill>
                <a:latin typeface="Arial" panose="020B0604020202020204" pitchFamily="34" charset="0"/>
                <a:cs typeface="Arial" panose="020B0604020202020204" pitchFamily="34" charset="0"/>
              </a:rPr>
              <a:t>Suelen ser más </a:t>
            </a:r>
            <a:r>
              <a:rPr lang="es-ES" sz="2000" b="1" u="sng" dirty="0">
                <a:solidFill>
                  <a:srgbClr val="FFFF00"/>
                </a:solidFill>
                <a:latin typeface="Arial" panose="020B0604020202020204" pitchFamily="34" charset="0"/>
                <a:cs typeface="Arial" panose="020B0604020202020204" pitchFamily="34" charset="0"/>
              </a:rPr>
              <a:t>baratos</a:t>
            </a:r>
            <a:r>
              <a:rPr lang="es-ES" sz="2000" b="1" dirty="0">
                <a:solidFill>
                  <a:srgbClr val="FFFF00"/>
                </a:solidFill>
                <a:latin typeface="Arial" panose="020B0604020202020204" pitchFamily="34" charset="0"/>
                <a:cs typeface="Arial" panose="020B0604020202020204" pitchFamily="34" charset="0"/>
              </a:rPr>
              <a:t>.</a:t>
            </a:r>
          </a:p>
          <a:p>
            <a:pPr marL="342900" indent="-342900" fontAlgn="base">
              <a:spcBef>
                <a:spcPct val="0"/>
              </a:spcBef>
              <a:spcAft>
                <a:spcPct val="0"/>
              </a:spcAft>
              <a:buFont typeface="Arial" panose="020B0604020202020204" pitchFamily="34" charset="0"/>
              <a:buChar char="•"/>
              <a:defRPr/>
            </a:pPr>
            <a:endParaRPr lang="es-ES" sz="2000" b="1" dirty="0">
              <a:solidFill>
                <a:srgbClr val="FFFF00"/>
              </a:solidFill>
              <a:latin typeface="Arial" panose="020B0604020202020204" pitchFamily="34" charset="0"/>
              <a:cs typeface="Arial" panose="020B0604020202020204" pitchFamily="34" charset="0"/>
            </a:endParaRPr>
          </a:p>
          <a:p>
            <a:pPr marL="342900" indent="-342900" fontAlgn="base">
              <a:spcBef>
                <a:spcPct val="0"/>
              </a:spcBef>
              <a:spcAft>
                <a:spcPct val="0"/>
              </a:spcAft>
              <a:buFont typeface="Arial" panose="020B0604020202020204" pitchFamily="34" charset="0"/>
              <a:buChar char="•"/>
              <a:defRPr/>
            </a:pPr>
            <a:r>
              <a:rPr lang="es-ES" sz="2000" b="1" dirty="0">
                <a:solidFill>
                  <a:srgbClr val="FFFF00"/>
                </a:solidFill>
                <a:latin typeface="Arial" panose="020B0604020202020204" pitchFamily="34" charset="0"/>
                <a:cs typeface="Arial" panose="020B0604020202020204" pitchFamily="34" charset="0"/>
              </a:rPr>
              <a:t>Contienen muchos </a:t>
            </a:r>
            <a:r>
              <a:rPr lang="es-ES" sz="2000" b="1" u="sng" dirty="0">
                <a:solidFill>
                  <a:srgbClr val="FFFF00"/>
                </a:solidFill>
                <a:latin typeface="Arial" panose="020B0604020202020204" pitchFamily="34" charset="0"/>
                <a:cs typeface="Arial" panose="020B0604020202020204" pitchFamily="34" charset="0"/>
              </a:rPr>
              <a:t>nutrientes</a:t>
            </a:r>
            <a:r>
              <a:rPr lang="es-ES" sz="2000" b="1" dirty="0">
                <a:solidFill>
                  <a:srgbClr val="FFFF00"/>
                </a:solidFill>
                <a:latin typeface="Arial" panose="020B0604020202020204" pitchFamily="34" charset="0"/>
                <a:cs typeface="Arial" panose="020B0604020202020204" pitchFamily="34" charset="0"/>
              </a:rPr>
              <a:t> (más “hechos”, más maduros).</a:t>
            </a:r>
          </a:p>
          <a:p>
            <a:pPr marL="342900" indent="-342900" fontAlgn="base">
              <a:spcBef>
                <a:spcPct val="0"/>
              </a:spcBef>
              <a:spcAft>
                <a:spcPct val="0"/>
              </a:spcAft>
              <a:buFont typeface="Arial" panose="020B0604020202020204" pitchFamily="34" charset="0"/>
              <a:buChar char="•"/>
              <a:defRPr/>
            </a:pPr>
            <a:endParaRPr lang="es-ES" sz="2000" b="1" dirty="0">
              <a:solidFill>
                <a:srgbClr val="FFFF00"/>
              </a:solidFill>
              <a:latin typeface="Arial" panose="020B0604020202020204" pitchFamily="34" charset="0"/>
              <a:cs typeface="Arial" panose="020B0604020202020204" pitchFamily="34" charset="0"/>
            </a:endParaRPr>
          </a:p>
          <a:p>
            <a:pPr marL="342900" indent="-342900" fontAlgn="base">
              <a:spcBef>
                <a:spcPct val="0"/>
              </a:spcBef>
              <a:spcAft>
                <a:spcPct val="0"/>
              </a:spcAft>
              <a:buFont typeface="Arial" panose="020B0604020202020204" pitchFamily="34" charset="0"/>
              <a:buChar char="•"/>
              <a:defRPr/>
            </a:pPr>
            <a:r>
              <a:rPr lang="es-ES" sz="2000" b="1" dirty="0">
                <a:solidFill>
                  <a:srgbClr val="FFFF00"/>
                </a:solidFill>
                <a:latin typeface="Arial" panose="020B0604020202020204" pitchFamily="34" charset="0"/>
                <a:cs typeface="Arial" panose="020B0604020202020204" pitchFamily="34" charset="0"/>
              </a:rPr>
              <a:t>No suelen precisar muchos </a:t>
            </a:r>
            <a:r>
              <a:rPr lang="es-ES" sz="2000" b="1" u="sng" dirty="0">
                <a:solidFill>
                  <a:srgbClr val="FFFF00"/>
                </a:solidFill>
                <a:latin typeface="Arial" panose="020B0604020202020204" pitchFamily="34" charset="0"/>
                <a:cs typeface="Arial" panose="020B0604020202020204" pitchFamily="34" charset="0"/>
              </a:rPr>
              <a:t>aditivos-conservantes</a:t>
            </a:r>
            <a:r>
              <a:rPr lang="es-ES" sz="2000" b="1" dirty="0">
                <a:solidFill>
                  <a:srgbClr val="FFFF00"/>
                </a:solidFill>
                <a:latin typeface="Arial" panose="020B0604020202020204" pitchFamily="34" charset="0"/>
                <a:cs typeface="Arial" panose="020B0604020202020204" pitchFamily="34" charset="0"/>
              </a:rPr>
              <a:t>.</a:t>
            </a:r>
          </a:p>
          <a:p>
            <a:pPr marL="342900" indent="-342900" fontAlgn="base">
              <a:spcBef>
                <a:spcPct val="0"/>
              </a:spcBef>
              <a:spcAft>
                <a:spcPct val="0"/>
              </a:spcAft>
              <a:buFont typeface="Arial" panose="020B0604020202020204" pitchFamily="34" charset="0"/>
              <a:buChar char="•"/>
              <a:defRPr/>
            </a:pPr>
            <a:endParaRPr lang="es-ES" sz="2000" b="1" dirty="0">
              <a:solidFill>
                <a:srgbClr val="FFFF00"/>
              </a:solidFill>
              <a:latin typeface="Arial" panose="020B0604020202020204" pitchFamily="34" charset="0"/>
              <a:cs typeface="Arial" panose="020B0604020202020204" pitchFamily="34" charset="0"/>
            </a:endParaRPr>
          </a:p>
          <a:p>
            <a:pPr marL="342900" indent="-342900" fontAlgn="base">
              <a:spcBef>
                <a:spcPct val="0"/>
              </a:spcBef>
              <a:spcAft>
                <a:spcPct val="0"/>
              </a:spcAft>
              <a:buFont typeface="Arial" panose="020B0604020202020204" pitchFamily="34" charset="0"/>
              <a:buChar char="•"/>
              <a:defRPr/>
            </a:pPr>
            <a:r>
              <a:rPr lang="es-ES" sz="2000" b="1" dirty="0">
                <a:solidFill>
                  <a:srgbClr val="FFFF00"/>
                </a:solidFill>
                <a:latin typeface="Arial" panose="020B0604020202020204" pitchFamily="34" charset="0"/>
                <a:cs typeface="Arial" panose="020B0604020202020204" pitchFamily="34" charset="0"/>
              </a:rPr>
              <a:t>Contribuyen a una alimentación saludable y </a:t>
            </a:r>
            <a:r>
              <a:rPr lang="es-ES" sz="2000" b="1" u="sng" dirty="0">
                <a:solidFill>
                  <a:srgbClr val="FFFF00"/>
                </a:solidFill>
                <a:latin typeface="Arial" panose="020B0604020202020204" pitchFamily="34" charset="0"/>
                <a:cs typeface="Arial" panose="020B0604020202020204" pitchFamily="34" charset="0"/>
              </a:rPr>
              <a:t>sostenible</a:t>
            </a:r>
            <a:r>
              <a:rPr lang="es-ES" sz="2000" b="1" dirty="0">
                <a:solidFill>
                  <a:srgbClr val="FFFF00"/>
                </a:solidFill>
                <a:latin typeface="Arial" panose="020B0604020202020204" pitchFamily="34" charset="0"/>
                <a:cs typeface="Arial" panose="020B0604020202020204" pitchFamily="34" charset="0"/>
              </a:rPr>
              <a:t>.</a:t>
            </a:r>
          </a:p>
          <a:p>
            <a:pPr marL="800100" lvl="1" indent="-342900" fontAlgn="base">
              <a:spcBef>
                <a:spcPct val="0"/>
              </a:spcBef>
              <a:spcAft>
                <a:spcPct val="0"/>
              </a:spcAft>
              <a:buFont typeface="Arial" panose="020B0604020202020204" pitchFamily="34" charset="0"/>
              <a:buChar char="•"/>
              <a:defRPr/>
            </a:pPr>
            <a:r>
              <a:rPr lang="es-ES" sz="2000" b="1" dirty="0">
                <a:solidFill>
                  <a:srgbClr val="FFFF00"/>
                </a:solidFill>
                <a:latin typeface="Arial" panose="020B0604020202020204" pitchFamily="34" charset="0"/>
                <a:cs typeface="Arial" panose="020B0604020202020204" pitchFamily="34" charset="0"/>
              </a:rPr>
              <a:t>Suelen ser alimentos vegetales y animales de alta calidad.</a:t>
            </a:r>
          </a:p>
          <a:p>
            <a:pPr marL="800100" lvl="1" indent="-342900" fontAlgn="base">
              <a:spcBef>
                <a:spcPct val="0"/>
              </a:spcBef>
              <a:spcAft>
                <a:spcPct val="0"/>
              </a:spcAft>
              <a:buFont typeface="Arial" panose="020B0604020202020204" pitchFamily="34" charset="0"/>
              <a:buChar char="•"/>
              <a:defRPr/>
            </a:pPr>
            <a:r>
              <a:rPr lang="es-ES" sz="2000" b="1" dirty="0">
                <a:solidFill>
                  <a:srgbClr val="FFFF00"/>
                </a:solidFill>
                <a:latin typeface="Arial" panose="020B0604020202020204" pitchFamily="34" charset="0"/>
                <a:cs typeface="Arial" panose="020B0604020202020204" pitchFamily="34" charset="0"/>
              </a:rPr>
              <a:t>Menor huella de carbono (requieren menor transporte).</a:t>
            </a:r>
          </a:p>
          <a:p>
            <a:pPr marL="800100" lvl="1" indent="-342900" fontAlgn="base">
              <a:spcBef>
                <a:spcPct val="0"/>
              </a:spcBef>
              <a:spcAft>
                <a:spcPct val="0"/>
              </a:spcAft>
              <a:buFont typeface="Arial" panose="020B0604020202020204" pitchFamily="34" charset="0"/>
              <a:buChar char="•"/>
              <a:defRPr/>
            </a:pPr>
            <a:endParaRPr lang="es-ES" sz="2000" b="1" dirty="0">
              <a:solidFill>
                <a:srgbClr val="FFFF00"/>
              </a:solidFill>
              <a:latin typeface="Arial" panose="020B0604020202020204" pitchFamily="34" charset="0"/>
              <a:cs typeface="Arial" panose="020B0604020202020204" pitchFamily="34" charset="0"/>
            </a:endParaRPr>
          </a:p>
          <a:p>
            <a:pPr marL="342900" indent="-342900" fontAlgn="base">
              <a:spcBef>
                <a:spcPct val="0"/>
              </a:spcBef>
              <a:spcAft>
                <a:spcPct val="0"/>
              </a:spcAft>
              <a:buFont typeface="Arial" panose="020B0604020202020204" pitchFamily="34" charset="0"/>
              <a:buChar char="•"/>
              <a:defRPr/>
            </a:pPr>
            <a:r>
              <a:rPr lang="es-ES" sz="2000" b="1" dirty="0">
                <a:solidFill>
                  <a:srgbClr val="FFFF00"/>
                </a:solidFill>
                <a:latin typeface="Arial" panose="020B0604020202020204" pitchFamily="34" charset="0"/>
                <a:cs typeface="Arial" panose="020B0604020202020204" pitchFamily="34" charset="0"/>
              </a:rPr>
              <a:t>Mejoran la </a:t>
            </a:r>
            <a:r>
              <a:rPr lang="es-ES" sz="2000" b="1" u="sng" dirty="0">
                <a:solidFill>
                  <a:srgbClr val="FFFF00"/>
                </a:solidFill>
                <a:latin typeface="Arial" panose="020B0604020202020204" pitchFamily="34" charset="0"/>
                <a:cs typeface="Arial" panose="020B0604020202020204" pitchFamily="34" charset="0"/>
              </a:rPr>
              <a:t>economía local</a:t>
            </a:r>
            <a:r>
              <a:rPr lang="es-ES" sz="2000" b="1" dirty="0">
                <a:solidFill>
                  <a:srgbClr val="FFFF00"/>
                </a:solidFill>
                <a:latin typeface="Arial" panose="020B0604020202020204" pitchFamily="34" charset="0"/>
                <a:cs typeface="Arial" panose="020B0604020202020204" pitchFamily="34" charset="0"/>
              </a:rPr>
              <a:t>.</a:t>
            </a:r>
          </a:p>
          <a:p>
            <a:pPr fontAlgn="base">
              <a:spcBef>
                <a:spcPct val="0"/>
              </a:spcBef>
              <a:spcAft>
                <a:spcPct val="0"/>
              </a:spcAft>
              <a:defRPr/>
            </a:pPr>
            <a:endParaRPr lang="es-ES" sz="2000" b="1" dirty="0">
              <a:solidFill>
                <a:srgbClr val="FFFF00"/>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A86AA851-C72A-EDF3-045A-15EC742A681A}"/>
              </a:ext>
            </a:extLst>
          </p:cNvPr>
          <p:cNvSpPr txBox="1"/>
          <p:nvPr/>
        </p:nvSpPr>
        <p:spPr>
          <a:xfrm>
            <a:off x="4758431" y="30162"/>
            <a:ext cx="7433569" cy="230832"/>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ES" sz="900" b="0" i="1" u="none" strike="noStrike" kern="0" cap="none" spc="0" normalizeH="0" baseline="0" noProof="0" dirty="0">
                <a:ln>
                  <a:noFill/>
                </a:ln>
                <a:solidFill>
                  <a:srgbClr val="2D2DB9">
                    <a:lumMod val="40000"/>
                    <a:lumOff val="60000"/>
                  </a:srgbClr>
                </a:solidFill>
                <a:effectLst/>
                <a:uLnTx/>
                <a:uFillTx/>
              </a:rPr>
              <a:t>Servicio Extremeño de Salud. D. Gral. de Salud Pública. Unidad de Educación para la Salud”. Octubre-noviembre 2022 (versión 1).</a:t>
            </a:r>
          </a:p>
        </p:txBody>
      </p:sp>
    </p:spTree>
    <p:extLst>
      <p:ext uri="{BB962C8B-B14F-4D97-AF65-F5344CB8AC3E}">
        <p14:creationId xmlns:p14="http://schemas.microsoft.com/office/powerpoint/2010/main" val="15021842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descr="Variedad de frutas&#10;&#10;Descripción generada automáticamente">
            <a:extLst>
              <a:ext uri="{FF2B5EF4-FFF2-40B4-BE49-F238E27FC236}">
                <a16:creationId xmlns:a16="http://schemas.microsoft.com/office/drawing/2014/main" id="{F780ACEB-2FCD-F2B7-2C8D-1F49350F59A5}"/>
              </a:ext>
            </a:extLst>
          </p:cNvPr>
          <p:cNvPicPr>
            <a:picLocks noChangeAspect="1"/>
          </p:cNvPicPr>
          <p:nvPr/>
        </p:nvPicPr>
        <p:blipFill rotWithShape="1">
          <a:blip r:embed="rId2">
            <a:extLst>
              <a:ext uri="{28A0092B-C50C-407E-A947-70E740481C1C}">
                <a14:useLocalDpi xmlns:a14="http://schemas.microsoft.com/office/drawing/2010/main" val="0"/>
              </a:ext>
            </a:extLst>
          </a:blip>
          <a:srcRect l="7096" r="2031"/>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9"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Arial"/>
              </a:endParaRPr>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Arial"/>
                  </a:endParaRPr>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Arial"/>
                  </a:endParaRPr>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Arial"/>
                  </a:endParaRPr>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Arial"/>
                  </a:endParaRPr>
                </a:p>
              </p:txBody>
            </p:sp>
          </p:grpSp>
        </p:grpSp>
      </p:grpSp>
      <p:sp>
        <p:nvSpPr>
          <p:cNvPr id="7" name="Rectangle 2">
            <a:extLst>
              <a:ext uri="{FF2B5EF4-FFF2-40B4-BE49-F238E27FC236}">
                <a16:creationId xmlns:a16="http://schemas.microsoft.com/office/drawing/2014/main" id="{2029DF48-899C-71F1-94E0-47148B29E82B}"/>
              </a:ext>
            </a:extLst>
          </p:cNvPr>
          <p:cNvSpPr txBox="1">
            <a:spLocks noChangeArrowheads="1"/>
          </p:cNvSpPr>
          <p:nvPr/>
        </p:nvSpPr>
        <p:spPr bwMode="auto">
          <a:xfrm>
            <a:off x="225619" y="456503"/>
            <a:ext cx="4166919" cy="5341122"/>
          </a:xfrm>
          <a:prstGeom prst="rect">
            <a:avLst/>
          </a:prstGeom>
          <a:solidFill>
            <a:srgbClr val="FFFFCC"/>
          </a:solidFill>
          <a:ln>
            <a:solidFill>
              <a:srgbClr val="0000CC"/>
            </a:solid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s-ES" sz="4800" b="1" i="0"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a:ea typeface="+mj-ea"/>
                <a:cs typeface="Arial"/>
              </a:rPr>
              <a:t>Otros posibles aspectos básicos de interés en alimentación</a:t>
            </a:r>
          </a:p>
        </p:txBody>
      </p:sp>
      <p:sp>
        <p:nvSpPr>
          <p:cNvPr id="8" name="CuadroTexto 7">
            <a:extLst>
              <a:ext uri="{FF2B5EF4-FFF2-40B4-BE49-F238E27FC236}">
                <a16:creationId xmlns:a16="http://schemas.microsoft.com/office/drawing/2014/main" id="{83EEF956-08A8-3BAA-68BC-EEB319DCA6A5}"/>
              </a:ext>
            </a:extLst>
          </p:cNvPr>
          <p:cNvSpPr txBox="1"/>
          <p:nvPr/>
        </p:nvSpPr>
        <p:spPr>
          <a:xfrm>
            <a:off x="4758431" y="30162"/>
            <a:ext cx="7433569"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900" b="0" i="1" u="none" strike="noStrike" kern="0" cap="none" spc="0" normalizeH="0" baseline="0" noProof="0" dirty="0">
                <a:ln>
                  <a:noFill/>
                </a:ln>
                <a:solidFill>
                  <a:srgbClr val="2D2DB9">
                    <a:lumMod val="40000"/>
                    <a:lumOff val="60000"/>
                  </a:srgbClr>
                </a:solidFill>
                <a:effectLst/>
                <a:uLnTx/>
                <a:uFillTx/>
                <a:latin typeface="Times New Roman"/>
                <a:ea typeface="+mn-ea"/>
                <a:cs typeface="Arial"/>
              </a:rPr>
              <a:t>Servicio Extremeño de Salud. D. Gral. de Salud Pública. Unidad de Educación para la Salud”. Octubre-noviembre 2022 (versión 1).</a:t>
            </a:r>
          </a:p>
        </p:txBody>
      </p:sp>
    </p:spTree>
    <p:extLst>
      <p:ext uri="{BB962C8B-B14F-4D97-AF65-F5344CB8AC3E}">
        <p14:creationId xmlns:p14="http://schemas.microsoft.com/office/powerpoint/2010/main" val="13872294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p:nvPr>
        </p:nvSpPr>
        <p:spPr/>
        <p:txBody>
          <a:bodyPr/>
          <a:lstStyle/>
          <a:p>
            <a:r>
              <a:rPr lang="es-ES_tradnl" altLang="es-ES" b="1" dirty="0">
                <a:solidFill>
                  <a:srgbClr val="FF0000"/>
                </a:solidFill>
              </a:rPr>
              <a:t>Grasas hidrogenadas (trans)</a:t>
            </a:r>
            <a:endParaRPr lang="es-ES" altLang="es-ES" b="1" dirty="0">
              <a:solidFill>
                <a:srgbClr val="FF0000"/>
              </a:solidFill>
            </a:endParaRPr>
          </a:p>
        </p:txBody>
      </p:sp>
      <p:sp>
        <p:nvSpPr>
          <p:cNvPr id="611331" name="Rectangle 3"/>
          <p:cNvSpPr>
            <a:spLocks noGrp="1" noChangeArrowheads="1"/>
          </p:cNvSpPr>
          <p:nvPr>
            <p:ph type="body" idx="1"/>
          </p:nvPr>
        </p:nvSpPr>
        <p:spPr/>
        <p:txBody>
          <a:bodyPr/>
          <a:lstStyle/>
          <a:p>
            <a:r>
              <a:rPr lang="es-ES" altLang="es-ES" u="sng" dirty="0"/>
              <a:t>“Ventajas” comerciales:</a:t>
            </a:r>
          </a:p>
          <a:p>
            <a:pPr lvl="1"/>
            <a:r>
              <a:rPr lang="es-ES_tradnl" altLang="es-ES" dirty="0"/>
              <a:t>Mayor duración del producto.</a:t>
            </a:r>
          </a:p>
          <a:p>
            <a:pPr lvl="1"/>
            <a:r>
              <a:rPr lang="es-ES_tradnl" altLang="es-ES" dirty="0"/>
              <a:t>Mejor sabor.</a:t>
            </a:r>
          </a:p>
          <a:p>
            <a:pPr lvl="1"/>
            <a:r>
              <a:rPr lang="es-ES_tradnl" altLang="es-ES" dirty="0"/>
              <a:t>Muy baratas y fácil de obtener.</a:t>
            </a:r>
          </a:p>
          <a:p>
            <a:r>
              <a:rPr lang="es-ES_tradnl" altLang="es-ES" u="sng" dirty="0"/>
              <a:t>Desventajas:</a:t>
            </a:r>
          </a:p>
          <a:p>
            <a:pPr lvl="1"/>
            <a:r>
              <a:rPr lang="es-ES_tradnl" altLang="es-ES" dirty="0"/>
              <a:t>Muy calóricas.</a:t>
            </a:r>
          </a:p>
          <a:p>
            <a:pPr lvl="1"/>
            <a:r>
              <a:rPr lang="es-ES_tradnl" altLang="es-ES" dirty="0"/>
              <a:t>Favorecen aterogénesis (enfermedades cardiovasculares).</a:t>
            </a:r>
            <a:endParaRPr lang="es-ES" altLang="es-ES" dirty="0"/>
          </a:p>
        </p:txBody>
      </p:sp>
      <p:sp>
        <p:nvSpPr>
          <p:cNvPr id="2" name="CuadroTexto 1">
            <a:extLst>
              <a:ext uri="{FF2B5EF4-FFF2-40B4-BE49-F238E27FC236}">
                <a16:creationId xmlns:a16="http://schemas.microsoft.com/office/drawing/2014/main" id="{C9086BAD-F325-06E6-F289-7443F1A21D8E}"/>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3" name="Imagen 2" descr="Corazón háb salud inicial">
            <a:extLst>
              <a:ext uri="{FF2B5EF4-FFF2-40B4-BE49-F238E27FC236}">
                <a16:creationId xmlns:a16="http://schemas.microsoft.com/office/drawing/2014/main" id="{0F34BBCC-CBF5-DD99-5EDB-D19418D1FAD9}"/>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8905465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ChangeArrowheads="1"/>
          </p:cNvSpPr>
          <p:nvPr>
            <p:ph type="title"/>
          </p:nvPr>
        </p:nvSpPr>
        <p:spPr>
          <a:xfrm>
            <a:off x="1992313" y="260350"/>
            <a:ext cx="8229600" cy="1143000"/>
          </a:xfrm>
        </p:spPr>
        <p:txBody>
          <a:bodyPr/>
          <a:lstStyle/>
          <a:p>
            <a:r>
              <a:rPr lang="es-ES_tradnl" altLang="es-ES" b="1">
                <a:solidFill>
                  <a:srgbClr val="0000FF"/>
                </a:solidFill>
              </a:rPr>
              <a:t>Grasas hidrogenadas (trans)</a:t>
            </a:r>
            <a:endParaRPr lang="es-ES" altLang="es-ES" b="1">
              <a:solidFill>
                <a:srgbClr val="0000FF"/>
              </a:solidFill>
            </a:endParaRPr>
          </a:p>
        </p:txBody>
      </p:sp>
      <p:sp>
        <p:nvSpPr>
          <p:cNvPr id="911363" name="Rectangle 3"/>
          <p:cNvSpPr>
            <a:spLocks noGrp="1" noChangeArrowheads="1"/>
          </p:cNvSpPr>
          <p:nvPr>
            <p:ph type="body" idx="1"/>
          </p:nvPr>
        </p:nvSpPr>
        <p:spPr/>
        <p:txBody>
          <a:bodyPr/>
          <a:lstStyle/>
          <a:p>
            <a:endParaRPr lang="es-ES" altLang="es-ES" u="sng" dirty="0"/>
          </a:p>
          <a:p>
            <a:pPr lvl="1"/>
            <a:r>
              <a:rPr lang="es-ES" altLang="es-ES" dirty="0"/>
              <a:t>Las grasas </a:t>
            </a:r>
            <a:r>
              <a:rPr lang="es-ES" altLang="es-ES" u="sng" dirty="0"/>
              <a:t>hidrogenadas</a:t>
            </a:r>
            <a:r>
              <a:rPr lang="es-ES" altLang="es-ES" dirty="0"/>
              <a:t>, aun en el caso de que </a:t>
            </a:r>
            <a:r>
              <a:rPr lang="es-ES" altLang="es-ES" u="sng" dirty="0"/>
              <a:t>no estén saturadas</a:t>
            </a:r>
            <a:r>
              <a:rPr lang="es-ES" altLang="es-ES" dirty="0"/>
              <a:t>, </a:t>
            </a:r>
            <a:r>
              <a:rPr lang="es-ES" altLang="es-ES" u="sng" dirty="0"/>
              <a:t>también</a:t>
            </a:r>
            <a:r>
              <a:rPr lang="es-ES" altLang="es-ES" dirty="0"/>
              <a:t> incrementan el riesgo de mortalidad cardiovascular.</a:t>
            </a:r>
            <a:endParaRPr lang="es-ES_tradnl" altLang="es-ES" dirty="0"/>
          </a:p>
        </p:txBody>
      </p:sp>
      <p:sp>
        <p:nvSpPr>
          <p:cNvPr id="911364" name="Text Box 4"/>
          <p:cNvSpPr txBox="1">
            <a:spLocks noChangeArrowheads="1"/>
          </p:cNvSpPr>
          <p:nvPr/>
        </p:nvSpPr>
        <p:spPr bwMode="auto">
          <a:xfrm>
            <a:off x="1524000" y="6524625"/>
            <a:ext cx="10668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a:solidFill>
                  <a:schemeClr val="accent4"/>
                </a:solidFill>
                <a:latin typeface="Times New Roman" panose="02020603050405020304" pitchFamily="18" charset="0"/>
                <a:cs typeface="Times New Roman" panose="02020603050405020304" pitchFamily="18" charset="0"/>
              </a:rPr>
              <a:t>Trans fats, but not saturated fats, linked to greater risk of death and heart disease. British Medical Journal. 12.08.2015.</a:t>
            </a:r>
            <a:endParaRPr lang="es-ES" altLang="es-ES" sz="1200" i="1" dirty="0">
              <a:solidFill>
                <a:schemeClr val="accent4"/>
              </a:solidFill>
              <a:latin typeface="Times New Roman" panose="020206030504050203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id="{61668FF4-89D4-CBA1-331E-3839318CDDF1}"/>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3" name="Imagen 2" descr="Corazón háb salud inicial">
            <a:extLst>
              <a:ext uri="{FF2B5EF4-FFF2-40B4-BE49-F238E27FC236}">
                <a16:creationId xmlns:a16="http://schemas.microsoft.com/office/drawing/2014/main" id="{CEC97B26-E7E7-27CC-FEC4-FFCE425F8BA7}"/>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37013417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4523863-6916-43E6-9556-00369BCE65C9}"/>
              </a:ext>
            </a:extLst>
          </p:cNvPr>
          <p:cNvSpPr>
            <a:spLocks noGrp="1"/>
          </p:cNvSpPr>
          <p:nvPr>
            <p:ph type="title"/>
          </p:nvPr>
        </p:nvSpPr>
        <p:spPr/>
        <p:txBody>
          <a:bodyPr/>
          <a:lstStyle/>
          <a:p>
            <a:r>
              <a:rPr lang="es-ES" b="1" dirty="0">
                <a:solidFill>
                  <a:srgbClr val="0000FF"/>
                </a:solidFill>
              </a:rPr>
              <a:t>Proteínas</a:t>
            </a:r>
          </a:p>
        </p:txBody>
      </p:sp>
      <p:sp>
        <p:nvSpPr>
          <p:cNvPr id="4" name="Marcador de texto 3">
            <a:extLst>
              <a:ext uri="{FF2B5EF4-FFF2-40B4-BE49-F238E27FC236}">
                <a16:creationId xmlns:a16="http://schemas.microsoft.com/office/drawing/2014/main" id="{93A4DF5C-BC0B-466F-A325-C6F04B351B5B}"/>
              </a:ext>
            </a:extLst>
          </p:cNvPr>
          <p:cNvSpPr>
            <a:spLocks noGrp="1"/>
          </p:cNvSpPr>
          <p:nvPr>
            <p:ph type="body" idx="1"/>
          </p:nvPr>
        </p:nvSpPr>
        <p:spPr>
          <a:xfrm>
            <a:off x="836083" y="1681163"/>
            <a:ext cx="5259917" cy="823912"/>
          </a:xfrm>
        </p:spPr>
        <p:txBody>
          <a:bodyPr/>
          <a:lstStyle/>
          <a:p>
            <a:r>
              <a:rPr lang="es-ES" dirty="0"/>
              <a:t>Animales (mayor valor biológico)</a:t>
            </a:r>
          </a:p>
        </p:txBody>
      </p:sp>
      <p:sp>
        <p:nvSpPr>
          <p:cNvPr id="5" name="Marcador de contenido 4">
            <a:extLst>
              <a:ext uri="{FF2B5EF4-FFF2-40B4-BE49-F238E27FC236}">
                <a16:creationId xmlns:a16="http://schemas.microsoft.com/office/drawing/2014/main" id="{382C3863-1C16-474D-A36A-7DF38C714B98}"/>
              </a:ext>
            </a:extLst>
          </p:cNvPr>
          <p:cNvSpPr>
            <a:spLocks noGrp="1"/>
          </p:cNvSpPr>
          <p:nvPr>
            <p:ph sz="half" idx="2"/>
          </p:nvPr>
        </p:nvSpPr>
        <p:spPr>
          <a:solidFill>
            <a:srgbClr val="92D050"/>
          </a:solidFill>
        </p:spPr>
        <p:style>
          <a:lnRef idx="2">
            <a:schemeClr val="accent2"/>
          </a:lnRef>
          <a:fillRef idx="1">
            <a:schemeClr val="lt1"/>
          </a:fillRef>
          <a:effectRef idx="0">
            <a:schemeClr val="accent2"/>
          </a:effectRef>
          <a:fontRef idx="minor">
            <a:schemeClr val="dk1"/>
          </a:fontRef>
        </p:style>
        <p:txBody>
          <a:bodyPr/>
          <a:lstStyle/>
          <a:p>
            <a:r>
              <a:rPr lang="es-ES" dirty="0">
                <a:solidFill>
                  <a:srgbClr val="FF0000"/>
                </a:solidFill>
              </a:rPr>
              <a:t>Huevo</a:t>
            </a:r>
            <a:r>
              <a:rPr lang="es-ES" dirty="0"/>
              <a:t> (clara).</a:t>
            </a:r>
          </a:p>
          <a:p>
            <a:r>
              <a:rPr lang="es-ES" dirty="0"/>
              <a:t>Leche.</a:t>
            </a:r>
          </a:p>
          <a:p>
            <a:r>
              <a:rPr lang="es-ES" dirty="0"/>
              <a:t>Pescados.</a:t>
            </a:r>
          </a:p>
          <a:p>
            <a:endParaRPr lang="es-ES" dirty="0"/>
          </a:p>
        </p:txBody>
      </p:sp>
      <p:sp>
        <p:nvSpPr>
          <p:cNvPr id="6" name="Marcador de texto 5">
            <a:extLst>
              <a:ext uri="{FF2B5EF4-FFF2-40B4-BE49-F238E27FC236}">
                <a16:creationId xmlns:a16="http://schemas.microsoft.com/office/drawing/2014/main" id="{6018CE96-D58C-4EED-B3E9-3BAF12331950}"/>
              </a:ext>
            </a:extLst>
          </p:cNvPr>
          <p:cNvSpPr>
            <a:spLocks noGrp="1"/>
          </p:cNvSpPr>
          <p:nvPr>
            <p:ph type="body" sz="quarter" idx="3"/>
          </p:nvPr>
        </p:nvSpPr>
        <p:spPr>
          <a:xfrm>
            <a:off x="6153150" y="1681163"/>
            <a:ext cx="4191322" cy="823912"/>
          </a:xfrm>
        </p:spPr>
        <p:txBody>
          <a:bodyPr/>
          <a:lstStyle/>
          <a:p>
            <a:r>
              <a:rPr lang="es-ES" dirty="0"/>
              <a:t>Vegetales (muy saludables)</a:t>
            </a:r>
          </a:p>
        </p:txBody>
      </p:sp>
      <p:sp>
        <p:nvSpPr>
          <p:cNvPr id="7" name="Marcador de contenido 6">
            <a:extLst>
              <a:ext uri="{FF2B5EF4-FFF2-40B4-BE49-F238E27FC236}">
                <a16:creationId xmlns:a16="http://schemas.microsoft.com/office/drawing/2014/main" id="{9423E0B3-FBC1-4198-BD8F-11C1CADF37D0}"/>
              </a:ext>
            </a:extLst>
          </p:cNvPr>
          <p:cNvSpPr>
            <a:spLocks noGrp="1"/>
          </p:cNvSpPr>
          <p:nvPr>
            <p:ph sz="quarter" idx="4"/>
          </p:nvPr>
        </p:nvSpPr>
        <p:spPr>
          <a:solidFill>
            <a:srgbClr val="92D050"/>
          </a:solidFill>
        </p:spPr>
        <p:style>
          <a:lnRef idx="2">
            <a:schemeClr val="accent2"/>
          </a:lnRef>
          <a:fillRef idx="1">
            <a:schemeClr val="lt1"/>
          </a:fillRef>
          <a:effectRef idx="0">
            <a:schemeClr val="accent2"/>
          </a:effectRef>
          <a:fontRef idx="minor">
            <a:schemeClr val="dk1"/>
          </a:fontRef>
        </p:style>
        <p:txBody>
          <a:bodyPr/>
          <a:lstStyle/>
          <a:p>
            <a:r>
              <a:rPr lang="es-ES" dirty="0"/>
              <a:t>Legumbres:</a:t>
            </a:r>
          </a:p>
          <a:p>
            <a:pPr lvl="1"/>
            <a:r>
              <a:rPr lang="es-ES" dirty="0"/>
              <a:t>Garbanzos.</a:t>
            </a:r>
          </a:p>
          <a:p>
            <a:pPr lvl="1"/>
            <a:r>
              <a:rPr lang="es-ES" dirty="0"/>
              <a:t>Lentejas, etc.</a:t>
            </a:r>
          </a:p>
        </p:txBody>
      </p:sp>
      <p:graphicFrame>
        <p:nvGraphicFramePr>
          <p:cNvPr id="9" name="Objeto 8"/>
          <p:cNvGraphicFramePr/>
          <p:nvPr/>
        </p:nvGraphicFramePr>
        <p:xfrm>
          <a:off x="1703513" y="4797152"/>
          <a:ext cx="1981439" cy="1879560"/>
        </p:xfrm>
        <a:graphic>
          <a:graphicData uri="http://schemas.openxmlformats.org/presentationml/2006/ole">
            <mc:AlternateContent xmlns:mc="http://schemas.openxmlformats.org/markup-compatibility/2006">
              <mc:Choice xmlns:v="urn:schemas-microsoft-com:vml" Requires="v">
                <p:oleObj spid="_x0000_s1031" name="Imagen de mapa de bits" r:id="rId3" imgW="3283810" imgH="3109229" progId="PBrush">
                  <p:embed/>
                </p:oleObj>
              </mc:Choice>
              <mc:Fallback>
                <p:oleObj name="Imagen de mapa de bits" r:id="rId3" imgW="3283810" imgH="3109229" progId="PBrush">
                  <p:embed/>
                  <p:pic>
                    <p:nvPicPr>
                      <p:cNvPr id="9" name="Objeto 8"/>
                      <p:cNvPicPr/>
                      <p:nvPr/>
                    </p:nvPicPr>
                    <p:blipFill>
                      <a:blip r:embed="rId4"/>
                      <a:stretch>
                        <a:fillRect/>
                      </a:stretch>
                    </p:blipFill>
                    <p:spPr>
                      <a:xfrm>
                        <a:off x="1703513" y="4797152"/>
                        <a:ext cx="1981439" cy="1879560"/>
                      </a:xfrm>
                      <a:prstGeom prst="rect">
                        <a:avLst/>
                      </a:prstGeom>
                      <a:solidFill>
                        <a:srgbClr val="99CCFF"/>
                      </a:solidFill>
                      <a:ln w="0">
                        <a:solidFill>
                          <a:srgbClr val="000000"/>
                        </a:solidFill>
                        <a:prstDash val="solid"/>
                      </a:ln>
                    </p:spPr>
                  </p:pic>
                </p:oleObj>
              </mc:Fallback>
            </mc:AlternateContent>
          </a:graphicData>
        </a:graphic>
      </p:graphicFrame>
      <p:pic>
        <p:nvPicPr>
          <p:cNvPr id="10" name="G0118557"/>
          <p:cNvPicPr>
            <a:picLocks noChangeAspect="1"/>
          </p:cNvPicPr>
          <p:nvPr/>
        </p:nvPicPr>
        <p:blipFill>
          <a:blip r:embed="rId5">
            <a:lum bright="-50000"/>
            <a:alphaModFix/>
          </a:blip>
          <a:srcRect/>
          <a:stretch>
            <a:fillRect/>
          </a:stretch>
        </p:blipFill>
        <p:spPr>
          <a:xfrm>
            <a:off x="4048162" y="4653137"/>
            <a:ext cx="1420560" cy="1222199"/>
          </a:xfrm>
          <a:prstGeom prst="rect">
            <a:avLst/>
          </a:prstGeom>
          <a:noFill/>
          <a:ln>
            <a:noFill/>
          </a:ln>
        </p:spPr>
      </p:pic>
      <p:sp>
        <p:nvSpPr>
          <p:cNvPr id="12" name="CuadroTexto 11">
            <a:extLst>
              <a:ext uri="{FF2B5EF4-FFF2-40B4-BE49-F238E27FC236}">
                <a16:creationId xmlns:a16="http://schemas.microsoft.com/office/drawing/2014/main" id="{7F924631-A5B1-BD9B-C983-43596A8C1D50}"/>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2" name="Imagen 1" descr="Corazón háb salud inicial">
            <a:extLst>
              <a:ext uri="{FF2B5EF4-FFF2-40B4-BE49-F238E27FC236}">
                <a16:creationId xmlns:a16="http://schemas.microsoft.com/office/drawing/2014/main" id="{D987C034-34D2-0423-35F2-2301CBB88F69}"/>
              </a:ext>
            </a:extLst>
          </p:cNvPr>
          <p:cNvPicPr/>
          <p:nvPr/>
        </p:nvPicPr>
        <p:blipFill>
          <a:blip r:embed="rId6">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21023664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FC0A319A-A4DE-485D-A060-5C8651F6B3D6}"/>
              </a:ext>
            </a:extLst>
          </p:cNvPr>
          <p:cNvSpPr>
            <a:spLocks noGrp="1" noChangeArrowheads="1"/>
          </p:cNvSpPr>
          <p:nvPr>
            <p:ph type="title" idx="4294967295"/>
          </p:nvPr>
        </p:nvSpPr>
        <p:spPr>
          <a:xfrm>
            <a:off x="2382147" y="396405"/>
            <a:ext cx="7249616" cy="1143000"/>
          </a:xfrm>
        </p:spPr>
        <p:txBody>
          <a:bodyPr/>
          <a:lstStyle/>
          <a:p>
            <a:pPr eaLnBrk="1" hangingPunct="1"/>
            <a:r>
              <a:rPr lang="es-ES" altLang="es-ES" sz="4800" dirty="0">
                <a:latin typeface="Tahoma" panose="020B0604030504040204" pitchFamily="34" charset="0"/>
              </a:rPr>
              <a:t>Frutas y verduras: Recomendaciones</a:t>
            </a:r>
          </a:p>
        </p:txBody>
      </p:sp>
      <p:sp>
        <p:nvSpPr>
          <p:cNvPr id="77827" name="Rectangle 3">
            <a:extLst>
              <a:ext uri="{FF2B5EF4-FFF2-40B4-BE49-F238E27FC236}">
                <a16:creationId xmlns:a16="http://schemas.microsoft.com/office/drawing/2014/main" id="{7D1D4EB0-A28E-4781-9BC9-314BF0216EA0}"/>
              </a:ext>
            </a:extLst>
          </p:cNvPr>
          <p:cNvSpPr>
            <a:spLocks noGrp="1" noChangeArrowheads="1"/>
          </p:cNvSpPr>
          <p:nvPr>
            <p:ph type="body" idx="4294967295"/>
          </p:nvPr>
        </p:nvSpPr>
        <p:spPr>
          <a:xfrm>
            <a:off x="2495601" y="1916832"/>
            <a:ext cx="9696399" cy="2133600"/>
          </a:xfrm>
        </p:spPr>
        <p:txBody>
          <a:bodyPr/>
          <a:lstStyle/>
          <a:p>
            <a:pPr eaLnBrk="1" hangingPunct="1"/>
            <a:r>
              <a:rPr lang="es-ES" altLang="es-ES" sz="2800" b="1" u="sng" dirty="0">
                <a:solidFill>
                  <a:srgbClr val="669900"/>
                </a:solidFill>
              </a:rPr>
              <a:t>Frutas</a:t>
            </a:r>
            <a:r>
              <a:rPr lang="es-ES" altLang="es-ES" sz="2800" dirty="0"/>
              <a:t>: </a:t>
            </a:r>
            <a:r>
              <a:rPr lang="es-ES" altLang="es-ES" sz="2800" u="sng" dirty="0"/>
              <a:t>3 raciones</a:t>
            </a:r>
            <a:r>
              <a:rPr lang="es-ES" altLang="es-ES" sz="2800" dirty="0"/>
              <a:t> al día. </a:t>
            </a:r>
            <a:r>
              <a:rPr lang="es-ES" altLang="es-ES" sz="2800" dirty="0">
                <a:solidFill>
                  <a:srgbClr val="FF0000"/>
                </a:solidFill>
              </a:rPr>
              <a:t>Mejor, </a:t>
            </a:r>
            <a:r>
              <a:rPr lang="es-ES" altLang="es-ES" sz="2800" b="1" dirty="0">
                <a:solidFill>
                  <a:srgbClr val="FF0000"/>
                </a:solidFill>
              </a:rPr>
              <a:t>MADURAS</a:t>
            </a:r>
            <a:r>
              <a:rPr lang="es-ES" altLang="es-ES" sz="2800" dirty="0">
                <a:solidFill>
                  <a:srgbClr val="FF0000"/>
                </a:solidFill>
              </a:rPr>
              <a:t>.</a:t>
            </a:r>
          </a:p>
          <a:p>
            <a:pPr eaLnBrk="1" hangingPunct="1">
              <a:spcBef>
                <a:spcPct val="50000"/>
              </a:spcBef>
            </a:pPr>
            <a:r>
              <a:rPr lang="es-ES" altLang="es-ES" sz="2800" b="1" u="sng" dirty="0">
                <a:solidFill>
                  <a:srgbClr val="669900"/>
                </a:solidFill>
              </a:rPr>
              <a:t>Verduras y hortalizas</a:t>
            </a:r>
            <a:r>
              <a:rPr lang="es-ES" altLang="es-ES" sz="2800" dirty="0"/>
              <a:t>: </a:t>
            </a:r>
            <a:r>
              <a:rPr lang="es-ES" altLang="es-ES" sz="2800" u="sng" dirty="0"/>
              <a:t>2 raciones</a:t>
            </a:r>
            <a:r>
              <a:rPr lang="es-ES" altLang="es-ES" sz="2800" dirty="0"/>
              <a:t> al día, una de ellas como verduras u hortalizas crudas (ensalada, verduras ralladas...).</a:t>
            </a:r>
          </a:p>
          <a:p>
            <a:pPr eaLnBrk="1" hangingPunct="1">
              <a:buFontTx/>
              <a:buNone/>
            </a:pPr>
            <a:endParaRPr lang="es-ES" altLang="es-ES" sz="2800" dirty="0"/>
          </a:p>
        </p:txBody>
      </p:sp>
      <p:sp>
        <p:nvSpPr>
          <p:cNvPr id="77828" name="Text Box 4">
            <a:extLst>
              <a:ext uri="{FF2B5EF4-FFF2-40B4-BE49-F238E27FC236}">
                <a16:creationId xmlns:a16="http://schemas.microsoft.com/office/drawing/2014/main" id="{66FE9ED2-4D46-47EA-8B35-75BE9B90FBC1}"/>
              </a:ext>
            </a:extLst>
          </p:cNvPr>
          <p:cNvSpPr txBox="1">
            <a:spLocks noChangeArrowheads="1"/>
          </p:cNvSpPr>
          <p:nvPr/>
        </p:nvSpPr>
        <p:spPr bwMode="auto">
          <a:xfrm>
            <a:off x="2460768" y="5613807"/>
            <a:ext cx="6781800" cy="1019175"/>
          </a:xfrm>
          <a:prstGeom prst="rect">
            <a:avLst/>
          </a:prstGeom>
          <a:solidFill>
            <a:srgbClr val="C7F1C7"/>
          </a:solidFill>
          <a:ln w="9525">
            <a:solidFill>
              <a:srgbClr val="66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s-ES" altLang="es-ES" sz="2400" b="1">
                <a:solidFill>
                  <a:srgbClr val="000000"/>
                </a:solidFill>
                <a:latin typeface="Tahoma" panose="020B0604030504040204" pitchFamily="34" charset="0"/>
              </a:rPr>
              <a:t>Lavar muy bien las frutas y verduras</a:t>
            </a:r>
          </a:p>
        </p:txBody>
      </p:sp>
      <p:sp>
        <p:nvSpPr>
          <p:cNvPr id="4" name="CuadroTexto 3">
            <a:extLst>
              <a:ext uri="{FF2B5EF4-FFF2-40B4-BE49-F238E27FC236}">
                <a16:creationId xmlns:a16="http://schemas.microsoft.com/office/drawing/2014/main" id="{EEC40F89-8279-C38D-0575-96A374EB13AB}"/>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2" name="Imagen 1" descr="Corazón háb salud inicial">
            <a:extLst>
              <a:ext uri="{FF2B5EF4-FFF2-40B4-BE49-F238E27FC236}">
                <a16:creationId xmlns:a16="http://schemas.microsoft.com/office/drawing/2014/main" id="{B5DA009F-5BAD-F25A-90EA-4C4471148D5B}"/>
              </a:ext>
            </a:extLst>
          </p:cNvPr>
          <p:cNvPicPr/>
          <p:nvPr/>
        </p:nvPicPr>
        <p:blipFill>
          <a:blip r:embed="rId3">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 name="Freeform: Shape 9">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Imagen 2" descr="Un plato con carne y vegetales&#10;&#10;Descripción generada automáticamente">
            <a:extLst>
              <a:ext uri="{FF2B5EF4-FFF2-40B4-BE49-F238E27FC236}">
                <a16:creationId xmlns:a16="http://schemas.microsoft.com/office/drawing/2014/main" id="{BC13A7FE-4173-E507-ABD8-6788FB8E2550}"/>
              </a:ext>
            </a:extLst>
          </p:cNvPr>
          <p:cNvPicPr>
            <a:picLocks noChangeAspect="1"/>
          </p:cNvPicPr>
          <p:nvPr/>
        </p:nvPicPr>
        <p:blipFill rotWithShape="1">
          <a:blip r:embed="rId2">
            <a:extLst>
              <a:ext uri="{28A0092B-C50C-407E-A947-70E740481C1C}">
                <a14:useLocalDpi xmlns:a14="http://schemas.microsoft.com/office/drawing/2010/main" val="0"/>
              </a:ext>
            </a:extLst>
          </a:blip>
          <a:srcRect t="4224"/>
          <a:stretch/>
        </p:blipFill>
        <p:spPr>
          <a:xfrm>
            <a:off x="3041780" y="10"/>
            <a:ext cx="9150220"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14" name="Freeform: Shape 13">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CuadroTexto 4">
            <a:extLst>
              <a:ext uri="{FF2B5EF4-FFF2-40B4-BE49-F238E27FC236}">
                <a16:creationId xmlns:a16="http://schemas.microsoft.com/office/drawing/2014/main" id="{AB3841C1-4BB5-22E7-F9FC-7D3B8E99703D}"/>
              </a:ext>
            </a:extLst>
          </p:cNvPr>
          <p:cNvSpPr txBox="1"/>
          <p:nvPr/>
        </p:nvSpPr>
        <p:spPr>
          <a:xfrm>
            <a:off x="185937" y="405364"/>
            <a:ext cx="3292201" cy="2616101"/>
          </a:xfrm>
          <a:prstGeom prst="rect">
            <a:avLst/>
          </a:prstGeom>
          <a:noFill/>
        </p:spPr>
        <p:txBody>
          <a:bodyPr wrap="square">
            <a:spAutoFit/>
          </a:bodyPr>
          <a:lstStyle/>
          <a:p>
            <a:pPr eaLnBrk="1" hangingPunct="1">
              <a:spcBef>
                <a:spcPct val="50000"/>
              </a:spcBef>
            </a:pPr>
            <a:r>
              <a:rPr lang="es-ES" altLang="es-ES" sz="2000" b="1" dirty="0">
                <a:solidFill>
                  <a:srgbClr val="FFFF00"/>
                </a:solidFill>
              </a:rPr>
              <a:t>Las </a:t>
            </a:r>
            <a:r>
              <a:rPr lang="es-ES" altLang="es-ES" sz="2400" b="1" u="sng" dirty="0">
                <a:solidFill>
                  <a:srgbClr val="FFFF00"/>
                </a:solidFill>
              </a:rPr>
              <a:t>frutas y verduras:</a:t>
            </a:r>
          </a:p>
          <a:p>
            <a:pPr marL="285750" indent="-285750" eaLnBrk="1" hangingPunct="1">
              <a:spcBef>
                <a:spcPct val="50000"/>
              </a:spcBef>
              <a:buFont typeface="Arial" panose="020B0604020202020204" pitchFamily="34" charset="0"/>
              <a:buChar char="•"/>
            </a:pPr>
            <a:r>
              <a:rPr lang="es-ES" altLang="es-ES" sz="2000" b="1" dirty="0">
                <a:solidFill>
                  <a:srgbClr val="FFFF00"/>
                </a:solidFill>
              </a:rPr>
              <a:t>Tienen gran </a:t>
            </a:r>
            <a:r>
              <a:rPr lang="es-ES" altLang="es-ES" sz="2000" b="1" u="sng" dirty="0">
                <a:solidFill>
                  <a:srgbClr val="FFFF00"/>
                </a:solidFill>
              </a:rPr>
              <a:t>variedad</a:t>
            </a:r>
            <a:r>
              <a:rPr lang="es-ES" altLang="es-ES" sz="2000" b="1" dirty="0">
                <a:solidFill>
                  <a:srgbClr val="FFFF00"/>
                </a:solidFill>
              </a:rPr>
              <a:t> de colores y texturas.</a:t>
            </a:r>
          </a:p>
          <a:p>
            <a:pPr marL="285750" indent="-285750" eaLnBrk="1" hangingPunct="1">
              <a:spcBef>
                <a:spcPct val="50000"/>
              </a:spcBef>
              <a:buFont typeface="Arial" panose="020B0604020202020204" pitchFamily="34" charset="0"/>
              <a:buChar char="•"/>
            </a:pPr>
            <a:r>
              <a:rPr lang="es-ES" altLang="es-ES" sz="2000" b="1" dirty="0">
                <a:solidFill>
                  <a:srgbClr val="FFFF00"/>
                </a:solidFill>
              </a:rPr>
              <a:t>Aportan diversidad de </a:t>
            </a:r>
            <a:r>
              <a:rPr lang="es-ES" altLang="es-ES" sz="2000" b="1" u="sng" dirty="0">
                <a:solidFill>
                  <a:srgbClr val="FFFF00"/>
                </a:solidFill>
              </a:rPr>
              <a:t>antioxidantes</a:t>
            </a:r>
            <a:r>
              <a:rPr lang="es-ES" altLang="es-ES" sz="2000" b="1" dirty="0">
                <a:solidFill>
                  <a:srgbClr val="FFFF00"/>
                </a:solidFill>
              </a:rPr>
              <a:t> y de otras sustancias protectoras.</a:t>
            </a:r>
          </a:p>
        </p:txBody>
      </p:sp>
      <p:sp>
        <p:nvSpPr>
          <p:cNvPr id="6" name="CuadroTexto 5">
            <a:extLst>
              <a:ext uri="{FF2B5EF4-FFF2-40B4-BE49-F238E27FC236}">
                <a16:creationId xmlns:a16="http://schemas.microsoft.com/office/drawing/2014/main" id="{F04D60B8-4539-C4C1-12DA-93B17C74228C}"/>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spTree>
    <p:extLst>
      <p:ext uri="{BB962C8B-B14F-4D97-AF65-F5344CB8AC3E}">
        <p14:creationId xmlns:p14="http://schemas.microsoft.com/office/powerpoint/2010/main" val="3667754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Text Box 3">
            <a:extLst>
              <a:ext uri="{FF2B5EF4-FFF2-40B4-BE49-F238E27FC236}">
                <a16:creationId xmlns:a16="http://schemas.microsoft.com/office/drawing/2014/main" id="{6A5DEB23-A117-4AA7-B58E-0DEED3FFD81E}"/>
              </a:ext>
            </a:extLst>
          </p:cNvPr>
          <p:cNvSpPr txBox="1">
            <a:spLocks noChangeArrowheads="1"/>
          </p:cNvSpPr>
          <p:nvPr/>
        </p:nvSpPr>
        <p:spPr bwMode="auto">
          <a:xfrm>
            <a:off x="1992314" y="2636838"/>
            <a:ext cx="7920037" cy="519112"/>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s-ES_tradnl" altLang="es-ES" sz="2800" b="1">
                <a:solidFill>
                  <a:srgbClr val="000000"/>
                </a:solidFill>
              </a:rPr>
              <a:t>1 ración de frutas y verduras = 80 gramos</a:t>
            </a:r>
            <a:endParaRPr lang="es-ES" altLang="es-ES" sz="2800" b="1">
              <a:solidFill>
                <a:srgbClr val="000000"/>
              </a:solidFill>
            </a:endParaRPr>
          </a:p>
        </p:txBody>
      </p:sp>
      <p:sp>
        <p:nvSpPr>
          <p:cNvPr id="2" name="CuadroTexto 1">
            <a:extLst>
              <a:ext uri="{FF2B5EF4-FFF2-40B4-BE49-F238E27FC236}">
                <a16:creationId xmlns:a16="http://schemas.microsoft.com/office/drawing/2014/main" id="{A02123E1-A478-636D-C751-5F3AA92149EA}"/>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3" name="Imagen 2" descr="Corazón háb salud inicial">
            <a:extLst>
              <a:ext uri="{FF2B5EF4-FFF2-40B4-BE49-F238E27FC236}">
                <a16:creationId xmlns:a16="http://schemas.microsoft.com/office/drawing/2014/main" id="{8C04482E-A4C6-96FC-8FC1-DC3FEC498BD5}"/>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Unas naranjas al lado de un plátano&#10;&#10;Descripción generada automáticamente">
            <a:extLst>
              <a:ext uri="{FF2B5EF4-FFF2-40B4-BE49-F238E27FC236}">
                <a16:creationId xmlns:a16="http://schemas.microsoft.com/office/drawing/2014/main" id="{0743289A-E630-15F0-85E3-5177E210D392}"/>
              </a:ext>
            </a:extLst>
          </p:cNvPr>
          <p:cNvPicPr>
            <a:picLocks noChangeAspect="1"/>
          </p:cNvPicPr>
          <p:nvPr/>
        </p:nvPicPr>
        <p:blipFill rotWithShape="1">
          <a:blip r:embed="rId2">
            <a:extLst>
              <a:ext uri="{28A0092B-C50C-407E-A947-70E740481C1C}">
                <a14:useLocalDpi xmlns:a14="http://schemas.microsoft.com/office/drawing/2010/main" val="0"/>
              </a:ext>
            </a:extLst>
          </a:blip>
          <a:srcRect t="26675" b="29789"/>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23" name="Group 22">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24" name="Freeform: Shape 23">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5" name="Group 24">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26" name="Group 25">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30" name="Freeform: Shape 29">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7" name="Group 26">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28" name="Freeform: Shape 27">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Text Box 4">
            <a:extLst>
              <a:ext uri="{FF2B5EF4-FFF2-40B4-BE49-F238E27FC236}">
                <a16:creationId xmlns:a16="http://schemas.microsoft.com/office/drawing/2014/main" id="{20862FAA-F6B4-14A3-B061-590F37DEBB04}"/>
              </a:ext>
            </a:extLst>
          </p:cNvPr>
          <p:cNvSpPr txBox="1">
            <a:spLocks noChangeArrowheads="1"/>
          </p:cNvSpPr>
          <p:nvPr/>
        </p:nvSpPr>
        <p:spPr bwMode="auto">
          <a:xfrm>
            <a:off x="0" y="215325"/>
            <a:ext cx="361487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buNone/>
            </a:pPr>
            <a:r>
              <a:rPr lang="es-ES" altLang="es-ES" sz="2800" dirty="0">
                <a:solidFill>
                  <a:srgbClr val="FFFF00"/>
                </a:solidFill>
                <a:latin typeface="Arial" panose="020B0604020202020204" pitchFamily="34" charset="0"/>
              </a:rPr>
              <a:t>La ingesta de varias piezas diarias de frutas y verduras al día </a:t>
            </a:r>
            <a:r>
              <a:rPr lang="es-ES" altLang="es-ES" sz="2800" u="sng" dirty="0">
                <a:solidFill>
                  <a:srgbClr val="FFFF00"/>
                </a:solidFill>
                <a:latin typeface="Arial" panose="020B0604020202020204" pitchFamily="34" charset="0"/>
              </a:rPr>
              <a:t>puede mejorar el estado de ánimo</a:t>
            </a:r>
            <a:r>
              <a:rPr lang="es-ES" altLang="es-ES" sz="2800" dirty="0">
                <a:solidFill>
                  <a:srgbClr val="FFFF00"/>
                </a:solidFill>
                <a:latin typeface="Arial" panose="020B0604020202020204" pitchFamily="34" charset="0"/>
              </a:rPr>
              <a:t>*</a:t>
            </a:r>
          </a:p>
        </p:txBody>
      </p:sp>
      <p:sp>
        <p:nvSpPr>
          <p:cNvPr id="5" name="Text Box 5">
            <a:extLst>
              <a:ext uri="{FF2B5EF4-FFF2-40B4-BE49-F238E27FC236}">
                <a16:creationId xmlns:a16="http://schemas.microsoft.com/office/drawing/2014/main" id="{B08B9004-1C8A-D9A8-79B0-C79AF70A087E}"/>
              </a:ext>
            </a:extLst>
          </p:cNvPr>
          <p:cNvSpPr txBox="1">
            <a:spLocks noChangeArrowheads="1"/>
          </p:cNvSpPr>
          <p:nvPr/>
        </p:nvSpPr>
        <p:spPr bwMode="auto">
          <a:xfrm>
            <a:off x="-46906" y="6583352"/>
            <a:ext cx="42116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buNone/>
            </a:pPr>
            <a:r>
              <a:rPr lang="es-ES" altLang="es-ES" sz="1200" i="1" dirty="0">
                <a:solidFill>
                  <a:schemeClr val="bg1"/>
                </a:solidFill>
                <a:cs typeface="Times New Roman" panose="02020603050405020304" pitchFamily="18" charset="0"/>
              </a:rPr>
              <a:t>*Universidad de </a:t>
            </a:r>
            <a:r>
              <a:rPr lang="es-ES" altLang="es-ES" sz="1200" i="1" dirty="0" err="1">
                <a:solidFill>
                  <a:schemeClr val="bg1"/>
                </a:solidFill>
                <a:cs typeface="Times New Roman" panose="02020603050405020304" pitchFamily="18" charset="0"/>
              </a:rPr>
              <a:t>Otago</a:t>
            </a:r>
            <a:r>
              <a:rPr lang="es-ES" altLang="es-ES" sz="1200" i="1" dirty="0">
                <a:solidFill>
                  <a:schemeClr val="bg1"/>
                </a:solidFill>
                <a:cs typeface="Times New Roman" panose="02020603050405020304" pitchFamily="18" charset="0"/>
              </a:rPr>
              <a:t>, Nueva Zelanda. 01.2013</a:t>
            </a:r>
          </a:p>
        </p:txBody>
      </p:sp>
      <p:sp>
        <p:nvSpPr>
          <p:cNvPr id="6" name="CuadroTexto 5">
            <a:extLst>
              <a:ext uri="{FF2B5EF4-FFF2-40B4-BE49-F238E27FC236}">
                <a16:creationId xmlns:a16="http://schemas.microsoft.com/office/drawing/2014/main" id="{A5F0EF98-2E8C-B031-677B-A2790A8CD75E}"/>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chemeClr val="accent6">
                    <a:lumMod val="40000"/>
                    <a:lumOff val="60000"/>
                  </a:schemeClr>
                </a:solidFill>
              </a:rPr>
              <a:t>Servicio Extremeño de Salud. D. Gral. de Salud Pública. Unidad de Educación para la Salud”. Octubre-noviembre 2022 (versión 1).</a:t>
            </a:r>
          </a:p>
        </p:txBody>
      </p:sp>
    </p:spTree>
    <p:extLst>
      <p:ext uri="{BB962C8B-B14F-4D97-AF65-F5344CB8AC3E}">
        <p14:creationId xmlns:p14="http://schemas.microsoft.com/office/powerpoint/2010/main" val="1505953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1676400" y="228600"/>
            <a:ext cx="8305800" cy="1143000"/>
          </a:xfrm>
          <a:prstGeom prst="rect">
            <a:avLst/>
          </a:prstGeom>
          <a:solidFill>
            <a:srgbClr val="00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s-ES" altLang="es-ES" sz="3600" b="1" dirty="0">
                <a:solidFill>
                  <a:srgbClr val="000000"/>
                </a:solidFill>
                <a:effectLst>
                  <a:outerShdw blurRad="38100" dist="38100" dir="2700000" algn="tl">
                    <a:srgbClr val="FFFFFF"/>
                  </a:outerShdw>
                </a:effectLst>
              </a:rPr>
              <a:t>Dieta Mediterránea</a:t>
            </a:r>
          </a:p>
        </p:txBody>
      </p:sp>
      <p:sp>
        <p:nvSpPr>
          <p:cNvPr id="592899" name="Rectangle 3"/>
          <p:cNvSpPr>
            <a:spLocks noChangeArrowheads="1"/>
          </p:cNvSpPr>
          <p:nvPr/>
        </p:nvSpPr>
        <p:spPr bwMode="auto">
          <a:xfrm>
            <a:off x="2263775" y="2840038"/>
            <a:ext cx="76644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s-ES" altLang="es-ES">
              <a:solidFill>
                <a:srgbClr val="000000"/>
              </a:solidFill>
            </a:endParaRPr>
          </a:p>
        </p:txBody>
      </p:sp>
      <p:sp>
        <p:nvSpPr>
          <p:cNvPr id="592900" name="Rectangle 4"/>
          <p:cNvSpPr>
            <a:spLocks noChangeArrowheads="1"/>
          </p:cNvSpPr>
          <p:nvPr/>
        </p:nvSpPr>
        <p:spPr bwMode="auto">
          <a:xfrm>
            <a:off x="1352550" y="30972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s-ES" altLang="es-ES">
              <a:solidFill>
                <a:srgbClr val="000000"/>
              </a:solidFill>
            </a:endParaRPr>
          </a:p>
        </p:txBody>
      </p:sp>
      <p:sp>
        <p:nvSpPr>
          <p:cNvPr id="445445" name="Text Box 5"/>
          <p:cNvSpPr txBox="1">
            <a:spLocks noChangeArrowheads="1"/>
          </p:cNvSpPr>
          <p:nvPr/>
        </p:nvSpPr>
        <p:spPr bwMode="auto">
          <a:xfrm>
            <a:off x="2057400" y="1547814"/>
            <a:ext cx="83058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s-ES" altLang="es-ES" sz="2400" b="1" u="sng" dirty="0">
                <a:solidFill>
                  <a:srgbClr val="0000CC"/>
                </a:solidFill>
              </a:rPr>
              <a:t>¿Qué es dieta mediterránea?</a:t>
            </a:r>
          </a:p>
          <a:p>
            <a:pPr marL="342900" indent="-342900" eaLnBrk="1" fontAlgn="base" hangingPunct="1">
              <a:spcBef>
                <a:spcPct val="50000"/>
              </a:spcBef>
              <a:spcAft>
                <a:spcPct val="0"/>
              </a:spcAft>
              <a:buFontTx/>
              <a:buChar char="-"/>
            </a:pPr>
            <a:r>
              <a:rPr lang="es-ES" altLang="es-ES" sz="2400" dirty="0">
                <a:solidFill>
                  <a:srgbClr val="000000"/>
                </a:solidFill>
              </a:rPr>
              <a:t>La dieta mediterránea comprende un conjunto de </a:t>
            </a:r>
            <a:r>
              <a:rPr lang="es-ES" altLang="es-ES" sz="2400" u="sng" dirty="0">
                <a:solidFill>
                  <a:srgbClr val="000000"/>
                </a:solidFill>
              </a:rPr>
              <a:t>conocimientos</a:t>
            </a:r>
            <a:r>
              <a:rPr lang="es-ES" altLang="es-ES" sz="2400" dirty="0">
                <a:solidFill>
                  <a:srgbClr val="000000"/>
                </a:solidFill>
              </a:rPr>
              <a:t>, competencias prácticas, rituales, </a:t>
            </a:r>
            <a:r>
              <a:rPr lang="es-ES" altLang="es-ES" sz="2400" u="sng" dirty="0">
                <a:solidFill>
                  <a:srgbClr val="000000"/>
                </a:solidFill>
              </a:rPr>
              <a:t>tradiciones</a:t>
            </a:r>
            <a:r>
              <a:rPr lang="es-ES" altLang="es-ES" sz="2400" dirty="0">
                <a:solidFill>
                  <a:srgbClr val="000000"/>
                </a:solidFill>
              </a:rPr>
              <a:t> y símbolos relacionados con los cultivos y cosechas </a:t>
            </a:r>
            <a:r>
              <a:rPr lang="es-ES" altLang="es-ES" sz="2400" u="sng" dirty="0">
                <a:solidFill>
                  <a:srgbClr val="000000"/>
                </a:solidFill>
              </a:rPr>
              <a:t>agrícolas</a:t>
            </a:r>
            <a:r>
              <a:rPr lang="es-ES" altLang="es-ES" sz="2400" dirty="0">
                <a:solidFill>
                  <a:srgbClr val="000000"/>
                </a:solidFill>
              </a:rPr>
              <a:t>, la </a:t>
            </a:r>
            <a:r>
              <a:rPr lang="es-ES" altLang="es-ES" sz="2400" u="sng" dirty="0">
                <a:solidFill>
                  <a:srgbClr val="000000"/>
                </a:solidFill>
              </a:rPr>
              <a:t>pesca</a:t>
            </a:r>
            <a:r>
              <a:rPr lang="es-ES" altLang="es-ES" sz="2400" dirty="0">
                <a:solidFill>
                  <a:srgbClr val="000000"/>
                </a:solidFill>
              </a:rPr>
              <a:t> y la </a:t>
            </a:r>
            <a:r>
              <a:rPr lang="es-ES" altLang="es-ES" sz="2400" u="sng" dirty="0">
                <a:solidFill>
                  <a:srgbClr val="000000"/>
                </a:solidFill>
              </a:rPr>
              <a:t>cría de animales</a:t>
            </a:r>
            <a:r>
              <a:rPr lang="es-ES" altLang="es-ES" sz="2400" dirty="0">
                <a:solidFill>
                  <a:srgbClr val="000000"/>
                </a:solidFill>
              </a:rPr>
              <a:t>, y también con la forma de conservar, transformar, </a:t>
            </a:r>
            <a:r>
              <a:rPr lang="es-ES" altLang="es-ES" sz="2400" u="sng" dirty="0">
                <a:solidFill>
                  <a:srgbClr val="000000"/>
                </a:solidFill>
              </a:rPr>
              <a:t>cocinar</a:t>
            </a:r>
            <a:r>
              <a:rPr lang="es-ES" altLang="es-ES" sz="2400" dirty="0">
                <a:solidFill>
                  <a:srgbClr val="000000"/>
                </a:solidFill>
              </a:rPr>
              <a:t>, </a:t>
            </a:r>
            <a:r>
              <a:rPr lang="es-ES" altLang="es-ES" sz="2400" u="sng" dirty="0">
                <a:solidFill>
                  <a:srgbClr val="000000"/>
                </a:solidFill>
              </a:rPr>
              <a:t>compartir</a:t>
            </a:r>
            <a:r>
              <a:rPr lang="es-ES" altLang="es-ES" sz="2400" dirty="0">
                <a:solidFill>
                  <a:srgbClr val="000000"/>
                </a:solidFill>
              </a:rPr>
              <a:t> y </a:t>
            </a:r>
            <a:r>
              <a:rPr lang="es-ES" altLang="es-ES" sz="2400" u="sng" dirty="0">
                <a:solidFill>
                  <a:srgbClr val="000000"/>
                </a:solidFill>
              </a:rPr>
              <a:t>consumir</a:t>
            </a:r>
            <a:r>
              <a:rPr lang="es-ES" altLang="es-ES" sz="2400" dirty="0">
                <a:solidFill>
                  <a:srgbClr val="000000"/>
                </a:solidFill>
              </a:rPr>
              <a:t> los alimentos*.</a:t>
            </a:r>
          </a:p>
          <a:p>
            <a:pPr marL="342900" indent="-342900" eaLnBrk="1" fontAlgn="base" hangingPunct="1">
              <a:spcBef>
                <a:spcPct val="50000"/>
              </a:spcBef>
              <a:spcAft>
                <a:spcPct val="0"/>
              </a:spcAft>
              <a:buFontTx/>
              <a:buChar char="-"/>
            </a:pPr>
            <a:r>
              <a:rPr lang="es-ES" altLang="es-ES" sz="2400" dirty="0">
                <a:solidFill>
                  <a:srgbClr val="000000"/>
                </a:solidFill>
              </a:rPr>
              <a:t>Está reconocida como </a:t>
            </a:r>
            <a:r>
              <a:rPr lang="es-ES" altLang="es-ES" sz="2400" u="sng" dirty="0">
                <a:solidFill>
                  <a:srgbClr val="FF0000"/>
                </a:solidFill>
              </a:rPr>
              <a:t>Patrimonio Cultural Inmaterial </a:t>
            </a:r>
            <a:r>
              <a:rPr lang="es-ES" altLang="es-ES" sz="2400" dirty="0">
                <a:solidFill>
                  <a:srgbClr val="000000"/>
                </a:solidFill>
              </a:rPr>
              <a:t>por la UNESCO*.</a:t>
            </a:r>
          </a:p>
          <a:p>
            <a:pPr eaLnBrk="1" fontAlgn="base" hangingPunct="1">
              <a:spcBef>
                <a:spcPct val="50000"/>
              </a:spcBef>
              <a:spcAft>
                <a:spcPct val="0"/>
              </a:spcAft>
            </a:pPr>
            <a:endParaRPr lang="es-ES" altLang="es-ES" sz="2400" b="1" u="sng" dirty="0">
              <a:solidFill>
                <a:srgbClr val="0000CC"/>
              </a:solidFill>
            </a:endParaRPr>
          </a:p>
          <a:p>
            <a:pPr eaLnBrk="1" fontAlgn="base" hangingPunct="1">
              <a:spcBef>
                <a:spcPct val="50000"/>
              </a:spcBef>
              <a:spcAft>
                <a:spcPct val="0"/>
              </a:spcAft>
            </a:pPr>
            <a:endParaRPr lang="es-ES" altLang="es-ES" sz="2400" b="1" u="sng" dirty="0">
              <a:solidFill>
                <a:srgbClr val="0000CC"/>
              </a:solidFill>
            </a:endParaRPr>
          </a:p>
        </p:txBody>
      </p:sp>
      <p:pic>
        <p:nvPicPr>
          <p:cNvPr id="445447" name="Picture 7" descr="aceitunas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6588" y="1"/>
            <a:ext cx="2411412"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
            <a:extLst>
              <a:ext uri="{FF2B5EF4-FFF2-40B4-BE49-F238E27FC236}">
                <a16:creationId xmlns:a16="http://schemas.microsoft.com/office/drawing/2014/main" id="{1BA23DC1-3720-4606-B901-F887BDB5A9CF}"/>
              </a:ext>
            </a:extLst>
          </p:cNvPr>
          <p:cNvSpPr txBox="1">
            <a:spLocks noChangeArrowheads="1"/>
          </p:cNvSpPr>
          <p:nvPr/>
        </p:nvSpPr>
        <p:spPr bwMode="auto">
          <a:xfrm>
            <a:off x="4079775" y="6583362"/>
            <a:ext cx="81093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a:solidFill>
                  <a:srgbClr val="000000"/>
                </a:solidFill>
                <a:latin typeface="Times New Roman" panose="02020603050405020304" pitchFamily="18" charset="0"/>
                <a:cs typeface="Times New Roman" panose="02020603050405020304" pitchFamily="18" charset="0"/>
              </a:rPr>
              <a:t>*La </a:t>
            </a:r>
            <a:r>
              <a:rPr lang="en-US" altLang="es-ES" sz="1200" i="1" dirty="0" err="1">
                <a:solidFill>
                  <a:srgbClr val="000000"/>
                </a:solidFill>
                <a:latin typeface="Times New Roman" panose="02020603050405020304" pitchFamily="18" charset="0"/>
                <a:cs typeface="Times New Roman" panose="02020603050405020304" pitchFamily="18" charset="0"/>
              </a:rPr>
              <a:t>dieta</a:t>
            </a:r>
            <a:r>
              <a:rPr lang="en-US" altLang="es-ES" sz="1200" i="1" dirty="0">
                <a:solidFill>
                  <a:srgbClr val="000000"/>
                </a:solidFill>
                <a:latin typeface="Times New Roman" panose="02020603050405020304" pitchFamily="18" charset="0"/>
                <a:cs typeface="Times New Roman" panose="02020603050405020304" pitchFamily="18" charset="0"/>
              </a:rPr>
              <a:t> </a:t>
            </a:r>
            <a:r>
              <a:rPr lang="en-US" altLang="es-ES" sz="1200" i="1" dirty="0" err="1">
                <a:solidFill>
                  <a:srgbClr val="000000"/>
                </a:solidFill>
                <a:latin typeface="Times New Roman" panose="02020603050405020304" pitchFamily="18" charset="0"/>
                <a:cs typeface="Times New Roman" panose="02020603050405020304" pitchFamily="18" charset="0"/>
              </a:rPr>
              <a:t>mediterránea</a:t>
            </a:r>
            <a:r>
              <a:rPr lang="en-US" altLang="es-ES" sz="1200" i="1" dirty="0">
                <a:solidFill>
                  <a:srgbClr val="000000"/>
                </a:solidFill>
                <a:latin typeface="Times New Roman" panose="02020603050405020304" pitchFamily="18" charset="0"/>
                <a:cs typeface="Times New Roman" panose="02020603050405020304" pitchFamily="18" charset="0"/>
              </a:rPr>
              <a:t>. </a:t>
            </a:r>
            <a:r>
              <a:rPr lang="en-US" altLang="es-ES" sz="1200" i="1" dirty="0">
                <a:solidFill>
                  <a:srgbClr val="00000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https://ich.unesco.org/es/RL/la-dieta-mediterranea-00884</a:t>
            </a:r>
            <a:r>
              <a:rPr lang="en-US" altLang="es-ES" sz="1200" i="1" dirty="0">
                <a:solidFill>
                  <a:srgbClr val="000000"/>
                </a:solidFill>
                <a:latin typeface="Times New Roman" panose="02020603050405020304" pitchFamily="18" charset="0"/>
                <a:cs typeface="Times New Roman" panose="02020603050405020304" pitchFamily="18" charset="0"/>
              </a:rPr>
              <a:t> </a:t>
            </a:r>
            <a:endParaRPr lang="es-ES" altLang="es-ES" sz="1200" i="1" dirty="0">
              <a:solidFill>
                <a:srgbClr val="000000"/>
              </a:solidFill>
              <a:latin typeface="Times New Roman" panose="02020603050405020304" pitchFamily="18" charset="0"/>
              <a:cs typeface="Times New Roman" panose="02020603050405020304" pitchFamily="18" charset="0"/>
            </a:endParaRPr>
          </a:p>
        </p:txBody>
      </p:sp>
      <p:pic>
        <p:nvPicPr>
          <p:cNvPr id="2" name="Elementos multimedia en línea 1" title="Mediterranean diet">
            <a:hlinkClick r:id="" action="ppaction://media"/>
            <a:extLst>
              <a:ext uri="{FF2B5EF4-FFF2-40B4-BE49-F238E27FC236}">
                <a16:creationId xmlns:a16="http://schemas.microsoft.com/office/drawing/2014/main" id="{F0A44BC1-1180-4190-AC8B-8B2E5C72C8C4}"/>
              </a:ext>
            </a:extLst>
          </p:cNvPr>
          <p:cNvPicPr>
            <a:picLocks noRot="1" noChangeAspect="1"/>
          </p:cNvPicPr>
          <p:nvPr>
            <a:videoFile r:link="rId1"/>
          </p:nvPr>
        </p:nvPicPr>
        <p:blipFill>
          <a:blip r:embed="rId5"/>
          <a:stretch>
            <a:fillRect/>
          </a:stretch>
        </p:blipFill>
        <p:spPr>
          <a:xfrm>
            <a:off x="8012814" y="4954292"/>
            <a:ext cx="2540000" cy="1435100"/>
          </a:xfrm>
          <a:prstGeom prst="rect">
            <a:avLst/>
          </a:prstGeom>
        </p:spPr>
      </p:pic>
      <p:sp>
        <p:nvSpPr>
          <p:cNvPr id="3" name="CuadroTexto 2">
            <a:extLst>
              <a:ext uri="{FF2B5EF4-FFF2-40B4-BE49-F238E27FC236}">
                <a16:creationId xmlns:a16="http://schemas.microsoft.com/office/drawing/2014/main" id="{B325BBDC-0255-4C0D-A72F-B95871E2B60B}"/>
              </a:ext>
            </a:extLst>
          </p:cNvPr>
          <p:cNvSpPr txBox="1"/>
          <p:nvPr/>
        </p:nvSpPr>
        <p:spPr>
          <a:xfrm>
            <a:off x="231449" y="5379915"/>
            <a:ext cx="7648015" cy="954107"/>
          </a:xfrm>
          <a:prstGeom prst="rect">
            <a:avLst/>
          </a:prstGeom>
          <a:solidFill>
            <a:srgbClr val="FFFF00"/>
          </a:solidFill>
        </p:spPr>
        <p:txBody>
          <a:bodyPr wrap="square" rtlCol="0">
            <a:spAutoFit/>
          </a:bodyPr>
          <a:lstStyle/>
          <a:p>
            <a:pPr algn="ctr" eaLnBrk="0" fontAlgn="base" hangingPunct="0">
              <a:spcBef>
                <a:spcPct val="0"/>
              </a:spcBef>
              <a:spcAft>
                <a:spcPct val="0"/>
              </a:spcAft>
            </a:pPr>
            <a:r>
              <a:rPr lang="es-ES" sz="2800" b="1" dirty="0">
                <a:solidFill>
                  <a:srgbClr val="000000"/>
                </a:solidFill>
                <a:latin typeface="Arial" panose="020B0604020202020204" pitchFamily="34" charset="0"/>
                <a:cs typeface="Arial" panose="020B0604020202020204" pitchFamily="34" charset="0"/>
              </a:rPr>
              <a:t>Es un estilo de vida. Es lo QUÉ comemos y CÓMO lo comemos.</a:t>
            </a:r>
          </a:p>
        </p:txBody>
      </p:sp>
      <p:sp>
        <p:nvSpPr>
          <p:cNvPr id="4" name="CuadroTexto 3">
            <a:extLst>
              <a:ext uri="{FF2B5EF4-FFF2-40B4-BE49-F238E27FC236}">
                <a16:creationId xmlns:a16="http://schemas.microsoft.com/office/drawing/2014/main" id="{605CEB8E-0AF3-4A95-CB7B-F7C50EBAA546}"/>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chemeClr val="accent6">
                    <a:lumMod val="40000"/>
                    <a:lumOff val="60000"/>
                  </a:schemeClr>
                </a:solidFill>
              </a:rPr>
              <a:t>Servicio Extremeño de Salud. D. Gral. de Salud Pública. Unidad de Educación para la Salud”. Octubre-noviembre 2022 (versión 1).</a:t>
            </a:r>
          </a:p>
        </p:txBody>
      </p:sp>
      <p:pic>
        <p:nvPicPr>
          <p:cNvPr id="5" name="Imagen 4" descr="Corazón háb salud inicial">
            <a:extLst>
              <a:ext uri="{FF2B5EF4-FFF2-40B4-BE49-F238E27FC236}">
                <a16:creationId xmlns:a16="http://schemas.microsoft.com/office/drawing/2014/main" id="{71CFF5DA-3C59-81E4-A804-BFF2AE2C82B1}"/>
              </a:ext>
            </a:extLst>
          </p:cNvPr>
          <p:cNvPicPr/>
          <p:nvPr/>
        </p:nvPicPr>
        <p:blipFill>
          <a:blip r:embed="rId6">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24345253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45445"/>
                                        </p:tgtEl>
                                        <p:attrNameLst>
                                          <p:attrName>style.visibility</p:attrName>
                                        </p:attrNameLst>
                                      </p:cBhvr>
                                      <p:to>
                                        <p:strVal val="visible"/>
                                      </p:to>
                                    </p:set>
                                    <p:anim calcmode="lin" valueType="num">
                                      <p:cBhvr additive="base">
                                        <p:cTn id="7" dur="500" fill="hold"/>
                                        <p:tgtEl>
                                          <p:spTgt spid="445445"/>
                                        </p:tgtEl>
                                        <p:attrNameLst>
                                          <p:attrName>ppt_x</p:attrName>
                                        </p:attrNameLst>
                                      </p:cBhvr>
                                      <p:tavLst>
                                        <p:tav tm="0">
                                          <p:val>
                                            <p:strVal val="#ppt_x"/>
                                          </p:val>
                                        </p:tav>
                                        <p:tav tm="100000">
                                          <p:val>
                                            <p:strVal val="#ppt_x"/>
                                          </p:val>
                                        </p:tav>
                                      </p:tavLst>
                                    </p:anim>
                                    <p:anim calcmode="lin" valueType="num">
                                      <p:cBhvr additive="base">
                                        <p:cTn id="8" dur="500" fill="hold"/>
                                        <p:tgtEl>
                                          <p:spTgt spid="44544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30" presetClass="entr" presetSubtype="0" fill="hold" nodeType="afterEffect">
                                  <p:stCondLst>
                                    <p:cond delay="5000"/>
                                  </p:stCondLst>
                                  <p:childTnLst>
                                    <p:set>
                                      <p:cBhvr>
                                        <p:cTn id="11" dur="1" fill="hold">
                                          <p:stCondLst>
                                            <p:cond delay="0"/>
                                          </p:stCondLst>
                                        </p:cTn>
                                        <p:tgtEl>
                                          <p:spTgt spid="445447"/>
                                        </p:tgtEl>
                                        <p:attrNameLst>
                                          <p:attrName>style.visibility</p:attrName>
                                        </p:attrNameLst>
                                      </p:cBhvr>
                                      <p:to>
                                        <p:strVal val="visible"/>
                                      </p:to>
                                    </p:set>
                                    <p:animEffect transition="in" filter="fade">
                                      <p:cBhvr>
                                        <p:cTn id="12" dur="800" decel="100000"/>
                                        <p:tgtEl>
                                          <p:spTgt spid="445447"/>
                                        </p:tgtEl>
                                      </p:cBhvr>
                                    </p:animEffect>
                                    <p:anim calcmode="lin" valueType="num">
                                      <p:cBhvr>
                                        <p:cTn id="13" dur="800" decel="100000" fill="hold"/>
                                        <p:tgtEl>
                                          <p:spTgt spid="445447"/>
                                        </p:tgtEl>
                                        <p:attrNameLst>
                                          <p:attrName>style.rotation</p:attrName>
                                        </p:attrNameLst>
                                      </p:cBhvr>
                                      <p:tavLst>
                                        <p:tav tm="0">
                                          <p:val>
                                            <p:fltVal val="-90"/>
                                          </p:val>
                                        </p:tav>
                                        <p:tav tm="100000">
                                          <p:val>
                                            <p:fltVal val="0"/>
                                          </p:val>
                                        </p:tav>
                                      </p:tavLst>
                                    </p:anim>
                                    <p:anim calcmode="lin" valueType="num">
                                      <p:cBhvr>
                                        <p:cTn id="14" dur="800" decel="100000" fill="hold"/>
                                        <p:tgtEl>
                                          <p:spTgt spid="445447"/>
                                        </p:tgtEl>
                                        <p:attrNameLst>
                                          <p:attrName>ppt_x</p:attrName>
                                        </p:attrNameLst>
                                      </p:cBhvr>
                                      <p:tavLst>
                                        <p:tav tm="0">
                                          <p:val>
                                            <p:strVal val="#ppt_x+0.4"/>
                                          </p:val>
                                        </p:tav>
                                        <p:tav tm="100000">
                                          <p:val>
                                            <p:strVal val="#ppt_x-0.05"/>
                                          </p:val>
                                        </p:tav>
                                      </p:tavLst>
                                    </p:anim>
                                    <p:anim calcmode="lin" valueType="num">
                                      <p:cBhvr>
                                        <p:cTn id="15" dur="800" decel="100000" fill="hold"/>
                                        <p:tgtEl>
                                          <p:spTgt spid="445447"/>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445447"/>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445447"/>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2"/>
                </p:tgtEl>
              </p:cMediaNode>
            </p:vide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
                                        </p:tgtEl>
                                      </p:cBhvr>
                                    </p:cmd>
                                  </p:childTnLst>
                                </p:cTn>
                              </p:par>
                            </p:childTnLst>
                          </p:cTn>
                        </p:par>
                      </p:childTnLst>
                    </p:cTn>
                  </p:par>
                </p:childTnLst>
              </p:cTn>
              <p:nextCondLst>
                <p:cond evt="onClick" delay="0">
                  <p:tgtEl>
                    <p:spTgt spid="2"/>
                  </p:tgtEl>
                </p:cond>
              </p:nextCondLst>
            </p:seq>
          </p:childTnLst>
        </p:cTn>
      </p:par>
    </p:tnLst>
    <p:bldLst>
      <p:bldP spid="44544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andía">
            <a:extLst>
              <a:ext uri="{FF2B5EF4-FFF2-40B4-BE49-F238E27FC236}">
                <a16:creationId xmlns:a16="http://schemas.microsoft.com/office/drawing/2014/main" id="{B28FD7BE-E622-471D-AFBF-67B359EDD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92150"/>
            <a:ext cx="9144000" cy="572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19493395-7F5D-FC1A-6396-F3B61154BC8E}"/>
              </a:ext>
            </a:extLst>
          </p:cNvPr>
          <p:cNvSpPr txBox="1"/>
          <p:nvPr/>
        </p:nvSpPr>
        <p:spPr>
          <a:xfrm>
            <a:off x="4758431" y="30162"/>
            <a:ext cx="7433569" cy="230832"/>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ES" sz="900" b="0" i="1" u="none" strike="noStrike" kern="0" cap="none" spc="0" normalizeH="0" baseline="0" noProof="0" dirty="0">
                <a:ln>
                  <a:noFill/>
                </a:ln>
                <a:solidFill>
                  <a:srgbClr val="2D2DB9">
                    <a:lumMod val="40000"/>
                    <a:lumOff val="60000"/>
                  </a:srgbClr>
                </a:solidFill>
                <a:effectLst/>
                <a:uLnTx/>
                <a:uFillTx/>
              </a:rPr>
              <a:t>Servicio Extremeño de Salud. D. Gral. de Salud Pública. Unidad de Educación para la Salud”. Octubre-noviembre 2022 (versión 1).</a:t>
            </a:r>
          </a:p>
        </p:txBody>
      </p:sp>
      <p:pic>
        <p:nvPicPr>
          <p:cNvPr id="3" name="Imagen 2" descr="Corazón háb salud inicial">
            <a:extLst>
              <a:ext uri="{FF2B5EF4-FFF2-40B4-BE49-F238E27FC236}">
                <a16:creationId xmlns:a16="http://schemas.microsoft.com/office/drawing/2014/main" id="{ADDF6C09-7327-15E9-95F5-09840F947E4A}"/>
              </a:ext>
            </a:extLst>
          </p:cNvPr>
          <p:cNvPicPr/>
          <p:nvPr/>
        </p:nvPicPr>
        <p:blipFill>
          <a:blip r:embed="rId3">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Hortalzias a la plancha">
            <a:extLst>
              <a:ext uri="{FF2B5EF4-FFF2-40B4-BE49-F238E27FC236}">
                <a16:creationId xmlns:a16="http://schemas.microsoft.com/office/drawing/2014/main" id="{FC2EDA86-D97C-49E0-952A-BB71235B43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 Box 3">
            <a:extLst>
              <a:ext uri="{FF2B5EF4-FFF2-40B4-BE49-F238E27FC236}">
                <a16:creationId xmlns:a16="http://schemas.microsoft.com/office/drawing/2014/main" id="{98C8CD73-C28C-417E-88A6-6BCB5E411447}"/>
              </a:ext>
            </a:extLst>
          </p:cNvPr>
          <p:cNvSpPr txBox="1">
            <a:spLocks noChangeArrowheads="1"/>
          </p:cNvSpPr>
          <p:nvPr/>
        </p:nvSpPr>
        <p:spPr bwMode="auto">
          <a:xfrm>
            <a:off x="2566988" y="4797426"/>
            <a:ext cx="7129462" cy="1776413"/>
          </a:xfrm>
          <a:prstGeom prst="rect">
            <a:avLst/>
          </a:prstGeom>
          <a:solidFill>
            <a:srgbClr val="CCFFCC"/>
          </a:solidFill>
          <a:ln w="9525">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fontAlgn="base">
              <a:spcBef>
                <a:spcPct val="50000"/>
              </a:spcBef>
              <a:spcAft>
                <a:spcPct val="0"/>
              </a:spcAft>
              <a:buNone/>
            </a:pPr>
            <a:r>
              <a:rPr lang="es-ES" altLang="es-ES" sz="4400" b="1" dirty="0">
                <a:solidFill>
                  <a:srgbClr val="000000"/>
                </a:solidFill>
                <a:latin typeface="Arial" panose="020B0604020202020204" pitchFamily="34" charset="0"/>
              </a:rPr>
              <a:t>¡¡NO QUEMAR!!</a:t>
            </a:r>
          </a:p>
          <a:p>
            <a:pPr algn="ctr" fontAlgn="base">
              <a:spcBef>
                <a:spcPct val="50000"/>
              </a:spcBef>
              <a:spcAft>
                <a:spcPct val="0"/>
              </a:spcAft>
              <a:buNone/>
            </a:pPr>
            <a:r>
              <a:rPr lang="es-ES" altLang="es-ES" sz="4400" b="1" dirty="0">
                <a:solidFill>
                  <a:srgbClr val="000000"/>
                </a:solidFill>
                <a:latin typeface="Arial" panose="020B0604020202020204" pitchFamily="34" charset="0"/>
              </a:rPr>
              <a:t>Nitrosaminas y acrilamida</a:t>
            </a:r>
          </a:p>
        </p:txBody>
      </p:sp>
      <p:sp>
        <p:nvSpPr>
          <p:cNvPr id="3" name="CuadroTexto 2">
            <a:extLst>
              <a:ext uri="{FF2B5EF4-FFF2-40B4-BE49-F238E27FC236}">
                <a16:creationId xmlns:a16="http://schemas.microsoft.com/office/drawing/2014/main" id="{B6C751E8-743C-686D-C6D4-E6F168842D37}"/>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chemeClr val="accent6">
                    <a:lumMod val="40000"/>
                    <a:lumOff val="60000"/>
                  </a:schemeClr>
                </a:solidFill>
              </a:rPr>
              <a:t>Servicio Extremeño de Salud. D. Gral. de Salud Pública. Unidad de Educación para la Salud”. Octubre-noviembre 2022 (versión 1).</a:t>
            </a:r>
          </a:p>
        </p:txBody>
      </p:sp>
      <p:pic>
        <p:nvPicPr>
          <p:cNvPr id="2" name="Imagen 1" descr="Corazón háb salud inicial">
            <a:extLst>
              <a:ext uri="{FF2B5EF4-FFF2-40B4-BE49-F238E27FC236}">
                <a16:creationId xmlns:a16="http://schemas.microsoft.com/office/drawing/2014/main" id="{986C5964-DA1F-BFB5-6B82-71789E8856A1}"/>
              </a:ext>
            </a:extLst>
          </p:cNvPr>
          <p:cNvPicPr/>
          <p:nvPr/>
        </p:nvPicPr>
        <p:blipFill>
          <a:blip r:embed="rId3">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idx="4294967295"/>
          </p:nvPr>
        </p:nvSpPr>
        <p:spPr/>
        <p:txBody>
          <a:bodyPr/>
          <a:lstStyle/>
          <a:p>
            <a:r>
              <a:rPr lang="es-ES" altLang="es-ES" sz="4000" b="1" dirty="0">
                <a:solidFill>
                  <a:srgbClr val="0000CC"/>
                </a:solidFill>
              </a:rPr>
              <a:t>¿Pan integral o pan blanco?</a:t>
            </a:r>
          </a:p>
        </p:txBody>
      </p:sp>
      <p:sp>
        <p:nvSpPr>
          <p:cNvPr id="609283" name="Rectangle 3"/>
          <p:cNvSpPr>
            <a:spLocks noGrp="1" noChangeArrowheads="1"/>
          </p:cNvSpPr>
          <p:nvPr>
            <p:ph type="body" idx="4294967295"/>
          </p:nvPr>
        </p:nvSpPr>
        <p:spPr>
          <a:xfrm>
            <a:off x="1981200" y="1600201"/>
            <a:ext cx="8470776" cy="4525963"/>
          </a:xfrm>
        </p:spPr>
        <p:txBody>
          <a:bodyPr/>
          <a:lstStyle/>
          <a:p>
            <a:r>
              <a:rPr lang="es-ES" altLang="es-ES" sz="4000" u="sng" dirty="0"/>
              <a:t>Pan y cereales.</a:t>
            </a:r>
          </a:p>
          <a:p>
            <a:pPr lvl="1"/>
            <a:r>
              <a:rPr lang="es-ES" altLang="es-ES" dirty="0"/>
              <a:t>Una dieta rica en </a:t>
            </a:r>
            <a:r>
              <a:rPr lang="es-ES" altLang="es-ES" u="sng" dirty="0"/>
              <a:t>pan</a:t>
            </a:r>
            <a:r>
              <a:rPr lang="es-ES" altLang="es-ES" dirty="0"/>
              <a:t>, particularmente </a:t>
            </a:r>
            <a:r>
              <a:rPr lang="es-ES" altLang="es-ES" b="1" u="sng" dirty="0"/>
              <a:t>integral</a:t>
            </a:r>
            <a:r>
              <a:rPr lang="es-ES" altLang="es-ES" dirty="0"/>
              <a:t>, se asocia con </a:t>
            </a:r>
            <a:r>
              <a:rPr lang="es-ES" altLang="es-ES" u="sng" dirty="0"/>
              <a:t>menor índice de sobrepeso*.</a:t>
            </a:r>
          </a:p>
          <a:p>
            <a:pPr lvl="1"/>
            <a:r>
              <a:rPr lang="es-ES" altLang="es-ES" dirty="0"/>
              <a:t>En una minoría de estudios el consumo elevado de </a:t>
            </a:r>
            <a:r>
              <a:rPr lang="es-ES" altLang="es-ES" u="sng" dirty="0">
                <a:solidFill>
                  <a:srgbClr val="FF0000"/>
                </a:solidFill>
              </a:rPr>
              <a:t>pan blanco incrementa</a:t>
            </a:r>
            <a:r>
              <a:rPr lang="es-ES" altLang="es-ES" dirty="0">
                <a:solidFill>
                  <a:srgbClr val="FF0000"/>
                </a:solidFill>
              </a:rPr>
              <a:t> </a:t>
            </a:r>
            <a:r>
              <a:rPr lang="es-ES" altLang="es-ES" dirty="0"/>
              <a:t>la medida de </a:t>
            </a:r>
            <a:r>
              <a:rPr lang="es-ES" altLang="es-ES" dirty="0">
                <a:solidFill>
                  <a:srgbClr val="FF0000"/>
                </a:solidFill>
              </a:rPr>
              <a:t>cintura</a:t>
            </a:r>
            <a:r>
              <a:rPr lang="es-ES" altLang="es-ES" dirty="0"/>
              <a:t>, principalmente en mujeres*.</a:t>
            </a:r>
          </a:p>
          <a:p>
            <a:pPr lvl="1"/>
            <a:r>
              <a:rPr lang="es-ES" altLang="es-ES" dirty="0"/>
              <a:t>Deben ser preferentemente </a:t>
            </a:r>
            <a:r>
              <a:rPr lang="es-ES" altLang="es-ES" b="1" u="sng" dirty="0"/>
              <a:t>integrales</a:t>
            </a:r>
            <a:r>
              <a:rPr lang="es-ES" altLang="es-ES" dirty="0"/>
              <a:t> ya que </a:t>
            </a:r>
            <a:r>
              <a:rPr lang="es-ES" altLang="es-ES" u="sng" dirty="0"/>
              <a:t>algunos nutrientes </a:t>
            </a:r>
            <a:r>
              <a:rPr lang="es-ES" altLang="es-ES" dirty="0"/>
              <a:t>(magnesio, fósforo, etc.) y fibra </a:t>
            </a:r>
            <a:r>
              <a:rPr lang="es-ES" altLang="es-ES" u="sng" dirty="0"/>
              <a:t>se pueden perder en el procesado**</a:t>
            </a:r>
            <a:r>
              <a:rPr lang="es-ES" altLang="es-ES" dirty="0"/>
              <a:t>.</a:t>
            </a:r>
          </a:p>
          <a:p>
            <a:pPr lvl="1"/>
            <a:endParaRPr lang="es-ES" altLang="es-ES" dirty="0"/>
          </a:p>
        </p:txBody>
      </p:sp>
      <p:sp>
        <p:nvSpPr>
          <p:cNvPr id="609285" name="Text Box 5"/>
          <p:cNvSpPr txBox="1">
            <a:spLocks noChangeArrowheads="1"/>
          </p:cNvSpPr>
          <p:nvPr/>
        </p:nvSpPr>
        <p:spPr bwMode="auto">
          <a:xfrm>
            <a:off x="1524000" y="6304002"/>
            <a:ext cx="10668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s-ES" altLang="es-ES" sz="1200" i="1" dirty="0">
                <a:solidFill>
                  <a:srgbClr val="000000"/>
                </a:solidFill>
                <a:latin typeface="Times New Roman" panose="02020603050405020304" pitchFamily="18" charset="0"/>
                <a:cs typeface="Times New Roman" panose="02020603050405020304" pitchFamily="18" charset="0"/>
              </a:rPr>
              <a:t>*Bautista I, Serra L. Influencia del consumo de pan en el estado ponderal: revisión sistemática. Universidad de Las Palmas de Gran Canaria. 2009.</a:t>
            </a:r>
          </a:p>
          <a:p>
            <a:pPr algn="r" fontAlgn="base">
              <a:spcBef>
                <a:spcPct val="50000"/>
              </a:spcBef>
              <a:spcAft>
                <a:spcPct val="0"/>
              </a:spcAft>
            </a:pPr>
            <a:r>
              <a:rPr lang="es-ES" altLang="es-ES" sz="1200" i="1" dirty="0">
                <a:solidFill>
                  <a:srgbClr val="000000"/>
                </a:solidFill>
                <a:latin typeface="Times New Roman" panose="02020603050405020304" pitchFamily="18" charset="0"/>
                <a:cs typeface="Times New Roman" panose="02020603050405020304" pitchFamily="18" charset="0"/>
              </a:rPr>
              <a:t>**Fundación dieta mediterránea. http://dietamediterranea.com/nutricion-saludable-ejercicio-fisico/ </a:t>
            </a:r>
          </a:p>
        </p:txBody>
      </p:sp>
      <p:pic>
        <p:nvPicPr>
          <p:cNvPr id="609286" name="Picture 6" descr="p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016" y="4838178"/>
            <a:ext cx="2123728" cy="118312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ector recto 2">
            <a:extLst>
              <a:ext uri="{FF2B5EF4-FFF2-40B4-BE49-F238E27FC236}">
                <a16:creationId xmlns:a16="http://schemas.microsoft.com/office/drawing/2014/main" id="{78348A5D-D945-4A32-BED7-D3AD701E1204}"/>
              </a:ext>
            </a:extLst>
          </p:cNvPr>
          <p:cNvCxnSpPr/>
          <p:nvPr/>
        </p:nvCxnSpPr>
        <p:spPr>
          <a:xfrm>
            <a:off x="0" y="4830020"/>
            <a:ext cx="2376264" cy="129614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Conector recto 7">
            <a:extLst>
              <a:ext uri="{FF2B5EF4-FFF2-40B4-BE49-F238E27FC236}">
                <a16:creationId xmlns:a16="http://schemas.microsoft.com/office/drawing/2014/main" id="{96A8230A-0F48-40A2-AB2F-51BB14CAAC10}"/>
              </a:ext>
            </a:extLst>
          </p:cNvPr>
          <p:cNvCxnSpPr>
            <a:cxnSpLocks/>
          </p:cNvCxnSpPr>
          <p:nvPr/>
        </p:nvCxnSpPr>
        <p:spPr>
          <a:xfrm flipV="1">
            <a:off x="0" y="4902028"/>
            <a:ext cx="2376264" cy="1070992"/>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4" name="CuadroTexto 3">
            <a:extLst>
              <a:ext uri="{FF2B5EF4-FFF2-40B4-BE49-F238E27FC236}">
                <a16:creationId xmlns:a16="http://schemas.microsoft.com/office/drawing/2014/main" id="{4F8E445D-0870-9D9C-8470-57B4FFD8BB62}"/>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2" name="Imagen 1" descr="Corazón háb salud inicial">
            <a:extLst>
              <a:ext uri="{FF2B5EF4-FFF2-40B4-BE49-F238E27FC236}">
                <a16:creationId xmlns:a16="http://schemas.microsoft.com/office/drawing/2014/main" id="{49D2E237-8A7D-827B-4DF6-7154015DEE0D}"/>
              </a:ext>
            </a:extLst>
          </p:cNvPr>
          <p:cNvPicPr/>
          <p:nvPr/>
        </p:nvPicPr>
        <p:blipFill>
          <a:blip r:embed="rId3">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37555076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C1465F41-ED6D-4667-9D69-7DECFE7D2352}"/>
              </a:ext>
            </a:extLst>
          </p:cNvPr>
          <p:cNvSpPr>
            <a:spLocks noGrp="1" noChangeArrowheads="1"/>
          </p:cNvSpPr>
          <p:nvPr>
            <p:ph type="title" idx="4294967295"/>
          </p:nvPr>
        </p:nvSpPr>
        <p:spPr/>
        <p:txBody>
          <a:bodyPr/>
          <a:lstStyle/>
          <a:p>
            <a:pPr eaLnBrk="1" hangingPunct="1"/>
            <a:r>
              <a:rPr lang="es-ES_tradnl" altLang="es-ES" sz="4000" b="1">
                <a:solidFill>
                  <a:srgbClr val="0000CC"/>
                </a:solidFill>
              </a:rPr>
              <a:t>Aceite de oliva virgen (extra)</a:t>
            </a:r>
            <a:endParaRPr lang="es-ES" altLang="es-ES" sz="4000" b="1">
              <a:solidFill>
                <a:srgbClr val="0000CC"/>
              </a:solidFill>
            </a:endParaRPr>
          </a:p>
        </p:txBody>
      </p:sp>
      <p:sp>
        <p:nvSpPr>
          <p:cNvPr id="157699" name="Rectangle 3">
            <a:extLst>
              <a:ext uri="{FF2B5EF4-FFF2-40B4-BE49-F238E27FC236}">
                <a16:creationId xmlns:a16="http://schemas.microsoft.com/office/drawing/2014/main" id="{EEC96ACA-6118-4EB0-9949-11015F6EE7A0}"/>
              </a:ext>
            </a:extLst>
          </p:cNvPr>
          <p:cNvSpPr>
            <a:spLocks noGrp="1" noChangeArrowheads="1"/>
          </p:cNvSpPr>
          <p:nvPr>
            <p:ph type="body" idx="4294967295"/>
          </p:nvPr>
        </p:nvSpPr>
        <p:spPr/>
        <p:txBody>
          <a:bodyPr/>
          <a:lstStyle/>
          <a:p>
            <a:pPr lvl="1" eaLnBrk="1" hangingPunct="1"/>
            <a:r>
              <a:rPr lang="es-ES" altLang="es-ES" b="1" u="sng" dirty="0">
                <a:solidFill>
                  <a:srgbClr val="FF0000"/>
                </a:solidFill>
              </a:rPr>
              <a:t>La dieta mediterránea, y en concreto el aceite de oliva virgen</a:t>
            </a:r>
            <a:r>
              <a:rPr lang="es-ES" altLang="es-ES" dirty="0"/>
              <a:t> extra como su alimento base, </a:t>
            </a:r>
            <a:r>
              <a:rPr lang="es-ES" altLang="es-ES" u="sng" dirty="0"/>
              <a:t>ayuda a mantener la longitud de los telómeros</a:t>
            </a:r>
            <a:r>
              <a:rPr lang="es-ES" altLang="es-ES" dirty="0"/>
              <a:t> y, en consecuencia ayudan a tener una longevidad mayor.*</a:t>
            </a:r>
          </a:p>
          <a:p>
            <a:pPr lvl="1" eaLnBrk="1" hangingPunct="1"/>
            <a:r>
              <a:rPr lang="es-ES" altLang="es-ES" dirty="0"/>
              <a:t>Una mayor adherencia a la DM se asocia con una longitud de los telómeros más larga.**</a:t>
            </a:r>
          </a:p>
        </p:txBody>
      </p:sp>
      <p:sp>
        <p:nvSpPr>
          <p:cNvPr id="157700" name="Text Box 4">
            <a:extLst>
              <a:ext uri="{FF2B5EF4-FFF2-40B4-BE49-F238E27FC236}">
                <a16:creationId xmlns:a16="http://schemas.microsoft.com/office/drawing/2014/main" id="{1AF21735-7EA8-4F79-B539-78DBBE140D3D}"/>
              </a:ext>
            </a:extLst>
          </p:cNvPr>
          <p:cNvSpPr txBox="1">
            <a:spLocks noChangeArrowheads="1"/>
          </p:cNvSpPr>
          <p:nvPr/>
        </p:nvSpPr>
        <p:spPr bwMode="auto">
          <a:xfrm>
            <a:off x="1559496" y="5847062"/>
            <a:ext cx="1063250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spcBef>
                <a:spcPct val="50000"/>
              </a:spcBef>
              <a:spcAft>
                <a:spcPct val="0"/>
              </a:spcAft>
              <a:buNone/>
            </a:pPr>
            <a:r>
              <a:rPr lang="en-US" altLang="es-ES" sz="1200" i="1" dirty="0">
                <a:solidFill>
                  <a:srgbClr val="000000"/>
                </a:solidFill>
                <a:latin typeface="Times New Roman" panose="02020603050405020304" pitchFamily="18" charset="0"/>
                <a:cs typeface="Times New Roman" panose="02020603050405020304" pitchFamily="18" charset="0"/>
              </a:rPr>
              <a:t>*</a:t>
            </a:r>
            <a:r>
              <a:rPr lang="en-US" altLang="es-ES" sz="1200" i="1" dirty="0" err="1">
                <a:solidFill>
                  <a:srgbClr val="000000"/>
                </a:solidFill>
                <a:latin typeface="Times New Roman" panose="02020603050405020304" pitchFamily="18" charset="0"/>
                <a:cs typeface="Times New Roman" panose="02020603050405020304" pitchFamily="18" charset="0"/>
              </a:rPr>
              <a:t>Crous-Bou</a:t>
            </a:r>
            <a:r>
              <a:rPr lang="en-US" altLang="es-ES" sz="1200" i="1" dirty="0">
                <a:solidFill>
                  <a:srgbClr val="000000"/>
                </a:solidFill>
                <a:latin typeface="Times New Roman" panose="02020603050405020304" pitchFamily="18" charset="0"/>
                <a:cs typeface="Times New Roman" panose="02020603050405020304" pitchFamily="18" charset="0"/>
              </a:rPr>
              <a:t> M et al. Mediterranean diet and telomere length in Nurses’ Health Study: population based cohort study. British Medical Journal, BMJ 2014;349:g6674.</a:t>
            </a:r>
          </a:p>
          <a:p>
            <a:pPr algn="r" fontAlgn="base">
              <a:spcBef>
                <a:spcPct val="50000"/>
              </a:spcBef>
              <a:spcAft>
                <a:spcPct val="0"/>
              </a:spcAft>
              <a:buNone/>
            </a:pPr>
            <a:r>
              <a:rPr lang="en-US" altLang="es-ES" sz="1200" i="1" dirty="0">
                <a:solidFill>
                  <a:srgbClr val="000000"/>
                </a:solidFill>
                <a:latin typeface="Times New Roman" panose="02020603050405020304" pitchFamily="18" charset="0"/>
                <a:cs typeface="Times New Roman" panose="02020603050405020304" pitchFamily="18" charset="0"/>
              </a:rPr>
              <a:t>**</a:t>
            </a:r>
            <a:r>
              <a:rPr lang="en-US" altLang="es-ES" sz="1200" i="1" dirty="0" err="1">
                <a:solidFill>
                  <a:srgbClr val="000000"/>
                </a:solidFill>
                <a:latin typeface="Times New Roman" panose="02020603050405020304" pitchFamily="18" charset="0"/>
                <a:cs typeface="Times New Roman" panose="02020603050405020304" pitchFamily="18" charset="0"/>
              </a:rPr>
              <a:t>Canudas</a:t>
            </a:r>
            <a:r>
              <a:rPr lang="en-US" altLang="es-ES" sz="1200" i="1" dirty="0">
                <a:solidFill>
                  <a:srgbClr val="000000"/>
                </a:solidFill>
                <a:latin typeface="Times New Roman" panose="02020603050405020304" pitchFamily="18" charset="0"/>
                <a:cs typeface="Times New Roman" panose="02020603050405020304" pitchFamily="18" charset="0"/>
              </a:rPr>
              <a:t> S, Becerra-Tomás N, Hernández-Alonso P, </a:t>
            </a:r>
            <a:r>
              <a:rPr lang="en-US" altLang="es-ES" sz="1200" i="1" dirty="0" err="1">
                <a:solidFill>
                  <a:srgbClr val="000000"/>
                </a:solidFill>
                <a:latin typeface="Times New Roman" panose="02020603050405020304" pitchFamily="18" charset="0"/>
                <a:cs typeface="Times New Roman" panose="02020603050405020304" pitchFamily="18" charset="0"/>
              </a:rPr>
              <a:t>Galié</a:t>
            </a:r>
            <a:r>
              <a:rPr lang="en-US" altLang="es-ES" sz="1200" i="1" dirty="0">
                <a:solidFill>
                  <a:srgbClr val="000000"/>
                </a:solidFill>
                <a:latin typeface="Times New Roman" panose="02020603050405020304" pitchFamily="18" charset="0"/>
                <a:cs typeface="Times New Roman" panose="02020603050405020304" pitchFamily="18" charset="0"/>
              </a:rPr>
              <a:t> S, Leung C, </a:t>
            </a:r>
            <a:r>
              <a:rPr lang="en-US" altLang="es-ES" sz="1200" i="1" dirty="0" err="1">
                <a:solidFill>
                  <a:srgbClr val="000000"/>
                </a:solidFill>
                <a:latin typeface="Times New Roman" panose="02020603050405020304" pitchFamily="18" charset="0"/>
                <a:cs typeface="Times New Roman" panose="02020603050405020304" pitchFamily="18" charset="0"/>
              </a:rPr>
              <a:t>Crous-Bou</a:t>
            </a:r>
            <a:r>
              <a:rPr lang="en-US" altLang="es-ES" sz="1200" i="1" dirty="0">
                <a:solidFill>
                  <a:srgbClr val="000000"/>
                </a:solidFill>
                <a:latin typeface="Times New Roman" panose="02020603050405020304" pitchFamily="18" charset="0"/>
                <a:cs typeface="Times New Roman" panose="02020603050405020304" pitchFamily="18" charset="0"/>
              </a:rPr>
              <a:t> M, De Vivo I, Gao Y, Gu Y, </a:t>
            </a:r>
            <a:r>
              <a:rPr lang="en-US" altLang="es-ES" sz="1200" i="1" dirty="0" err="1">
                <a:solidFill>
                  <a:srgbClr val="000000"/>
                </a:solidFill>
                <a:latin typeface="Times New Roman" panose="02020603050405020304" pitchFamily="18" charset="0"/>
                <a:cs typeface="Times New Roman" panose="02020603050405020304" pitchFamily="18" charset="0"/>
              </a:rPr>
              <a:t>Meinilä</a:t>
            </a:r>
            <a:r>
              <a:rPr lang="en-US" altLang="es-ES" sz="1200" i="1" dirty="0">
                <a:solidFill>
                  <a:srgbClr val="000000"/>
                </a:solidFill>
                <a:latin typeface="Times New Roman" panose="02020603050405020304" pitchFamily="18" charset="0"/>
                <a:cs typeface="Times New Roman" panose="02020603050405020304" pitchFamily="18" charset="0"/>
              </a:rPr>
              <a:t> J, </a:t>
            </a:r>
            <a:r>
              <a:rPr lang="en-US" altLang="es-ES" sz="1200" i="1" dirty="0" err="1">
                <a:solidFill>
                  <a:srgbClr val="000000"/>
                </a:solidFill>
                <a:latin typeface="Times New Roman" panose="02020603050405020304" pitchFamily="18" charset="0"/>
                <a:cs typeface="Times New Roman" panose="02020603050405020304" pitchFamily="18" charset="0"/>
              </a:rPr>
              <a:t>Milte</a:t>
            </a:r>
            <a:r>
              <a:rPr lang="en-US" altLang="es-ES" sz="1200" i="1" dirty="0">
                <a:solidFill>
                  <a:srgbClr val="000000"/>
                </a:solidFill>
                <a:latin typeface="Times New Roman" panose="02020603050405020304" pitchFamily="18" charset="0"/>
                <a:cs typeface="Times New Roman" panose="02020603050405020304" pitchFamily="18" charset="0"/>
              </a:rPr>
              <a:t> C, García-</a:t>
            </a:r>
            <a:r>
              <a:rPr lang="en-US" altLang="es-ES" sz="1200" i="1" dirty="0" err="1">
                <a:solidFill>
                  <a:srgbClr val="000000"/>
                </a:solidFill>
                <a:latin typeface="Times New Roman" panose="02020603050405020304" pitchFamily="18" charset="0"/>
                <a:cs typeface="Times New Roman" panose="02020603050405020304" pitchFamily="18" charset="0"/>
              </a:rPr>
              <a:t>Calzón</a:t>
            </a:r>
            <a:r>
              <a:rPr lang="en-US" altLang="es-ES" sz="1200" i="1" dirty="0">
                <a:solidFill>
                  <a:srgbClr val="000000"/>
                </a:solidFill>
                <a:latin typeface="Times New Roman" panose="02020603050405020304" pitchFamily="18" charset="0"/>
                <a:cs typeface="Times New Roman" panose="02020603050405020304" pitchFamily="18" charset="0"/>
              </a:rPr>
              <a:t> S, Marti A, </a:t>
            </a:r>
            <a:r>
              <a:rPr lang="en-US" altLang="es-ES" sz="1200" i="1" dirty="0" err="1">
                <a:solidFill>
                  <a:srgbClr val="000000"/>
                </a:solidFill>
                <a:latin typeface="Times New Roman" panose="02020603050405020304" pitchFamily="18" charset="0"/>
                <a:cs typeface="Times New Roman" panose="02020603050405020304" pitchFamily="18" charset="0"/>
              </a:rPr>
              <a:t>Boccardi</a:t>
            </a:r>
            <a:r>
              <a:rPr lang="en-US" altLang="es-ES" sz="1200" i="1" dirty="0">
                <a:solidFill>
                  <a:srgbClr val="000000"/>
                </a:solidFill>
                <a:latin typeface="Times New Roman" panose="02020603050405020304" pitchFamily="18" charset="0"/>
                <a:cs typeface="Times New Roman" panose="02020603050405020304" pitchFamily="18" charset="0"/>
              </a:rPr>
              <a:t> V, Ventura-</a:t>
            </a:r>
            <a:r>
              <a:rPr lang="en-US" altLang="es-ES" sz="1200" i="1" dirty="0" err="1">
                <a:solidFill>
                  <a:srgbClr val="000000"/>
                </a:solidFill>
                <a:latin typeface="Times New Roman" panose="02020603050405020304" pitchFamily="18" charset="0"/>
                <a:cs typeface="Times New Roman" panose="02020603050405020304" pitchFamily="18" charset="0"/>
              </a:rPr>
              <a:t>Marra</a:t>
            </a:r>
            <a:r>
              <a:rPr lang="en-US" altLang="es-ES" sz="1200" i="1" dirty="0">
                <a:solidFill>
                  <a:srgbClr val="000000"/>
                </a:solidFill>
                <a:latin typeface="Times New Roman" panose="02020603050405020304" pitchFamily="18" charset="0"/>
                <a:cs typeface="Times New Roman" panose="02020603050405020304" pitchFamily="18" charset="0"/>
              </a:rPr>
              <a:t> M, Salas-</a:t>
            </a:r>
            <a:r>
              <a:rPr lang="en-US" altLang="es-ES" sz="1200" i="1" dirty="0" err="1">
                <a:solidFill>
                  <a:srgbClr val="000000"/>
                </a:solidFill>
                <a:latin typeface="Times New Roman" panose="02020603050405020304" pitchFamily="18" charset="0"/>
                <a:cs typeface="Times New Roman" panose="02020603050405020304" pitchFamily="18" charset="0"/>
              </a:rPr>
              <a:t>Salvadó</a:t>
            </a:r>
            <a:r>
              <a:rPr lang="en-US" altLang="es-ES" sz="1200" i="1" dirty="0">
                <a:solidFill>
                  <a:srgbClr val="000000"/>
                </a:solidFill>
                <a:latin typeface="Times New Roman" panose="02020603050405020304" pitchFamily="18" charset="0"/>
                <a:cs typeface="Times New Roman" panose="02020603050405020304" pitchFamily="18" charset="0"/>
              </a:rPr>
              <a:t> J. Mediterranean Diet and Telomere Length: A Systematic Review and Meta-Analysis. Adv </a:t>
            </a:r>
            <a:r>
              <a:rPr lang="en-US" altLang="es-ES" sz="1200" i="1" dirty="0" err="1">
                <a:solidFill>
                  <a:srgbClr val="000000"/>
                </a:solidFill>
                <a:latin typeface="Times New Roman" panose="02020603050405020304" pitchFamily="18" charset="0"/>
                <a:cs typeface="Times New Roman" panose="02020603050405020304" pitchFamily="18" charset="0"/>
              </a:rPr>
              <a:t>Nutr</a:t>
            </a:r>
            <a:r>
              <a:rPr lang="en-US" altLang="es-ES" sz="1200" i="1" dirty="0">
                <a:solidFill>
                  <a:srgbClr val="000000"/>
                </a:solidFill>
                <a:latin typeface="Times New Roman" panose="02020603050405020304" pitchFamily="18" charset="0"/>
                <a:cs typeface="Times New Roman" panose="02020603050405020304" pitchFamily="18" charset="0"/>
              </a:rPr>
              <a:t>. 2020 Nov 16;11(6):1544-1554. </a:t>
            </a:r>
            <a:r>
              <a:rPr lang="en-US" altLang="es-ES" sz="1200" i="1" dirty="0" err="1">
                <a:solidFill>
                  <a:srgbClr val="000000"/>
                </a:solidFill>
                <a:latin typeface="Times New Roman" panose="02020603050405020304" pitchFamily="18" charset="0"/>
                <a:cs typeface="Times New Roman" panose="02020603050405020304" pitchFamily="18" charset="0"/>
              </a:rPr>
              <a:t>doi</a:t>
            </a:r>
            <a:r>
              <a:rPr lang="en-US" altLang="es-ES" sz="1200" i="1" dirty="0">
                <a:solidFill>
                  <a:srgbClr val="000000"/>
                </a:solidFill>
                <a:latin typeface="Times New Roman" panose="02020603050405020304" pitchFamily="18" charset="0"/>
                <a:cs typeface="Times New Roman" panose="02020603050405020304" pitchFamily="18" charset="0"/>
              </a:rPr>
              <a:t>: 10.1093/advances/nmaa079. PMID: 32730558; PMCID: PMC7666892.</a:t>
            </a:r>
            <a:endParaRPr lang="es-ES" altLang="es-ES" sz="1200" i="1" dirty="0">
              <a:solidFill>
                <a:srgbClr val="000000"/>
              </a:solidFill>
              <a:latin typeface="Times New Roman" panose="020206030504050203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id="{697F3157-D29E-A3C2-7BB6-D914280209FB}"/>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3" name="Imagen 2" descr="Corazón háb salud inicial">
            <a:extLst>
              <a:ext uri="{FF2B5EF4-FFF2-40B4-BE49-F238E27FC236}">
                <a16:creationId xmlns:a16="http://schemas.microsoft.com/office/drawing/2014/main" id="{7605BF96-DB09-0D14-D60F-5B8B4FBC4D44}"/>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388FA135-FD2A-47BA-9256-66FD0D27F0BE}"/>
              </a:ext>
            </a:extLst>
          </p:cNvPr>
          <p:cNvSpPr>
            <a:spLocks noGrp="1" noChangeArrowheads="1"/>
          </p:cNvSpPr>
          <p:nvPr>
            <p:ph type="title" idx="4294967295"/>
          </p:nvPr>
        </p:nvSpPr>
        <p:spPr/>
        <p:txBody>
          <a:bodyPr/>
          <a:lstStyle/>
          <a:p>
            <a:pPr eaLnBrk="1" hangingPunct="1"/>
            <a:r>
              <a:rPr lang="es-ES" altLang="es-ES" sz="4000" b="1">
                <a:solidFill>
                  <a:srgbClr val="0000CC"/>
                </a:solidFill>
              </a:rPr>
              <a:t>Frutas y verduras</a:t>
            </a:r>
          </a:p>
        </p:txBody>
      </p:sp>
      <p:sp>
        <p:nvSpPr>
          <p:cNvPr id="161795" name="Rectangle 3">
            <a:extLst>
              <a:ext uri="{FF2B5EF4-FFF2-40B4-BE49-F238E27FC236}">
                <a16:creationId xmlns:a16="http://schemas.microsoft.com/office/drawing/2014/main" id="{6FF8DEEE-8B0E-4E36-8581-25219CF3D7F3}"/>
              </a:ext>
            </a:extLst>
          </p:cNvPr>
          <p:cNvSpPr>
            <a:spLocks noGrp="1" noChangeArrowheads="1"/>
          </p:cNvSpPr>
          <p:nvPr>
            <p:ph type="body" idx="4294967295"/>
          </p:nvPr>
        </p:nvSpPr>
        <p:spPr>
          <a:xfrm>
            <a:off x="1981200" y="1600201"/>
            <a:ext cx="8229600" cy="4924425"/>
          </a:xfrm>
        </p:spPr>
        <p:txBody>
          <a:bodyPr/>
          <a:lstStyle/>
          <a:p>
            <a:pPr lvl="1" eaLnBrk="1" hangingPunct="1"/>
            <a:r>
              <a:rPr lang="es-ES" altLang="es-ES" b="1" u="sng" dirty="0">
                <a:solidFill>
                  <a:srgbClr val="FF0000"/>
                </a:solidFill>
              </a:rPr>
              <a:t>Riesgo cardiovascular:</a:t>
            </a:r>
          </a:p>
          <a:p>
            <a:pPr lvl="2" eaLnBrk="1" hangingPunct="1"/>
            <a:r>
              <a:rPr lang="es-ES" altLang="es-ES" dirty="0"/>
              <a:t>Las personas que toman frutas </a:t>
            </a:r>
            <a:r>
              <a:rPr lang="es-ES" altLang="es-ES" u="sng" dirty="0"/>
              <a:t>diariamente</a:t>
            </a:r>
            <a:r>
              <a:rPr lang="es-ES" altLang="es-ES" dirty="0"/>
              <a:t> reducen su riesgo de enfermedad cardiovascular aproximadamente en:</a:t>
            </a:r>
          </a:p>
          <a:p>
            <a:pPr lvl="3" eaLnBrk="1" hangingPunct="1"/>
            <a:r>
              <a:rPr lang="es-ES" altLang="es-ES" u="sng" dirty="0"/>
              <a:t>Un 15 % de infarto cardiaco, </a:t>
            </a:r>
          </a:p>
          <a:p>
            <a:pPr lvl="3" eaLnBrk="1" hangingPunct="1"/>
            <a:r>
              <a:rPr lang="es-ES" altLang="es-ES" u="sng" dirty="0"/>
              <a:t>Un 25 % por ciento para el ictus isquémico y</a:t>
            </a:r>
          </a:p>
          <a:p>
            <a:pPr lvl="3" eaLnBrk="1" hangingPunct="1"/>
            <a:r>
              <a:rPr lang="es-ES" altLang="es-ES" u="sng" dirty="0"/>
              <a:t>Un 40 % para el accidente cerebrovascular hemorrágico</a:t>
            </a:r>
            <a:r>
              <a:rPr lang="es-ES" altLang="es-ES" dirty="0"/>
              <a:t>.</a:t>
            </a:r>
          </a:p>
          <a:p>
            <a:pPr lvl="2" eaLnBrk="1" hangingPunct="1"/>
            <a:endParaRPr lang="es-ES" altLang="es-ES" dirty="0"/>
          </a:p>
        </p:txBody>
      </p:sp>
      <p:sp>
        <p:nvSpPr>
          <p:cNvPr id="161796" name="Text Box 4">
            <a:extLst>
              <a:ext uri="{FF2B5EF4-FFF2-40B4-BE49-F238E27FC236}">
                <a16:creationId xmlns:a16="http://schemas.microsoft.com/office/drawing/2014/main" id="{7C6F7C99-BFD7-4CFB-9441-39123EDAC2C8}"/>
              </a:ext>
            </a:extLst>
          </p:cNvPr>
          <p:cNvSpPr txBox="1">
            <a:spLocks noChangeArrowheads="1"/>
          </p:cNvSpPr>
          <p:nvPr/>
        </p:nvSpPr>
        <p:spPr bwMode="auto">
          <a:xfrm>
            <a:off x="1524000" y="6597650"/>
            <a:ext cx="10668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spcBef>
                <a:spcPct val="50000"/>
              </a:spcBef>
              <a:spcAft>
                <a:spcPct val="0"/>
              </a:spcAft>
              <a:buNone/>
            </a:pPr>
            <a:r>
              <a:rPr lang="es-ES" altLang="es-ES" sz="1200" i="1" dirty="0">
                <a:solidFill>
                  <a:srgbClr val="000000"/>
                </a:solidFill>
                <a:latin typeface="Times New Roman" panose="02020603050405020304" pitchFamily="18" charset="0"/>
                <a:cs typeface="Times New Roman" panose="02020603050405020304" pitchFamily="18" charset="0"/>
              </a:rPr>
              <a:t>Estudio 'China </a:t>
            </a:r>
            <a:r>
              <a:rPr lang="es-ES" altLang="es-ES" sz="1200" i="1" dirty="0" err="1">
                <a:solidFill>
                  <a:srgbClr val="000000"/>
                </a:solidFill>
                <a:latin typeface="Times New Roman" panose="02020603050405020304" pitchFamily="18" charset="0"/>
                <a:cs typeface="Times New Roman" panose="02020603050405020304" pitchFamily="18" charset="0"/>
              </a:rPr>
              <a:t>Kadoorie</a:t>
            </a:r>
            <a:r>
              <a:rPr lang="es-ES" altLang="es-ES" sz="1200" i="1" dirty="0">
                <a:solidFill>
                  <a:srgbClr val="000000"/>
                </a:solidFill>
                <a:latin typeface="Times New Roman" panose="02020603050405020304" pitchFamily="18" charset="0"/>
                <a:cs typeface="Times New Roman" panose="02020603050405020304" pitchFamily="18" charset="0"/>
              </a:rPr>
              <a:t> </a:t>
            </a:r>
            <a:r>
              <a:rPr lang="es-ES" altLang="es-ES" sz="1200" i="1" dirty="0" err="1">
                <a:solidFill>
                  <a:srgbClr val="000000"/>
                </a:solidFill>
                <a:latin typeface="Times New Roman" panose="02020603050405020304" pitchFamily="18" charset="0"/>
                <a:cs typeface="Times New Roman" panose="02020603050405020304" pitchFamily="18" charset="0"/>
              </a:rPr>
              <a:t>Biobank</a:t>
            </a:r>
            <a:r>
              <a:rPr lang="es-ES" altLang="es-ES" sz="1200" i="1" dirty="0">
                <a:solidFill>
                  <a:srgbClr val="000000"/>
                </a:solidFill>
                <a:latin typeface="Times New Roman" panose="02020603050405020304" pitchFamily="18" charset="0"/>
                <a:cs typeface="Times New Roman" panose="02020603050405020304" pitchFamily="18" charset="0"/>
              </a:rPr>
              <a:t>'. Sociedad Europea de Cardiología. 2014.</a:t>
            </a:r>
          </a:p>
        </p:txBody>
      </p:sp>
      <p:sp>
        <p:nvSpPr>
          <p:cNvPr id="2" name="CuadroTexto 1">
            <a:extLst>
              <a:ext uri="{FF2B5EF4-FFF2-40B4-BE49-F238E27FC236}">
                <a16:creationId xmlns:a16="http://schemas.microsoft.com/office/drawing/2014/main" id="{FE2E040F-5734-F6BF-3670-4C352D706DA8}"/>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3" name="Imagen 2" descr="Corazón háb salud inicial">
            <a:extLst>
              <a:ext uri="{FF2B5EF4-FFF2-40B4-BE49-F238E27FC236}">
                <a16:creationId xmlns:a16="http://schemas.microsoft.com/office/drawing/2014/main" id="{C0BD1708-7F1B-9643-47D7-D3C88BFC43AF}"/>
              </a:ext>
            </a:extLst>
          </p:cNvPr>
          <p:cNvPicPr/>
          <p:nvPr/>
        </p:nvPicPr>
        <p:blipFill>
          <a:blip r:embed="rId2">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388FA135-FD2A-47BA-9256-66FD0D27F0BE}"/>
              </a:ext>
            </a:extLst>
          </p:cNvPr>
          <p:cNvSpPr>
            <a:spLocks noGrp="1" noChangeArrowheads="1"/>
          </p:cNvSpPr>
          <p:nvPr>
            <p:ph type="title" idx="4294967295"/>
          </p:nvPr>
        </p:nvSpPr>
        <p:spPr/>
        <p:txBody>
          <a:bodyPr/>
          <a:lstStyle/>
          <a:p>
            <a:pPr eaLnBrk="1" hangingPunct="1"/>
            <a:r>
              <a:rPr lang="es-ES" altLang="es-ES" sz="4000" b="1" dirty="0">
                <a:solidFill>
                  <a:srgbClr val="0000CC"/>
                </a:solidFill>
              </a:rPr>
              <a:t>Consumo de SAL</a:t>
            </a:r>
          </a:p>
        </p:txBody>
      </p:sp>
      <p:sp>
        <p:nvSpPr>
          <p:cNvPr id="161795" name="Rectangle 3">
            <a:extLst>
              <a:ext uri="{FF2B5EF4-FFF2-40B4-BE49-F238E27FC236}">
                <a16:creationId xmlns:a16="http://schemas.microsoft.com/office/drawing/2014/main" id="{6FF8DEEE-8B0E-4E36-8581-25219CF3D7F3}"/>
              </a:ext>
            </a:extLst>
          </p:cNvPr>
          <p:cNvSpPr>
            <a:spLocks noGrp="1" noChangeArrowheads="1"/>
          </p:cNvSpPr>
          <p:nvPr>
            <p:ph type="body" idx="4294967295"/>
          </p:nvPr>
        </p:nvSpPr>
        <p:spPr>
          <a:xfrm>
            <a:off x="1981200" y="1600201"/>
            <a:ext cx="8229600" cy="4924425"/>
          </a:xfrm>
        </p:spPr>
        <p:txBody>
          <a:bodyPr/>
          <a:lstStyle/>
          <a:p>
            <a:pPr lvl="1" eaLnBrk="1" hangingPunct="1"/>
            <a:r>
              <a:rPr lang="es-ES" altLang="es-ES" b="1" u="sng" dirty="0">
                <a:solidFill>
                  <a:srgbClr val="FF0000"/>
                </a:solidFill>
              </a:rPr>
              <a:t>La sal incrementa el riesgo cardiovascular:</a:t>
            </a:r>
          </a:p>
          <a:p>
            <a:pPr lvl="2" eaLnBrk="1" hangingPunct="1"/>
            <a:r>
              <a:rPr lang="es-ES" altLang="es-ES" u="sng" dirty="0"/>
              <a:t>Cuanta</a:t>
            </a:r>
            <a:r>
              <a:rPr lang="es-ES" altLang="es-ES" dirty="0"/>
              <a:t> </a:t>
            </a:r>
            <a:r>
              <a:rPr lang="es-ES" altLang="es-ES" u="sng" dirty="0"/>
              <a:t>menos</a:t>
            </a:r>
            <a:r>
              <a:rPr lang="es-ES" altLang="es-ES" dirty="0"/>
              <a:t> sal, </a:t>
            </a:r>
            <a:r>
              <a:rPr lang="es-ES" altLang="es-ES" u="sng" dirty="0"/>
              <a:t>mejor</a:t>
            </a:r>
            <a:r>
              <a:rPr lang="es-ES" altLang="es-ES" dirty="0"/>
              <a:t>.</a:t>
            </a:r>
          </a:p>
          <a:p>
            <a:pPr lvl="2" eaLnBrk="1" hangingPunct="1"/>
            <a:r>
              <a:rPr lang="es-ES" altLang="es-ES" dirty="0"/>
              <a:t>La OMS recomienda para </a:t>
            </a:r>
            <a:r>
              <a:rPr lang="es-ES" altLang="es-ES" u="sng" dirty="0"/>
              <a:t>adultos</a:t>
            </a:r>
            <a:r>
              <a:rPr lang="es-ES" altLang="es-ES" dirty="0"/>
              <a:t> un consumo diario de </a:t>
            </a:r>
            <a:r>
              <a:rPr lang="es-ES" altLang="es-ES" u="sng" dirty="0"/>
              <a:t>menos</a:t>
            </a:r>
            <a:r>
              <a:rPr lang="es-ES" altLang="es-ES" dirty="0"/>
              <a:t> </a:t>
            </a:r>
            <a:r>
              <a:rPr lang="es-ES" altLang="es-ES" u="sng" dirty="0"/>
              <a:t>de</a:t>
            </a:r>
            <a:r>
              <a:rPr lang="es-ES" altLang="es-ES" dirty="0"/>
              <a:t> </a:t>
            </a:r>
            <a:r>
              <a:rPr lang="es-ES" altLang="es-ES" u="sng" dirty="0"/>
              <a:t>5 g de sal</a:t>
            </a:r>
            <a:r>
              <a:rPr lang="es-ES" altLang="es-ES" dirty="0"/>
              <a:t> (menos de 2 g de sodio).</a:t>
            </a:r>
          </a:p>
        </p:txBody>
      </p:sp>
      <p:sp>
        <p:nvSpPr>
          <p:cNvPr id="161796" name="Text Box 4">
            <a:extLst>
              <a:ext uri="{FF2B5EF4-FFF2-40B4-BE49-F238E27FC236}">
                <a16:creationId xmlns:a16="http://schemas.microsoft.com/office/drawing/2014/main" id="{7C6F7C99-BFD7-4CFB-9441-39123EDAC2C8}"/>
              </a:ext>
            </a:extLst>
          </p:cNvPr>
          <p:cNvSpPr txBox="1">
            <a:spLocks noChangeArrowheads="1"/>
          </p:cNvSpPr>
          <p:nvPr/>
        </p:nvSpPr>
        <p:spPr bwMode="auto">
          <a:xfrm>
            <a:off x="1524000" y="6597650"/>
            <a:ext cx="10668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spcBef>
                <a:spcPct val="50000"/>
              </a:spcBef>
              <a:spcAft>
                <a:spcPct val="0"/>
              </a:spcAft>
              <a:buNone/>
            </a:pPr>
            <a:r>
              <a:rPr lang="es-ES" altLang="es-ES" sz="1200" i="1" dirty="0">
                <a:solidFill>
                  <a:srgbClr val="000000"/>
                </a:solidFill>
                <a:latin typeface="Times New Roman" panose="02020603050405020304" pitchFamily="18" charset="0"/>
                <a:cs typeface="Times New Roman" panose="02020603050405020304" pitchFamily="18" charset="0"/>
              </a:rPr>
              <a:t>Fuente. Metas regionales actualizadas de la OPS para la reducción del sodio. OMS, 2021. </a:t>
            </a:r>
            <a:r>
              <a:rPr lang="es-ES" altLang="es-ES" sz="1200" i="1" dirty="0">
                <a:solidFill>
                  <a:srgbClr val="000000"/>
                </a:solidFill>
                <a:latin typeface="Times New Roman" panose="02020603050405020304" pitchFamily="18" charset="0"/>
                <a:cs typeface="Times New Roman" panose="02020603050405020304" pitchFamily="18" charset="0"/>
                <a:hlinkClick r:id="rId2"/>
              </a:rPr>
              <a:t>https://iris.paho.org/handle/10665.2/54971</a:t>
            </a:r>
            <a:r>
              <a:rPr lang="es-ES" altLang="es-ES" sz="1200" i="1" dirty="0">
                <a:solidFill>
                  <a:srgbClr val="000000"/>
                </a:solidFill>
                <a:latin typeface="Times New Roman" panose="02020603050405020304" pitchFamily="18" charset="0"/>
                <a:cs typeface="Times New Roman" panose="02020603050405020304" pitchFamily="18" charset="0"/>
              </a:rPr>
              <a:t> </a:t>
            </a:r>
          </a:p>
        </p:txBody>
      </p:sp>
      <p:sp>
        <p:nvSpPr>
          <p:cNvPr id="2" name="CuadroTexto 1">
            <a:extLst>
              <a:ext uri="{FF2B5EF4-FFF2-40B4-BE49-F238E27FC236}">
                <a16:creationId xmlns:a16="http://schemas.microsoft.com/office/drawing/2014/main" id="{4EC0DF78-10A5-72CB-2149-970108B48C33}"/>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3" name="Imagen 2" descr="Corazón háb salud inicial">
            <a:extLst>
              <a:ext uri="{FF2B5EF4-FFF2-40B4-BE49-F238E27FC236}">
                <a16:creationId xmlns:a16="http://schemas.microsoft.com/office/drawing/2014/main" id="{857B0C23-B513-A70B-6ABE-407CCEFC8140}"/>
              </a:ext>
            </a:extLst>
          </p:cNvPr>
          <p:cNvPicPr/>
          <p:nvPr/>
        </p:nvPicPr>
        <p:blipFill>
          <a:blip r:embed="rId3">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3689744704"/>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388FA135-FD2A-47BA-9256-66FD0D27F0BE}"/>
              </a:ext>
            </a:extLst>
          </p:cNvPr>
          <p:cNvSpPr>
            <a:spLocks noGrp="1" noChangeArrowheads="1"/>
          </p:cNvSpPr>
          <p:nvPr>
            <p:ph type="title" idx="4294967295"/>
          </p:nvPr>
        </p:nvSpPr>
        <p:spPr/>
        <p:txBody>
          <a:bodyPr/>
          <a:lstStyle/>
          <a:p>
            <a:pPr eaLnBrk="1" hangingPunct="1"/>
            <a:r>
              <a:rPr lang="es-ES" altLang="es-ES" sz="4000" b="1" dirty="0">
                <a:solidFill>
                  <a:srgbClr val="0000CC"/>
                </a:solidFill>
              </a:rPr>
              <a:t>Consumo de SAL</a:t>
            </a:r>
          </a:p>
        </p:txBody>
      </p:sp>
      <p:pic>
        <p:nvPicPr>
          <p:cNvPr id="3" name="Imagen 2" descr="Diagrama&#10;&#10;Descripción generada automáticamente">
            <a:extLst>
              <a:ext uri="{FF2B5EF4-FFF2-40B4-BE49-F238E27FC236}">
                <a16:creationId xmlns:a16="http://schemas.microsoft.com/office/drawing/2014/main" id="{F3E79FDD-76C8-4F9F-AF3F-9B6405F6F4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315" y="1097149"/>
            <a:ext cx="6676490" cy="5714856"/>
          </a:xfrm>
          <a:prstGeom prst="rect">
            <a:avLst/>
          </a:prstGeom>
        </p:spPr>
      </p:pic>
      <p:sp>
        <p:nvSpPr>
          <p:cNvPr id="2" name="CuadroTexto 1">
            <a:extLst>
              <a:ext uri="{FF2B5EF4-FFF2-40B4-BE49-F238E27FC236}">
                <a16:creationId xmlns:a16="http://schemas.microsoft.com/office/drawing/2014/main" id="{9AB0FF34-1052-2998-D231-18FC41A81F9E}"/>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sp>
        <p:nvSpPr>
          <p:cNvPr id="4" name="Text Box 4">
            <a:extLst>
              <a:ext uri="{FF2B5EF4-FFF2-40B4-BE49-F238E27FC236}">
                <a16:creationId xmlns:a16="http://schemas.microsoft.com/office/drawing/2014/main" id="{20CA7932-AED8-F94E-2211-D1042BF86180}"/>
              </a:ext>
            </a:extLst>
          </p:cNvPr>
          <p:cNvSpPr txBox="1">
            <a:spLocks noChangeArrowheads="1"/>
          </p:cNvSpPr>
          <p:nvPr/>
        </p:nvSpPr>
        <p:spPr bwMode="auto">
          <a:xfrm>
            <a:off x="1524000" y="6597650"/>
            <a:ext cx="10668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spcBef>
                <a:spcPct val="50000"/>
              </a:spcBef>
              <a:spcAft>
                <a:spcPct val="0"/>
              </a:spcAft>
              <a:buNone/>
            </a:pPr>
            <a:r>
              <a:rPr lang="es-ES" altLang="es-ES" sz="1200" i="1" dirty="0">
                <a:solidFill>
                  <a:srgbClr val="000000"/>
                </a:solidFill>
                <a:latin typeface="Times New Roman" panose="02020603050405020304" pitchFamily="18" charset="0"/>
                <a:cs typeface="Times New Roman" panose="02020603050405020304" pitchFamily="18" charset="0"/>
              </a:rPr>
              <a:t>Fuente. Metas regionales actualizadas de la OPS para la reducción del sodio. OMS, 2021. </a:t>
            </a:r>
            <a:r>
              <a:rPr lang="es-ES" altLang="es-ES" sz="1200" i="1" dirty="0">
                <a:solidFill>
                  <a:srgbClr val="000000"/>
                </a:solidFill>
                <a:latin typeface="Times New Roman" panose="02020603050405020304" pitchFamily="18" charset="0"/>
                <a:cs typeface="Times New Roman" panose="02020603050405020304" pitchFamily="18" charset="0"/>
                <a:hlinkClick r:id="rId3"/>
              </a:rPr>
              <a:t>https://iris.paho.org/handle/10665.2/54971</a:t>
            </a:r>
            <a:r>
              <a:rPr lang="es-ES" altLang="es-ES" sz="1200" i="1" dirty="0">
                <a:solidFill>
                  <a:srgbClr val="000000"/>
                </a:solidFill>
                <a:latin typeface="Times New Roman" panose="02020603050405020304" pitchFamily="18" charset="0"/>
                <a:cs typeface="Times New Roman" panose="02020603050405020304" pitchFamily="18" charset="0"/>
              </a:rPr>
              <a:t> </a:t>
            </a:r>
          </a:p>
        </p:txBody>
      </p:sp>
      <p:pic>
        <p:nvPicPr>
          <p:cNvPr id="5" name="Imagen 4" descr="Corazón háb salud inicial">
            <a:extLst>
              <a:ext uri="{FF2B5EF4-FFF2-40B4-BE49-F238E27FC236}">
                <a16:creationId xmlns:a16="http://schemas.microsoft.com/office/drawing/2014/main" id="{F705AB07-544D-42BD-27EA-F5B0D32C08D7}"/>
              </a:ext>
            </a:extLst>
          </p:cNvPr>
          <p:cNvPicPr/>
          <p:nvPr/>
        </p:nvPicPr>
        <p:blipFill>
          <a:blip r:embed="rId4">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859550355"/>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388FA135-FD2A-47BA-9256-66FD0D27F0BE}"/>
              </a:ext>
            </a:extLst>
          </p:cNvPr>
          <p:cNvSpPr>
            <a:spLocks noGrp="1" noChangeArrowheads="1"/>
          </p:cNvSpPr>
          <p:nvPr>
            <p:ph type="title" idx="4294967295"/>
          </p:nvPr>
        </p:nvSpPr>
        <p:spPr/>
        <p:txBody>
          <a:bodyPr/>
          <a:lstStyle/>
          <a:p>
            <a:pPr eaLnBrk="1" hangingPunct="1"/>
            <a:r>
              <a:rPr lang="es-ES" altLang="es-ES" sz="4000" b="1" dirty="0">
                <a:solidFill>
                  <a:srgbClr val="0000CC"/>
                </a:solidFill>
              </a:rPr>
              <a:t>Un estilo de vida saludable beneficia la salud física y mental</a:t>
            </a:r>
          </a:p>
        </p:txBody>
      </p:sp>
      <p:pic>
        <p:nvPicPr>
          <p:cNvPr id="2" name="Elementos multimedia en línea 1" title="Campaￃﾱa Estilos de Vida Saludable Castellano">
            <a:hlinkClick r:id="" action="ppaction://media"/>
            <a:extLst>
              <a:ext uri="{FF2B5EF4-FFF2-40B4-BE49-F238E27FC236}">
                <a16:creationId xmlns:a16="http://schemas.microsoft.com/office/drawing/2014/main" id="{12F39319-270D-4A04-A2E5-7BCC8956DD80}"/>
              </a:ext>
            </a:extLst>
          </p:cNvPr>
          <p:cNvPicPr>
            <a:picLocks noRot="1" noChangeAspect="1"/>
          </p:cNvPicPr>
          <p:nvPr>
            <a:videoFile r:link="rId1"/>
          </p:nvPr>
        </p:nvPicPr>
        <p:blipFill>
          <a:blip r:embed="rId3"/>
          <a:stretch>
            <a:fillRect/>
          </a:stretch>
        </p:blipFill>
        <p:spPr>
          <a:xfrm>
            <a:off x="3825380" y="2146100"/>
            <a:ext cx="5436907" cy="3071852"/>
          </a:xfrm>
          <a:prstGeom prst="rect">
            <a:avLst/>
          </a:prstGeom>
        </p:spPr>
      </p:pic>
      <p:sp>
        <p:nvSpPr>
          <p:cNvPr id="3" name="CuadroTexto 2">
            <a:extLst>
              <a:ext uri="{FF2B5EF4-FFF2-40B4-BE49-F238E27FC236}">
                <a16:creationId xmlns:a16="http://schemas.microsoft.com/office/drawing/2014/main" id="{05878AE2-3E76-32E7-EB34-508230122C38}"/>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spTree>
    <p:extLst>
      <p:ext uri="{BB962C8B-B14F-4D97-AF65-F5344CB8AC3E}">
        <p14:creationId xmlns:p14="http://schemas.microsoft.com/office/powerpoint/2010/main" val="2665673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descr="Variedad de frutas&#10;&#10;Descripción generada automáticamente">
            <a:extLst>
              <a:ext uri="{FF2B5EF4-FFF2-40B4-BE49-F238E27FC236}">
                <a16:creationId xmlns:a16="http://schemas.microsoft.com/office/drawing/2014/main" id="{F780ACEB-2FCD-F2B7-2C8D-1F49350F59A5}"/>
              </a:ext>
            </a:extLst>
          </p:cNvPr>
          <p:cNvPicPr>
            <a:picLocks noChangeAspect="1"/>
          </p:cNvPicPr>
          <p:nvPr/>
        </p:nvPicPr>
        <p:blipFill rotWithShape="1">
          <a:blip r:embed="rId2">
            <a:extLst>
              <a:ext uri="{28A0092B-C50C-407E-A947-70E740481C1C}">
                <a14:useLocalDpi xmlns:a14="http://schemas.microsoft.com/office/drawing/2010/main" val="0"/>
              </a:ext>
            </a:extLst>
          </a:blip>
          <a:srcRect l="7096" r="2031"/>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9"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7" name="Rectangle 2">
            <a:extLst>
              <a:ext uri="{FF2B5EF4-FFF2-40B4-BE49-F238E27FC236}">
                <a16:creationId xmlns:a16="http://schemas.microsoft.com/office/drawing/2014/main" id="{2029DF48-899C-71F1-94E0-47148B29E82B}"/>
              </a:ext>
            </a:extLst>
          </p:cNvPr>
          <p:cNvSpPr txBox="1">
            <a:spLocks noChangeArrowheads="1"/>
          </p:cNvSpPr>
          <p:nvPr/>
        </p:nvSpPr>
        <p:spPr bwMode="auto">
          <a:xfrm>
            <a:off x="85459" y="456503"/>
            <a:ext cx="5383850" cy="5341122"/>
          </a:xfrm>
          <a:prstGeom prst="rect">
            <a:avLst/>
          </a:prstGeom>
          <a:solidFill>
            <a:srgbClr val="FFFFCC"/>
          </a:solidFill>
          <a:ln>
            <a:solidFill>
              <a:srgbClr val="0000CC"/>
            </a:solid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s-ES" sz="4800" b="1" i="0" u="none" strike="noStrike" kern="1200" cap="none" spc="0" normalizeH="0" baseline="0" noProof="0" dirty="0">
                <a:ln>
                  <a:noFill/>
                </a:ln>
                <a:solidFill>
                  <a:srgbClr val="FFC000"/>
                </a:solidFill>
                <a:effectLst>
                  <a:outerShdw blurRad="38100" dist="38100" dir="2700000" algn="tl">
                    <a:srgbClr val="000000"/>
                  </a:outerShdw>
                </a:effectLst>
                <a:uLnTx/>
                <a:uFillTx/>
                <a:latin typeface="Arial"/>
                <a:ea typeface="+mj-ea"/>
                <a:cs typeface="Arial"/>
              </a:rPr>
              <a:t>Algunas recomendaciones básicas en hábitos saludables</a:t>
            </a:r>
          </a:p>
        </p:txBody>
      </p:sp>
      <p:sp>
        <p:nvSpPr>
          <p:cNvPr id="8" name="CuadroTexto 7">
            <a:extLst>
              <a:ext uri="{FF2B5EF4-FFF2-40B4-BE49-F238E27FC236}">
                <a16:creationId xmlns:a16="http://schemas.microsoft.com/office/drawing/2014/main" id="{83EEF956-08A8-3BAA-68BC-EEB319DCA6A5}"/>
              </a:ext>
            </a:extLst>
          </p:cNvPr>
          <p:cNvSpPr txBox="1"/>
          <p:nvPr/>
        </p:nvSpPr>
        <p:spPr>
          <a:xfrm>
            <a:off x="4758431" y="30162"/>
            <a:ext cx="7433569" cy="230832"/>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ES" sz="900" b="0" i="1" u="none" strike="noStrike" kern="0" cap="none" spc="0" normalizeH="0" baseline="0" noProof="0" dirty="0">
                <a:ln>
                  <a:noFill/>
                </a:ln>
                <a:solidFill>
                  <a:srgbClr val="2D2DB9">
                    <a:lumMod val="40000"/>
                    <a:lumOff val="60000"/>
                  </a:srgbClr>
                </a:solidFill>
                <a:effectLst/>
                <a:uLnTx/>
                <a:uFillTx/>
              </a:rPr>
              <a:t>Servicio Extremeño de Salud. D. Gral. de Salud Pública. Unidad de Educación para la Salud”. Octubre-noviembre 2022 (versión 1).</a:t>
            </a:r>
          </a:p>
        </p:txBody>
      </p:sp>
    </p:spTree>
    <p:extLst>
      <p:ext uri="{BB962C8B-B14F-4D97-AF65-F5344CB8AC3E}">
        <p14:creationId xmlns:p14="http://schemas.microsoft.com/office/powerpoint/2010/main" val="18851060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P1030440">
            <a:extLst>
              <a:ext uri="{FF2B5EF4-FFF2-40B4-BE49-F238E27FC236}">
                <a16:creationId xmlns:a16="http://schemas.microsoft.com/office/drawing/2014/main" id="{128D0A5F-0651-4EBD-8127-5169C89A5F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1764" y="4180346"/>
            <a:ext cx="4403628" cy="267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Text Box 3">
            <a:extLst>
              <a:ext uri="{FF2B5EF4-FFF2-40B4-BE49-F238E27FC236}">
                <a16:creationId xmlns:a16="http://schemas.microsoft.com/office/drawing/2014/main" id="{B1F2D3F4-FD04-4D27-9CF4-65F70E7E368D}"/>
              </a:ext>
            </a:extLst>
          </p:cNvPr>
          <p:cNvSpPr txBox="1">
            <a:spLocks noChangeArrowheads="1"/>
          </p:cNvSpPr>
          <p:nvPr/>
        </p:nvSpPr>
        <p:spPr bwMode="auto">
          <a:xfrm>
            <a:off x="159521" y="404814"/>
            <a:ext cx="11872958" cy="584775"/>
          </a:xfrm>
          <a:prstGeom prst="rect">
            <a:avLst/>
          </a:prstGeom>
          <a:solidFill>
            <a:srgbClr val="FFFFCC"/>
          </a:solidFill>
          <a:ln>
            <a:noFill/>
          </a:ln>
          <a:effec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fontAlgn="base">
              <a:spcBef>
                <a:spcPct val="50000"/>
              </a:spcBef>
              <a:spcAft>
                <a:spcPct val="0"/>
              </a:spcAft>
              <a:buNone/>
            </a:pPr>
            <a:r>
              <a:rPr lang="es-ES" altLang="es-ES" b="1" dirty="0">
                <a:solidFill>
                  <a:srgbClr val="000000"/>
                </a:solidFill>
                <a:latin typeface="Arial" panose="020B0604020202020204" pitchFamily="34" charset="0"/>
              </a:rPr>
              <a:t>Algunas recomendaciones básicas en hábitos saludables</a:t>
            </a:r>
          </a:p>
        </p:txBody>
      </p:sp>
      <p:sp>
        <p:nvSpPr>
          <p:cNvPr id="182276" name="Text Box 4">
            <a:extLst>
              <a:ext uri="{FF2B5EF4-FFF2-40B4-BE49-F238E27FC236}">
                <a16:creationId xmlns:a16="http://schemas.microsoft.com/office/drawing/2014/main" id="{0E8E79FF-9D36-49B6-8E04-2CCAFDE6804D}"/>
              </a:ext>
            </a:extLst>
          </p:cNvPr>
          <p:cNvSpPr txBox="1">
            <a:spLocks noChangeArrowheads="1"/>
          </p:cNvSpPr>
          <p:nvPr/>
        </p:nvSpPr>
        <p:spPr bwMode="auto">
          <a:xfrm>
            <a:off x="1774826" y="1341439"/>
            <a:ext cx="1025765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800">
                <a:solidFill>
                  <a:schemeClr val="tx1"/>
                </a:solidFill>
                <a:latin typeface="Arial" panose="020B0604020202020204" pitchFamily="34" charset="0"/>
                <a:cs typeface="Arial" panose="020B0604020202020204" pitchFamily="34" charset="0"/>
              </a:defRPr>
            </a:lvl1pPr>
            <a:lvl2pPr marL="800100" indent="-342900">
              <a:defRPr sz="2800">
                <a:solidFill>
                  <a:schemeClr val="tx1"/>
                </a:solidFill>
                <a:latin typeface="Arial" panose="020B0604020202020204" pitchFamily="34" charset="0"/>
                <a:cs typeface="Arial" panose="020B0604020202020204" pitchFamily="34" charset="0"/>
              </a:defRPr>
            </a:lvl2pPr>
            <a:lvl3pPr marL="1257300" indent="-342900">
              <a:defRPr sz="2800">
                <a:solidFill>
                  <a:schemeClr val="tx1"/>
                </a:solidFill>
                <a:latin typeface="Arial" panose="020B0604020202020204" pitchFamily="34" charset="0"/>
                <a:cs typeface="Arial" panose="020B0604020202020204" pitchFamily="34" charset="0"/>
              </a:defRPr>
            </a:lvl3pPr>
            <a:lvl4pPr marL="1714500" indent="-342900">
              <a:defRPr sz="2800">
                <a:solidFill>
                  <a:schemeClr val="tx1"/>
                </a:solidFill>
                <a:latin typeface="Arial" panose="020B0604020202020204" pitchFamily="34" charset="0"/>
                <a:cs typeface="Arial" panose="020B0604020202020204" pitchFamily="34" charset="0"/>
              </a:defRPr>
            </a:lvl4pPr>
            <a:lvl5pPr marL="2171700" indent="-342900">
              <a:defRPr sz="2800">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Char char="•"/>
            </a:pPr>
            <a:r>
              <a:rPr lang="es-ES" altLang="es-ES" u="sng" dirty="0">
                <a:solidFill>
                  <a:srgbClr val="000000"/>
                </a:solidFill>
              </a:rPr>
              <a:t>Huir de alimentos muy elaborados</a:t>
            </a:r>
            <a:r>
              <a:rPr lang="es-ES" altLang="es-ES" dirty="0">
                <a:solidFill>
                  <a:srgbClr val="000000"/>
                </a:solidFill>
              </a:rPr>
              <a:t> (mayor riesgo de grasas no saludables añadidas).</a:t>
            </a:r>
          </a:p>
          <a:p>
            <a:pPr fontAlgn="base">
              <a:spcBef>
                <a:spcPct val="50000"/>
              </a:spcBef>
              <a:spcAft>
                <a:spcPct val="0"/>
              </a:spcAft>
              <a:buFontTx/>
              <a:buChar char="•"/>
            </a:pPr>
            <a:r>
              <a:rPr lang="es-ES" altLang="es-ES" dirty="0">
                <a:solidFill>
                  <a:srgbClr val="000000"/>
                </a:solidFill>
              </a:rPr>
              <a:t>Incrementar </a:t>
            </a:r>
            <a:r>
              <a:rPr lang="es-ES" altLang="es-ES" u="sng" dirty="0">
                <a:solidFill>
                  <a:srgbClr val="000000"/>
                </a:solidFill>
              </a:rPr>
              <a:t>alimentos de origen marino y aves (sin piel)</a:t>
            </a:r>
            <a:r>
              <a:rPr lang="es-ES" altLang="es-ES" dirty="0">
                <a:solidFill>
                  <a:srgbClr val="000000"/>
                </a:solidFill>
              </a:rPr>
              <a:t>.</a:t>
            </a:r>
          </a:p>
          <a:p>
            <a:pPr fontAlgn="base">
              <a:spcBef>
                <a:spcPct val="50000"/>
              </a:spcBef>
              <a:spcAft>
                <a:spcPct val="0"/>
              </a:spcAft>
              <a:buFontTx/>
              <a:buChar char="•"/>
            </a:pPr>
            <a:r>
              <a:rPr lang="es-ES" altLang="es-ES" dirty="0">
                <a:solidFill>
                  <a:srgbClr val="000000"/>
                </a:solidFill>
              </a:rPr>
              <a:t>Incrementar consumo de </a:t>
            </a:r>
            <a:r>
              <a:rPr lang="es-ES" altLang="es-ES" u="sng" dirty="0">
                <a:solidFill>
                  <a:srgbClr val="000000"/>
                </a:solidFill>
              </a:rPr>
              <a:t>frutas y verduras</a:t>
            </a:r>
            <a:r>
              <a:rPr lang="es-ES" altLang="es-ES" dirty="0">
                <a:solidFill>
                  <a:srgbClr val="000000"/>
                </a:solidFill>
              </a:rPr>
              <a:t>. Hechas, “del tiempo”.</a:t>
            </a:r>
          </a:p>
        </p:txBody>
      </p:sp>
      <p:sp>
        <p:nvSpPr>
          <p:cNvPr id="2" name="CuadroTexto 1">
            <a:extLst>
              <a:ext uri="{FF2B5EF4-FFF2-40B4-BE49-F238E27FC236}">
                <a16:creationId xmlns:a16="http://schemas.microsoft.com/office/drawing/2014/main" id="{2CC11A93-4306-FB20-E5A0-19347F8EAE8D}"/>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3" name="Imagen 2" descr="Corazón háb salud inicial">
            <a:extLst>
              <a:ext uri="{FF2B5EF4-FFF2-40B4-BE49-F238E27FC236}">
                <a16:creationId xmlns:a16="http://schemas.microsoft.com/office/drawing/2014/main" id="{DF26CEBD-6A96-26D6-CA38-3C4307627333}"/>
              </a:ext>
            </a:extLst>
          </p:cNvPr>
          <p:cNvPicPr/>
          <p:nvPr/>
        </p:nvPicPr>
        <p:blipFill>
          <a:blip r:embed="rId3">
            <a:clrChange>
              <a:clrFrom>
                <a:srgbClr val="FFFFFF"/>
              </a:clrFrom>
              <a:clrTo>
                <a:srgbClr val="FFFFFF">
                  <a:alpha val="0"/>
                </a:srgbClr>
              </a:clrTo>
            </a:clrChange>
          </a:blip>
          <a:stretch>
            <a:fillRect/>
          </a:stretch>
        </p:blipFill>
        <p:spPr bwMode="auto">
          <a:xfrm>
            <a:off x="0" y="5427266"/>
            <a:ext cx="1901954" cy="1430734"/>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1676400" y="228600"/>
            <a:ext cx="8305800" cy="1143000"/>
          </a:xfrm>
          <a:prstGeom prst="rect">
            <a:avLst/>
          </a:prstGeom>
          <a:solidFill>
            <a:srgbClr val="00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s-ES" altLang="es-ES" sz="3600" b="1" dirty="0">
                <a:solidFill>
                  <a:srgbClr val="000000"/>
                </a:solidFill>
                <a:effectLst>
                  <a:outerShdw blurRad="38100" dist="38100" dir="2700000" algn="tl">
                    <a:srgbClr val="FFFFFF"/>
                  </a:outerShdw>
                </a:effectLst>
              </a:rPr>
              <a:t>Dieta Mediterránea</a:t>
            </a:r>
          </a:p>
        </p:txBody>
      </p:sp>
      <p:sp>
        <p:nvSpPr>
          <p:cNvPr id="592899" name="Rectangle 3"/>
          <p:cNvSpPr>
            <a:spLocks noChangeArrowheads="1"/>
          </p:cNvSpPr>
          <p:nvPr/>
        </p:nvSpPr>
        <p:spPr bwMode="auto">
          <a:xfrm>
            <a:off x="2263775" y="2840038"/>
            <a:ext cx="76644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s-ES" altLang="es-ES">
              <a:solidFill>
                <a:srgbClr val="000000"/>
              </a:solidFill>
            </a:endParaRPr>
          </a:p>
        </p:txBody>
      </p:sp>
      <p:sp>
        <p:nvSpPr>
          <p:cNvPr id="592900" name="Rectangle 4"/>
          <p:cNvSpPr>
            <a:spLocks noChangeArrowheads="1"/>
          </p:cNvSpPr>
          <p:nvPr/>
        </p:nvSpPr>
        <p:spPr bwMode="auto">
          <a:xfrm>
            <a:off x="1352550" y="30972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s-ES" altLang="es-ES">
              <a:solidFill>
                <a:srgbClr val="000000"/>
              </a:solidFill>
            </a:endParaRPr>
          </a:p>
        </p:txBody>
      </p:sp>
      <p:sp>
        <p:nvSpPr>
          <p:cNvPr id="445445" name="Text Box 5"/>
          <p:cNvSpPr txBox="1">
            <a:spLocks noChangeArrowheads="1"/>
          </p:cNvSpPr>
          <p:nvPr/>
        </p:nvSpPr>
        <p:spPr bwMode="auto">
          <a:xfrm>
            <a:off x="2057400" y="1547814"/>
            <a:ext cx="83058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eaLnBrk="1" fontAlgn="base" hangingPunct="1">
              <a:spcBef>
                <a:spcPct val="50000"/>
              </a:spcBef>
              <a:spcAft>
                <a:spcPct val="0"/>
              </a:spcAft>
              <a:buFontTx/>
              <a:buChar char="-"/>
            </a:pPr>
            <a:r>
              <a:rPr lang="es-ES" altLang="es-ES" sz="2400" dirty="0">
                <a:solidFill>
                  <a:srgbClr val="000000"/>
                </a:solidFill>
              </a:rPr>
              <a:t>Es </a:t>
            </a:r>
            <a:r>
              <a:rPr lang="es-ES" altLang="es-ES" sz="2400" u="sng" dirty="0">
                <a:solidFill>
                  <a:srgbClr val="FF0000"/>
                </a:solidFill>
              </a:rPr>
              <a:t>Patrimonio Cultural Inmaterial</a:t>
            </a:r>
            <a:r>
              <a:rPr lang="es-ES" altLang="es-ES" sz="2400" dirty="0">
                <a:solidFill>
                  <a:srgbClr val="000000"/>
                </a:solidFill>
              </a:rPr>
              <a:t> por:</a:t>
            </a:r>
          </a:p>
          <a:p>
            <a:pPr marL="342900" indent="-342900" eaLnBrk="1" fontAlgn="base" hangingPunct="1">
              <a:spcBef>
                <a:spcPct val="50000"/>
              </a:spcBef>
              <a:spcAft>
                <a:spcPct val="0"/>
              </a:spcAft>
              <a:buFontTx/>
              <a:buChar char="-"/>
            </a:pPr>
            <a:r>
              <a:rPr lang="es-ES" altLang="es-ES" sz="2400" dirty="0">
                <a:solidFill>
                  <a:srgbClr val="000000"/>
                </a:solidFill>
              </a:rPr>
              <a:t>Los </a:t>
            </a:r>
            <a:r>
              <a:rPr lang="es-ES" altLang="es-ES" sz="2400" u="sng" dirty="0">
                <a:solidFill>
                  <a:srgbClr val="000000"/>
                </a:solidFill>
              </a:rPr>
              <a:t>valores</a:t>
            </a:r>
            <a:r>
              <a:rPr lang="es-ES" altLang="es-ES" sz="2400" dirty="0">
                <a:solidFill>
                  <a:srgbClr val="000000"/>
                </a:solidFill>
              </a:rPr>
              <a:t> de hospitalidad, buena vecindad, diálogo intercultural y creatividad, así como un modo de vida que se guía por el respeto de la diversidad.</a:t>
            </a:r>
          </a:p>
          <a:p>
            <a:pPr marL="342900" indent="-342900" eaLnBrk="1" fontAlgn="base" hangingPunct="1">
              <a:spcBef>
                <a:spcPct val="50000"/>
              </a:spcBef>
              <a:spcAft>
                <a:spcPct val="0"/>
              </a:spcAft>
              <a:buFontTx/>
              <a:buChar char="-"/>
            </a:pPr>
            <a:r>
              <a:rPr lang="es-ES" altLang="es-ES" sz="2400" dirty="0">
                <a:solidFill>
                  <a:srgbClr val="000000"/>
                </a:solidFill>
              </a:rPr>
              <a:t>Desempeñar un papel esencial de factor de </a:t>
            </a:r>
            <a:r>
              <a:rPr lang="es-ES" altLang="es-ES" sz="2400" u="sng" dirty="0">
                <a:solidFill>
                  <a:srgbClr val="000000"/>
                </a:solidFill>
              </a:rPr>
              <a:t>cohesión</a:t>
            </a:r>
            <a:r>
              <a:rPr lang="es-ES" altLang="es-ES" sz="2400" dirty="0">
                <a:solidFill>
                  <a:srgbClr val="000000"/>
                </a:solidFill>
              </a:rPr>
              <a:t> social en los espacios culturales, festejos y celebraciones, al agrupar a gentes de todas las edades, condiciones y clases sociales.</a:t>
            </a:r>
          </a:p>
          <a:p>
            <a:pPr marL="342900" indent="-342900" eaLnBrk="1" fontAlgn="base" hangingPunct="1">
              <a:spcBef>
                <a:spcPct val="50000"/>
              </a:spcBef>
              <a:spcAft>
                <a:spcPct val="0"/>
              </a:spcAft>
              <a:buFontTx/>
              <a:buChar char="-"/>
            </a:pPr>
            <a:r>
              <a:rPr lang="es-ES" altLang="es-ES" sz="2400" u="sng" dirty="0">
                <a:solidFill>
                  <a:srgbClr val="000000"/>
                </a:solidFill>
              </a:rPr>
              <a:t>Técnicas culinarias</a:t>
            </a:r>
            <a:r>
              <a:rPr lang="es-ES" altLang="es-ES" sz="2400" dirty="0">
                <a:solidFill>
                  <a:srgbClr val="000000"/>
                </a:solidFill>
              </a:rPr>
              <a:t> y </a:t>
            </a:r>
            <a:r>
              <a:rPr lang="es-ES" altLang="es-ES" sz="2400" u="sng" dirty="0">
                <a:solidFill>
                  <a:srgbClr val="000000"/>
                </a:solidFill>
              </a:rPr>
              <a:t>tipos</a:t>
            </a:r>
            <a:r>
              <a:rPr lang="es-ES" altLang="es-ES" sz="2400" dirty="0">
                <a:solidFill>
                  <a:srgbClr val="000000"/>
                </a:solidFill>
              </a:rPr>
              <a:t> de alimentos.</a:t>
            </a:r>
          </a:p>
          <a:p>
            <a:pPr marL="342900" indent="-342900" eaLnBrk="1" fontAlgn="base" hangingPunct="1">
              <a:spcBef>
                <a:spcPct val="50000"/>
              </a:spcBef>
              <a:spcAft>
                <a:spcPct val="0"/>
              </a:spcAft>
              <a:buFontTx/>
              <a:buChar char="-"/>
            </a:pPr>
            <a:r>
              <a:rPr lang="es-ES" altLang="es-ES" sz="2400" u="sng" dirty="0">
                <a:solidFill>
                  <a:srgbClr val="000000"/>
                </a:solidFill>
              </a:rPr>
              <a:t>Mercados</a:t>
            </a:r>
            <a:r>
              <a:rPr lang="es-ES" altLang="es-ES" sz="2400" dirty="0">
                <a:solidFill>
                  <a:srgbClr val="000000"/>
                </a:solidFill>
              </a:rPr>
              <a:t> locales. Favorecen el intercambio y </a:t>
            </a:r>
            <a:r>
              <a:rPr lang="es-ES" altLang="es-ES" sz="2400" u="sng" dirty="0">
                <a:solidFill>
                  <a:srgbClr val="000000"/>
                </a:solidFill>
              </a:rPr>
              <a:t>respeto</a:t>
            </a:r>
            <a:r>
              <a:rPr lang="es-ES" altLang="es-ES" sz="2400" dirty="0">
                <a:solidFill>
                  <a:srgbClr val="000000"/>
                </a:solidFill>
              </a:rPr>
              <a:t>.</a:t>
            </a:r>
          </a:p>
          <a:p>
            <a:pPr eaLnBrk="1" fontAlgn="base" hangingPunct="1">
              <a:spcBef>
                <a:spcPct val="50000"/>
              </a:spcBef>
              <a:spcAft>
                <a:spcPct val="0"/>
              </a:spcAft>
            </a:pPr>
            <a:endParaRPr lang="es-ES" altLang="es-ES" sz="2400" b="1" u="sng" dirty="0">
              <a:solidFill>
                <a:srgbClr val="0000CC"/>
              </a:solidFill>
            </a:endParaRPr>
          </a:p>
        </p:txBody>
      </p:sp>
      <p:pic>
        <p:nvPicPr>
          <p:cNvPr id="445447" name="Picture 7" descr="aceitunas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6588" y="1"/>
            <a:ext cx="2411412"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
            <a:extLst>
              <a:ext uri="{FF2B5EF4-FFF2-40B4-BE49-F238E27FC236}">
                <a16:creationId xmlns:a16="http://schemas.microsoft.com/office/drawing/2014/main" id="{1BA23DC1-3720-4606-B901-F887BDB5A9CF}"/>
              </a:ext>
            </a:extLst>
          </p:cNvPr>
          <p:cNvSpPr txBox="1">
            <a:spLocks noChangeArrowheads="1"/>
          </p:cNvSpPr>
          <p:nvPr/>
        </p:nvSpPr>
        <p:spPr bwMode="auto">
          <a:xfrm>
            <a:off x="4079775" y="6583362"/>
            <a:ext cx="81093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a:solidFill>
                  <a:srgbClr val="000000"/>
                </a:solidFill>
                <a:latin typeface="Times New Roman" panose="02020603050405020304" pitchFamily="18" charset="0"/>
                <a:cs typeface="Times New Roman" panose="02020603050405020304" pitchFamily="18" charset="0"/>
              </a:rPr>
              <a:t>La </a:t>
            </a:r>
            <a:r>
              <a:rPr lang="en-US" altLang="es-ES" sz="1200" i="1" dirty="0" err="1">
                <a:solidFill>
                  <a:srgbClr val="000000"/>
                </a:solidFill>
                <a:latin typeface="Times New Roman" panose="02020603050405020304" pitchFamily="18" charset="0"/>
                <a:cs typeface="Times New Roman" panose="02020603050405020304" pitchFamily="18" charset="0"/>
              </a:rPr>
              <a:t>dieta</a:t>
            </a:r>
            <a:r>
              <a:rPr lang="en-US" altLang="es-ES" sz="1200" i="1" dirty="0">
                <a:solidFill>
                  <a:srgbClr val="000000"/>
                </a:solidFill>
                <a:latin typeface="Times New Roman" panose="02020603050405020304" pitchFamily="18" charset="0"/>
                <a:cs typeface="Times New Roman" panose="02020603050405020304" pitchFamily="18" charset="0"/>
              </a:rPr>
              <a:t> </a:t>
            </a:r>
            <a:r>
              <a:rPr lang="en-US" altLang="es-ES" sz="1200" i="1" dirty="0" err="1">
                <a:solidFill>
                  <a:srgbClr val="000000"/>
                </a:solidFill>
                <a:latin typeface="Times New Roman" panose="02020603050405020304" pitchFamily="18" charset="0"/>
                <a:cs typeface="Times New Roman" panose="02020603050405020304" pitchFamily="18" charset="0"/>
              </a:rPr>
              <a:t>mediterránea</a:t>
            </a:r>
            <a:r>
              <a:rPr lang="en-US" altLang="es-ES" sz="1200" i="1" dirty="0">
                <a:solidFill>
                  <a:srgbClr val="000000"/>
                </a:solidFill>
                <a:latin typeface="Times New Roman" panose="02020603050405020304" pitchFamily="18" charset="0"/>
                <a:cs typeface="Times New Roman" panose="02020603050405020304" pitchFamily="18" charset="0"/>
              </a:rPr>
              <a:t>. </a:t>
            </a:r>
            <a:r>
              <a:rPr lang="en-US" altLang="es-ES" sz="1200" i="1" dirty="0">
                <a:solidFill>
                  <a:srgbClr val="00000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https://ich.unesco.org/es/RL/la-dieta-mediterranea-00884</a:t>
            </a:r>
            <a:r>
              <a:rPr lang="en-US" altLang="es-ES" sz="1200" i="1" dirty="0">
                <a:solidFill>
                  <a:srgbClr val="000000"/>
                </a:solidFill>
                <a:latin typeface="Times New Roman" panose="02020603050405020304" pitchFamily="18" charset="0"/>
                <a:cs typeface="Times New Roman" panose="02020603050405020304" pitchFamily="18" charset="0"/>
              </a:rPr>
              <a:t> </a:t>
            </a:r>
            <a:endParaRPr lang="es-ES" altLang="es-ES" sz="1200" i="1" dirty="0">
              <a:solidFill>
                <a:srgbClr val="000000"/>
              </a:solidFill>
              <a:latin typeface="Times New Roman" panose="02020603050405020304" pitchFamily="18" charset="0"/>
              <a:cs typeface="Times New Roman" panose="02020603050405020304" pitchFamily="18" charset="0"/>
            </a:endParaRPr>
          </a:p>
        </p:txBody>
      </p:sp>
      <p:pic>
        <p:nvPicPr>
          <p:cNvPr id="3" name="Elementos multimedia en línea 2" title="Vￃﾭdeo promocional del X aniversario de la Dieta Mediterrￃﾡnea como Patrimonio Cultural Inmaterial">
            <a:hlinkClick r:id="" action="ppaction://media"/>
            <a:extLst>
              <a:ext uri="{FF2B5EF4-FFF2-40B4-BE49-F238E27FC236}">
                <a16:creationId xmlns:a16="http://schemas.microsoft.com/office/drawing/2014/main" id="{E19FF929-7E0A-415F-8DBC-4B36A6D701D8}"/>
              </a:ext>
            </a:extLst>
          </p:cNvPr>
          <p:cNvPicPr>
            <a:picLocks noRot="1" noChangeAspect="1"/>
          </p:cNvPicPr>
          <p:nvPr>
            <a:videoFile r:link="rId1"/>
          </p:nvPr>
        </p:nvPicPr>
        <p:blipFill>
          <a:blip r:embed="rId6"/>
          <a:stretch>
            <a:fillRect/>
          </a:stretch>
        </p:blipFill>
        <p:spPr>
          <a:xfrm>
            <a:off x="8748280" y="4616084"/>
            <a:ext cx="1767320" cy="998536"/>
          </a:xfrm>
          <a:prstGeom prst="rect">
            <a:avLst/>
          </a:prstGeom>
        </p:spPr>
      </p:pic>
      <p:sp>
        <p:nvSpPr>
          <p:cNvPr id="2" name="CuadroTexto 1">
            <a:extLst>
              <a:ext uri="{FF2B5EF4-FFF2-40B4-BE49-F238E27FC236}">
                <a16:creationId xmlns:a16="http://schemas.microsoft.com/office/drawing/2014/main" id="{4052931F-EA26-DFED-C4FD-B353D9119B02}"/>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chemeClr val="accent6">
                    <a:lumMod val="40000"/>
                    <a:lumOff val="60000"/>
                  </a:schemeClr>
                </a:solidFill>
              </a:rPr>
              <a:t>Servicio Extremeño de Salud. D. Gral. de Salud Pública. Unidad de Educación para la Salud”. Octubre-noviembre 2022 (versión 1).</a:t>
            </a:r>
          </a:p>
        </p:txBody>
      </p:sp>
      <p:pic>
        <p:nvPicPr>
          <p:cNvPr id="4" name="Imagen 3" descr="Corazón háb salud inicial">
            <a:extLst>
              <a:ext uri="{FF2B5EF4-FFF2-40B4-BE49-F238E27FC236}">
                <a16:creationId xmlns:a16="http://schemas.microsoft.com/office/drawing/2014/main" id="{9210DAE6-42DF-69D5-5810-0D9167444233}"/>
              </a:ext>
            </a:extLst>
          </p:cNvPr>
          <p:cNvPicPr/>
          <p:nvPr/>
        </p:nvPicPr>
        <p:blipFill>
          <a:blip r:embed="rId7">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30512261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45445"/>
                                        </p:tgtEl>
                                        <p:attrNameLst>
                                          <p:attrName>style.visibility</p:attrName>
                                        </p:attrNameLst>
                                      </p:cBhvr>
                                      <p:to>
                                        <p:strVal val="visible"/>
                                      </p:to>
                                    </p:set>
                                    <p:anim calcmode="lin" valueType="num">
                                      <p:cBhvr additive="base">
                                        <p:cTn id="7" dur="500" fill="hold"/>
                                        <p:tgtEl>
                                          <p:spTgt spid="445445"/>
                                        </p:tgtEl>
                                        <p:attrNameLst>
                                          <p:attrName>ppt_x</p:attrName>
                                        </p:attrNameLst>
                                      </p:cBhvr>
                                      <p:tavLst>
                                        <p:tav tm="0">
                                          <p:val>
                                            <p:strVal val="#ppt_x"/>
                                          </p:val>
                                        </p:tav>
                                        <p:tav tm="100000">
                                          <p:val>
                                            <p:strVal val="#ppt_x"/>
                                          </p:val>
                                        </p:tav>
                                      </p:tavLst>
                                    </p:anim>
                                    <p:anim calcmode="lin" valueType="num">
                                      <p:cBhvr additive="base">
                                        <p:cTn id="8" dur="500" fill="hold"/>
                                        <p:tgtEl>
                                          <p:spTgt spid="44544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30" presetClass="entr" presetSubtype="0" fill="hold" nodeType="afterEffect">
                                  <p:stCondLst>
                                    <p:cond delay="5000"/>
                                  </p:stCondLst>
                                  <p:childTnLst>
                                    <p:set>
                                      <p:cBhvr>
                                        <p:cTn id="11" dur="1" fill="hold">
                                          <p:stCondLst>
                                            <p:cond delay="0"/>
                                          </p:stCondLst>
                                        </p:cTn>
                                        <p:tgtEl>
                                          <p:spTgt spid="445447"/>
                                        </p:tgtEl>
                                        <p:attrNameLst>
                                          <p:attrName>style.visibility</p:attrName>
                                        </p:attrNameLst>
                                      </p:cBhvr>
                                      <p:to>
                                        <p:strVal val="visible"/>
                                      </p:to>
                                    </p:set>
                                    <p:animEffect transition="in" filter="fade">
                                      <p:cBhvr>
                                        <p:cTn id="12" dur="800" decel="100000"/>
                                        <p:tgtEl>
                                          <p:spTgt spid="445447"/>
                                        </p:tgtEl>
                                      </p:cBhvr>
                                    </p:animEffect>
                                    <p:anim calcmode="lin" valueType="num">
                                      <p:cBhvr>
                                        <p:cTn id="13" dur="800" decel="100000" fill="hold"/>
                                        <p:tgtEl>
                                          <p:spTgt spid="445447"/>
                                        </p:tgtEl>
                                        <p:attrNameLst>
                                          <p:attrName>style.rotation</p:attrName>
                                        </p:attrNameLst>
                                      </p:cBhvr>
                                      <p:tavLst>
                                        <p:tav tm="0">
                                          <p:val>
                                            <p:fltVal val="-90"/>
                                          </p:val>
                                        </p:tav>
                                        <p:tav tm="100000">
                                          <p:val>
                                            <p:fltVal val="0"/>
                                          </p:val>
                                        </p:tav>
                                      </p:tavLst>
                                    </p:anim>
                                    <p:anim calcmode="lin" valueType="num">
                                      <p:cBhvr>
                                        <p:cTn id="14" dur="800" decel="100000" fill="hold"/>
                                        <p:tgtEl>
                                          <p:spTgt spid="445447"/>
                                        </p:tgtEl>
                                        <p:attrNameLst>
                                          <p:attrName>ppt_x</p:attrName>
                                        </p:attrNameLst>
                                      </p:cBhvr>
                                      <p:tavLst>
                                        <p:tav tm="0">
                                          <p:val>
                                            <p:strVal val="#ppt_x+0.4"/>
                                          </p:val>
                                        </p:tav>
                                        <p:tav tm="100000">
                                          <p:val>
                                            <p:strVal val="#ppt_x-0.05"/>
                                          </p:val>
                                        </p:tav>
                                      </p:tavLst>
                                    </p:anim>
                                    <p:anim calcmode="lin" valueType="num">
                                      <p:cBhvr>
                                        <p:cTn id="15" dur="800" decel="100000" fill="hold"/>
                                        <p:tgtEl>
                                          <p:spTgt spid="445447"/>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445447"/>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445447"/>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3"/>
                </p:tgtEl>
              </p:cMediaNode>
            </p:video>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3"/>
                                        </p:tgtEl>
                                      </p:cBhvr>
                                    </p:cmd>
                                  </p:childTnLst>
                                </p:cTn>
                              </p:par>
                            </p:childTnLst>
                          </p:cTn>
                        </p:par>
                      </p:childTnLst>
                    </p:cTn>
                  </p:par>
                </p:childTnLst>
              </p:cTn>
              <p:nextCondLst>
                <p:cond evt="onClick" delay="0">
                  <p:tgtEl>
                    <p:spTgt spid="3"/>
                  </p:tgtEl>
                </p:cond>
              </p:nextCondLst>
            </p:seq>
          </p:childTnLst>
        </p:cTn>
      </p:par>
    </p:tnLst>
    <p:bldLst>
      <p:bldP spid="44544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1030440">
            <a:extLst>
              <a:ext uri="{FF2B5EF4-FFF2-40B4-BE49-F238E27FC236}">
                <a16:creationId xmlns:a16="http://schemas.microsoft.com/office/drawing/2014/main" id="{4BEB5024-EFDC-7BC4-E88F-D95075094B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5598" y="4413739"/>
            <a:ext cx="4019794" cy="244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9347110A-EDBA-493A-8A33-1AC47F7C31EA}"/>
              </a:ext>
            </a:extLst>
          </p:cNvPr>
          <p:cNvSpPr txBox="1">
            <a:spLocks noChangeArrowheads="1"/>
          </p:cNvSpPr>
          <p:nvPr/>
        </p:nvSpPr>
        <p:spPr bwMode="auto">
          <a:xfrm>
            <a:off x="1774826" y="1341439"/>
            <a:ext cx="10163649" cy="520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800">
                <a:solidFill>
                  <a:schemeClr val="tx1"/>
                </a:solidFill>
                <a:latin typeface="Arial" panose="020B0604020202020204" pitchFamily="34" charset="0"/>
                <a:cs typeface="Arial" panose="020B0604020202020204" pitchFamily="34" charset="0"/>
              </a:defRPr>
            </a:lvl1pPr>
            <a:lvl2pPr marL="800100" indent="-342900">
              <a:defRPr sz="2800">
                <a:solidFill>
                  <a:schemeClr val="tx1"/>
                </a:solidFill>
                <a:latin typeface="Arial" panose="020B0604020202020204" pitchFamily="34" charset="0"/>
                <a:cs typeface="Arial" panose="020B0604020202020204" pitchFamily="34" charset="0"/>
              </a:defRPr>
            </a:lvl2pPr>
            <a:lvl3pPr marL="1257300" indent="-342900">
              <a:defRPr sz="2800">
                <a:solidFill>
                  <a:schemeClr val="tx1"/>
                </a:solidFill>
                <a:latin typeface="Arial" panose="020B0604020202020204" pitchFamily="34" charset="0"/>
                <a:cs typeface="Arial" panose="020B0604020202020204" pitchFamily="34" charset="0"/>
              </a:defRPr>
            </a:lvl3pPr>
            <a:lvl4pPr marL="1714500" indent="-342900">
              <a:defRPr sz="2800">
                <a:solidFill>
                  <a:schemeClr val="tx1"/>
                </a:solidFill>
                <a:latin typeface="Arial" panose="020B0604020202020204" pitchFamily="34" charset="0"/>
                <a:cs typeface="Arial" panose="020B0604020202020204" pitchFamily="34" charset="0"/>
              </a:defRPr>
            </a:lvl4pPr>
            <a:lvl5pPr marL="2171700" indent="-342900">
              <a:defRPr sz="2800">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Char char="•"/>
            </a:pPr>
            <a:r>
              <a:rPr lang="es-ES" altLang="es-ES" sz="3200" b="1" u="sng" dirty="0">
                <a:solidFill>
                  <a:srgbClr val="0000CC"/>
                </a:solidFill>
              </a:rPr>
              <a:t>Aceite de oliva virgen</a:t>
            </a:r>
            <a:r>
              <a:rPr lang="es-ES" altLang="es-ES" sz="3200" b="1" dirty="0">
                <a:solidFill>
                  <a:srgbClr val="0000CC"/>
                </a:solidFill>
              </a:rPr>
              <a:t> </a:t>
            </a:r>
            <a:r>
              <a:rPr lang="es-ES" altLang="es-ES" dirty="0">
                <a:solidFill>
                  <a:srgbClr val="0000CC"/>
                </a:solidFill>
              </a:rPr>
              <a:t>extra</a:t>
            </a:r>
            <a:r>
              <a:rPr lang="es-ES" altLang="es-ES" dirty="0">
                <a:solidFill>
                  <a:srgbClr val="000000"/>
                </a:solidFill>
              </a:rPr>
              <a:t> como grasa “base”.</a:t>
            </a:r>
          </a:p>
          <a:p>
            <a:pPr fontAlgn="base">
              <a:spcBef>
                <a:spcPct val="50000"/>
              </a:spcBef>
              <a:spcAft>
                <a:spcPct val="0"/>
              </a:spcAft>
              <a:buFontTx/>
              <a:buChar char="•"/>
            </a:pPr>
            <a:r>
              <a:rPr lang="es-ES" altLang="es-ES" sz="3200" b="1" u="sng" dirty="0">
                <a:solidFill>
                  <a:srgbClr val="FF0000"/>
                </a:solidFill>
              </a:rPr>
              <a:t>Ejercicio físico</a:t>
            </a:r>
            <a:r>
              <a:rPr lang="es-ES" altLang="es-ES" sz="3200" b="1" dirty="0">
                <a:solidFill>
                  <a:srgbClr val="FF0000"/>
                </a:solidFill>
              </a:rPr>
              <a:t> </a:t>
            </a:r>
            <a:r>
              <a:rPr lang="es-ES" altLang="es-ES" dirty="0">
                <a:solidFill>
                  <a:srgbClr val="000000"/>
                </a:solidFill>
              </a:rPr>
              <a:t>en cualquier momento y lugar.</a:t>
            </a:r>
          </a:p>
          <a:p>
            <a:pPr fontAlgn="base">
              <a:spcBef>
                <a:spcPct val="50000"/>
              </a:spcBef>
              <a:spcAft>
                <a:spcPct val="0"/>
              </a:spcAft>
              <a:buFontTx/>
              <a:buChar char="•"/>
            </a:pPr>
            <a:r>
              <a:rPr lang="es-ES" altLang="es-ES" b="1" u="sng" dirty="0">
                <a:solidFill>
                  <a:srgbClr val="000000"/>
                </a:solidFill>
              </a:rPr>
              <a:t>NO FUMAR. No otras </a:t>
            </a:r>
            <a:r>
              <a:rPr lang="es-ES" altLang="es-ES" b="1" u="sng" dirty="0">
                <a:solidFill>
                  <a:schemeClr val="accent6">
                    <a:lumMod val="60000"/>
                    <a:lumOff val="40000"/>
                  </a:schemeClr>
                </a:solidFill>
              </a:rPr>
              <a:t>adicciones</a:t>
            </a:r>
            <a:r>
              <a:rPr lang="es-ES" altLang="es-ES" b="1" u="sng" dirty="0">
                <a:solidFill>
                  <a:srgbClr val="000000"/>
                </a:solidFill>
              </a:rPr>
              <a:t>.</a:t>
            </a:r>
          </a:p>
          <a:p>
            <a:pPr fontAlgn="base">
              <a:spcBef>
                <a:spcPct val="50000"/>
              </a:spcBef>
              <a:spcAft>
                <a:spcPct val="0"/>
              </a:spcAft>
              <a:buFontTx/>
              <a:buChar char="•"/>
            </a:pPr>
            <a:r>
              <a:rPr lang="es-ES" altLang="es-ES" b="1" u="sng" dirty="0">
                <a:solidFill>
                  <a:srgbClr val="000000"/>
                </a:solidFill>
              </a:rPr>
              <a:t>Tomar el </a:t>
            </a:r>
            <a:r>
              <a:rPr lang="es-ES" altLang="es-ES" b="1" u="sng" dirty="0">
                <a:solidFill>
                  <a:schemeClr val="accent6">
                    <a:lumMod val="60000"/>
                    <a:lumOff val="40000"/>
                  </a:schemeClr>
                </a:solidFill>
              </a:rPr>
              <a:t>sol</a:t>
            </a:r>
            <a:r>
              <a:rPr lang="es-ES" altLang="es-ES" b="1" u="sng" dirty="0">
                <a:solidFill>
                  <a:srgbClr val="000000"/>
                </a:solidFill>
              </a:rPr>
              <a:t> con moderación.</a:t>
            </a:r>
          </a:p>
          <a:p>
            <a:pPr fontAlgn="base">
              <a:spcBef>
                <a:spcPct val="50000"/>
              </a:spcBef>
              <a:spcAft>
                <a:spcPct val="0"/>
              </a:spcAft>
              <a:buFontTx/>
              <a:buChar char="•"/>
            </a:pPr>
            <a:r>
              <a:rPr lang="es-ES" altLang="es-ES" b="1" u="sng" dirty="0">
                <a:solidFill>
                  <a:schemeClr val="accent6">
                    <a:lumMod val="60000"/>
                    <a:lumOff val="40000"/>
                  </a:schemeClr>
                </a:solidFill>
              </a:rPr>
              <a:t>Dormir</a:t>
            </a:r>
            <a:r>
              <a:rPr lang="es-ES" altLang="es-ES" b="1" u="sng" dirty="0">
                <a:solidFill>
                  <a:srgbClr val="000000"/>
                </a:solidFill>
              </a:rPr>
              <a:t> las horas necesarias según edad.</a:t>
            </a:r>
          </a:p>
          <a:p>
            <a:pPr fontAlgn="base">
              <a:spcBef>
                <a:spcPct val="50000"/>
              </a:spcBef>
              <a:spcAft>
                <a:spcPct val="0"/>
              </a:spcAft>
              <a:buFontTx/>
              <a:buChar char="•"/>
            </a:pPr>
            <a:r>
              <a:rPr lang="es-ES_tradnl" altLang="es-ES" b="1" u="sng" dirty="0">
                <a:solidFill>
                  <a:srgbClr val="000000"/>
                </a:solidFill>
              </a:rPr>
              <a:t>“</a:t>
            </a:r>
            <a:r>
              <a:rPr lang="es-ES_tradnl" altLang="es-ES" b="1" u="sng" dirty="0">
                <a:solidFill>
                  <a:schemeClr val="accent6">
                    <a:lumMod val="60000"/>
                    <a:lumOff val="40000"/>
                  </a:schemeClr>
                </a:solidFill>
              </a:rPr>
              <a:t>Airear</a:t>
            </a:r>
            <a:r>
              <a:rPr lang="es-ES_tradnl" altLang="es-ES" b="1" u="sng" dirty="0">
                <a:solidFill>
                  <a:srgbClr val="000000"/>
                </a:solidFill>
              </a:rPr>
              <a:t>” aulas, </a:t>
            </a:r>
            <a:r>
              <a:rPr lang="es-ES_tradnl" altLang="es-ES" b="1" u="sng" dirty="0" err="1">
                <a:solidFill>
                  <a:srgbClr val="000000"/>
                </a:solidFill>
              </a:rPr>
              <a:t>docimicilios</a:t>
            </a:r>
            <a:r>
              <a:rPr lang="es-ES_tradnl" altLang="es-ES" b="1" u="sng" dirty="0">
                <a:solidFill>
                  <a:srgbClr val="000000"/>
                </a:solidFill>
              </a:rPr>
              <a:t>…</a:t>
            </a:r>
          </a:p>
          <a:p>
            <a:pPr fontAlgn="base">
              <a:spcBef>
                <a:spcPct val="50000"/>
              </a:spcBef>
              <a:spcAft>
                <a:spcPct val="0"/>
              </a:spcAft>
              <a:buFontTx/>
              <a:buChar char="•"/>
            </a:pPr>
            <a:r>
              <a:rPr lang="es-ES_tradnl" altLang="es-ES" b="1" u="sng" dirty="0">
                <a:solidFill>
                  <a:srgbClr val="000000"/>
                </a:solidFill>
              </a:rPr>
              <a:t>Disminuir tiempo de uso de “</a:t>
            </a:r>
            <a:r>
              <a:rPr lang="es-ES_tradnl" altLang="es-ES" b="1" u="sng" dirty="0">
                <a:solidFill>
                  <a:schemeClr val="accent6">
                    <a:lumMod val="60000"/>
                    <a:lumOff val="40000"/>
                  </a:schemeClr>
                </a:solidFill>
              </a:rPr>
              <a:t>pantallas</a:t>
            </a:r>
            <a:r>
              <a:rPr lang="es-ES_tradnl" altLang="es-ES" b="1" u="sng" dirty="0">
                <a:solidFill>
                  <a:srgbClr val="000000"/>
                </a:solidFill>
              </a:rPr>
              <a:t>”.</a:t>
            </a:r>
          </a:p>
          <a:p>
            <a:pPr marL="0" indent="0" fontAlgn="base">
              <a:spcBef>
                <a:spcPct val="50000"/>
              </a:spcBef>
              <a:spcAft>
                <a:spcPct val="0"/>
              </a:spcAft>
            </a:pPr>
            <a:endParaRPr lang="es-ES" altLang="es-ES" b="1" u="sng" dirty="0">
              <a:solidFill>
                <a:srgbClr val="000000"/>
              </a:solidFill>
            </a:endParaRPr>
          </a:p>
        </p:txBody>
      </p:sp>
      <p:sp>
        <p:nvSpPr>
          <p:cNvPr id="183302" name="Line 7">
            <a:extLst>
              <a:ext uri="{FF2B5EF4-FFF2-40B4-BE49-F238E27FC236}">
                <a16:creationId xmlns:a16="http://schemas.microsoft.com/office/drawing/2014/main" id="{140EBF1C-C549-48A1-A882-5720F8EC9D6C}"/>
              </a:ext>
            </a:extLst>
          </p:cNvPr>
          <p:cNvSpPr>
            <a:spLocks noChangeShapeType="1"/>
          </p:cNvSpPr>
          <p:nvPr/>
        </p:nvSpPr>
        <p:spPr bwMode="auto">
          <a:xfrm>
            <a:off x="1524000" y="2714376"/>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s-ES" sz="2800">
              <a:solidFill>
                <a:srgbClr val="000000"/>
              </a:solidFill>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1CBE26D6-7E71-4AA6-C7A4-C12D53D80F84}"/>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sp>
        <p:nvSpPr>
          <p:cNvPr id="5" name="Text Box 3">
            <a:extLst>
              <a:ext uri="{FF2B5EF4-FFF2-40B4-BE49-F238E27FC236}">
                <a16:creationId xmlns:a16="http://schemas.microsoft.com/office/drawing/2014/main" id="{97C73951-D8A6-E3C5-E0DB-A1DE6F501B8D}"/>
              </a:ext>
            </a:extLst>
          </p:cNvPr>
          <p:cNvSpPr txBox="1">
            <a:spLocks noChangeArrowheads="1"/>
          </p:cNvSpPr>
          <p:nvPr/>
        </p:nvSpPr>
        <p:spPr bwMode="auto">
          <a:xfrm>
            <a:off x="159521" y="404814"/>
            <a:ext cx="11872958" cy="584775"/>
          </a:xfrm>
          <a:prstGeom prst="rect">
            <a:avLst/>
          </a:prstGeom>
          <a:solidFill>
            <a:srgbClr val="FFFFCC"/>
          </a:solidFill>
          <a:ln>
            <a:noFill/>
          </a:ln>
          <a:effec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fontAlgn="base">
              <a:spcBef>
                <a:spcPct val="50000"/>
              </a:spcBef>
              <a:spcAft>
                <a:spcPct val="0"/>
              </a:spcAft>
              <a:buNone/>
            </a:pPr>
            <a:r>
              <a:rPr lang="es-ES" altLang="es-ES" b="1" dirty="0">
                <a:solidFill>
                  <a:srgbClr val="000000"/>
                </a:solidFill>
                <a:latin typeface="Arial" panose="020B0604020202020204" pitchFamily="34" charset="0"/>
              </a:rPr>
              <a:t>Algunas recomendaciones básicas en hábitos saludables</a:t>
            </a:r>
          </a:p>
        </p:txBody>
      </p:sp>
      <p:pic>
        <p:nvPicPr>
          <p:cNvPr id="3" name="Imagen 2" descr="Corazón háb salud inicial">
            <a:extLst>
              <a:ext uri="{FF2B5EF4-FFF2-40B4-BE49-F238E27FC236}">
                <a16:creationId xmlns:a16="http://schemas.microsoft.com/office/drawing/2014/main" id="{14812177-8ED5-48D8-E75A-7CEF98439986}"/>
              </a:ext>
            </a:extLst>
          </p:cNvPr>
          <p:cNvPicPr/>
          <p:nvPr/>
        </p:nvPicPr>
        <p:blipFill>
          <a:blip r:embed="rId3">
            <a:clrChange>
              <a:clrFrom>
                <a:srgbClr val="FFFFFF"/>
              </a:clrFrom>
              <a:clrTo>
                <a:srgbClr val="FFFFFF">
                  <a:alpha val="0"/>
                </a:srgbClr>
              </a:clrTo>
            </a:clrChange>
          </a:blip>
          <a:stretch>
            <a:fillRect/>
          </a:stretch>
        </p:blipFill>
        <p:spPr bwMode="auto">
          <a:xfrm>
            <a:off x="0" y="5427266"/>
            <a:ext cx="1901954" cy="1430734"/>
          </a:xfrm>
          <a:prstGeom prst="rect">
            <a:avLst/>
          </a:prstGeom>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ABB753-DA0E-4311-86B6-B76E72CC5ACD}"/>
              </a:ext>
            </a:extLst>
          </p:cNvPr>
          <p:cNvSpPr>
            <a:spLocks noGrp="1"/>
          </p:cNvSpPr>
          <p:nvPr>
            <p:ph type="title"/>
          </p:nvPr>
        </p:nvSpPr>
        <p:spPr/>
        <p:txBody>
          <a:bodyPr/>
          <a:lstStyle/>
          <a:p>
            <a:r>
              <a:rPr lang="es-ES" b="1" dirty="0">
                <a:solidFill>
                  <a:srgbClr val="FF0000"/>
                </a:solidFill>
              </a:rPr>
              <a:t>Algunas ideas</a:t>
            </a:r>
            <a:endParaRPr lang="es-ES" dirty="0"/>
          </a:p>
        </p:txBody>
      </p:sp>
      <p:sp>
        <p:nvSpPr>
          <p:cNvPr id="3" name="Marcador de contenido 2">
            <a:extLst>
              <a:ext uri="{FF2B5EF4-FFF2-40B4-BE49-F238E27FC236}">
                <a16:creationId xmlns:a16="http://schemas.microsoft.com/office/drawing/2014/main" id="{E22A466D-7554-4765-8D85-E7375F76DDD3}"/>
              </a:ext>
            </a:extLst>
          </p:cNvPr>
          <p:cNvSpPr>
            <a:spLocks noGrp="1"/>
          </p:cNvSpPr>
          <p:nvPr>
            <p:ph idx="1"/>
          </p:nvPr>
        </p:nvSpPr>
        <p:spPr>
          <a:xfrm>
            <a:off x="838200" y="1825625"/>
            <a:ext cx="10935878" cy="4351338"/>
          </a:xfrm>
        </p:spPr>
        <p:txBody>
          <a:bodyPr>
            <a:normAutofit fontScale="92500" lnSpcReduction="20000"/>
          </a:bodyPr>
          <a:lstStyle/>
          <a:p>
            <a:r>
              <a:rPr lang="es-ES" u="sng" dirty="0"/>
              <a:t>Inducir la participación</a:t>
            </a:r>
            <a:r>
              <a:rPr lang="es-ES" dirty="0"/>
              <a:t>. Se pueden </a:t>
            </a:r>
            <a:r>
              <a:rPr lang="es-ES" u="sng" dirty="0"/>
              <a:t>lanzar preguntas abiertas</a:t>
            </a:r>
            <a:r>
              <a:rPr lang="es-ES" dirty="0"/>
              <a:t> sobre casos y situaciones prácticas, para favorecer la interacción y fijar conocimientos. Puede hacerse a lo largo de la presentación y/o una vez finalizada. Resolver las dudas planteadas.</a:t>
            </a:r>
          </a:p>
          <a:p>
            <a:r>
              <a:rPr lang="es-ES" u="sng" dirty="0"/>
              <a:t>Si se usa en alumnos/as de Educación Secundaria, sustituir algunas fotografías y vídeos</a:t>
            </a:r>
            <a:r>
              <a:rPr lang="es-ES" dirty="0"/>
              <a:t> por otros más complejos o impactantes.</a:t>
            </a:r>
          </a:p>
          <a:p>
            <a:r>
              <a:rPr lang="es-ES" u="sng" dirty="0"/>
              <a:t>Si se usa en Infantil y Primaria, eliminar texto y maximizar las imágenes</a:t>
            </a:r>
            <a:r>
              <a:rPr lang="es-ES" dirty="0"/>
              <a:t>.</a:t>
            </a:r>
          </a:p>
          <a:p>
            <a:r>
              <a:rPr lang="es-ES" dirty="0"/>
              <a:t>Se recomienda </a:t>
            </a:r>
            <a:r>
              <a:rPr lang="es-ES" u="sng" dirty="0"/>
              <a:t>hacer cambios</a:t>
            </a:r>
            <a:r>
              <a:rPr lang="es-ES" dirty="0"/>
              <a:t> en el color de fondo, poner algunas animaciones, y añadir otros cambios que rompan la monotonía.</a:t>
            </a:r>
          </a:p>
          <a:p>
            <a:r>
              <a:rPr lang="es-ES" u="sng" dirty="0"/>
              <a:t>Ésta es una presentación básica que ha de ser adaptada al grupo</a:t>
            </a:r>
            <a:r>
              <a:rPr lang="es-ES" dirty="0"/>
              <a:t> sobre el que se va a actuar.</a:t>
            </a:r>
          </a:p>
          <a:p>
            <a:r>
              <a:rPr lang="es-ES" dirty="0"/>
              <a:t>Se recomienda </a:t>
            </a:r>
            <a:r>
              <a:rPr lang="es-ES" u="sng" dirty="0"/>
              <a:t>simplificar</a:t>
            </a:r>
            <a:r>
              <a:rPr lang="es-ES" dirty="0"/>
              <a:t> y cambiar el </a:t>
            </a:r>
            <a:r>
              <a:rPr lang="es-ES" u="sng" dirty="0"/>
              <a:t>vocabulario</a:t>
            </a:r>
            <a:r>
              <a:rPr lang="es-ES" dirty="0"/>
              <a:t> a uno más cercano, si fuera preciso. </a:t>
            </a:r>
          </a:p>
        </p:txBody>
      </p:sp>
      <p:sp>
        <p:nvSpPr>
          <p:cNvPr id="4" name="CuadroTexto 3">
            <a:extLst>
              <a:ext uri="{FF2B5EF4-FFF2-40B4-BE49-F238E27FC236}">
                <a16:creationId xmlns:a16="http://schemas.microsoft.com/office/drawing/2014/main" id="{9E98446A-D7D9-4C31-94DB-790F5C6BE19D}"/>
              </a:ext>
            </a:extLst>
          </p:cNvPr>
          <p:cNvSpPr txBox="1"/>
          <p:nvPr/>
        </p:nvSpPr>
        <p:spPr>
          <a:xfrm>
            <a:off x="9721530" y="100575"/>
            <a:ext cx="2343590" cy="738664"/>
          </a:xfrm>
          <a:prstGeom prst="rect">
            <a:avLst/>
          </a:prstGeom>
          <a:solidFill>
            <a:srgbClr val="FFFF00"/>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FF0000"/>
                </a:solidFill>
                <a:effectLst/>
                <a:uLnTx/>
                <a:uFillTx/>
                <a:latin typeface="Calibri" panose="020F0502020204030204"/>
                <a:ea typeface="+mn-ea"/>
                <a:cs typeface="+mn-cs"/>
              </a:rPr>
              <a:t>Esta dispositiva no deberá ser visible a la hora de llevar a cabo la presentación.</a:t>
            </a:r>
          </a:p>
        </p:txBody>
      </p:sp>
    </p:spTree>
    <p:extLst>
      <p:ext uri="{BB962C8B-B14F-4D97-AF65-F5344CB8AC3E}">
        <p14:creationId xmlns:p14="http://schemas.microsoft.com/office/powerpoint/2010/main" val="34820972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64EA2F-BFA2-40C9-B505-4A5C4CC6384E}"/>
              </a:ext>
            </a:extLst>
          </p:cNvPr>
          <p:cNvSpPr>
            <a:spLocks noGrp="1"/>
          </p:cNvSpPr>
          <p:nvPr>
            <p:ph type="title"/>
          </p:nvPr>
        </p:nvSpPr>
        <p:spPr/>
        <p:txBody>
          <a:bodyPr/>
          <a:lstStyle/>
          <a:p>
            <a:r>
              <a:rPr lang="es-ES" b="1" dirty="0">
                <a:solidFill>
                  <a:srgbClr val="FF0000"/>
                </a:solidFill>
              </a:rPr>
              <a:t>Autor</a:t>
            </a:r>
          </a:p>
        </p:txBody>
      </p:sp>
      <p:sp>
        <p:nvSpPr>
          <p:cNvPr id="3" name="Marcador de contenido 2">
            <a:extLst>
              <a:ext uri="{FF2B5EF4-FFF2-40B4-BE49-F238E27FC236}">
                <a16:creationId xmlns:a16="http://schemas.microsoft.com/office/drawing/2014/main" id="{EAD00107-BED7-4D69-A240-FEE7F7B825FC}"/>
              </a:ext>
            </a:extLst>
          </p:cNvPr>
          <p:cNvSpPr>
            <a:spLocks noGrp="1"/>
          </p:cNvSpPr>
          <p:nvPr>
            <p:ph idx="1"/>
          </p:nvPr>
        </p:nvSpPr>
        <p:spPr/>
        <p:txBody>
          <a:bodyPr>
            <a:normAutofit/>
          </a:bodyPr>
          <a:lstStyle/>
          <a:p>
            <a:pPr lvl="1"/>
            <a:r>
              <a:rPr lang="es-ES" b="1" dirty="0"/>
              <a:t>Eulalio Ruiz Muñoz</a:t>
            </a:r>
            <a:r>
              <a:rPr lang="es-ES" dirty="0"/>
              <a:t>. Médico especialista en Medicina Familiar y Comunitaria. D. Estudios Avanzados en Medicina Preventiva y Salud Pública. Máster en Salud Pública. Máster en Sociedad de la Información y del Conocimiento. Diplomado en Sanidad. Experto Universitario en Promoción y Educación para la Salud. Mención de la OMS por su trabajo en Programas Vacunales, Copenhague 2002. Premio Estrategia NAOS a la promoción de una alimentación saludable en el ámbito escolar 2012. Premio de la Real Academia Nacional de Medicina al trabajo en Vacunas, enero 2013. Unidad de Educación para la Salud. Dirección General de Salud Pública. Servicio Extremeño de Salud (SES). Consejería de Sanidad y Políticas Sociales. Junta de Extremadura. Mérida. España. Contacto: eulalio.ruiz@salud-juntaex.es</a:t>
            </a:r>
          </a:p>
          <a:p>
            <a:pPr lvl="1"/>
            <a:endParaRPr lang="es-ES" dirty="0"/>
          </a:p>
          <a:p>
            <a:pPr lvl="1"/>
            <a:endParaRPr lang="es-ES" dirty="0"/>
          </a:p>
        </p:txBody>
      </p:sp>
      <p:pic>
        <p:nvPicPr>
          <p:cNvPr id="13" name="Imagen 12" descr="Imagen que contiene Texto&#10;&#10;Descripción generada automáticamente">
            <a:extLst>
              <a:ext uri="{FF2B5EF4-FFF2-40B4-BE49-F238E27FC236}">
                <a16:creationId xmlns:a16="http://schemas.microsoft.com/office/drawing/2014/main" id="{BC55C5F4-DA9C-4016-960E-4BB51DACE26A}"/>
              </a:ext>
            </a:extLst>
          </p:cNvPr>
          <p:cNvPicPr>
            <a:picLocks noChangeAspect="1"/>
          </p:cNvPicPr>
          <p:nvPr/>
        </p:nvPicPr>
        <p:blipFill>
          <a:blip r:embed="rId2">
            <a:clrChange>
              <a:clrFrom>
                <a:srgbClr val="FFE699"/>
              </a:clrFrom>
              <a:clrTo>
                <a:srgbClr val="FFE699">
                  <a:alpha val="0"/>
                </a:srgbClr>
              </a:clrTo>
            </a:clrChange>
            <a:extLst>
              <a:ext uri="{28A0092B-C50C-407E-A947-70E740481C1C}">
                <a14:useLocalDpi xmlns:a14="http://schemas.microsoft.com/office/drawing/2010/main" val="0"/>
              </a:ext>
            </a:extLst>
          </a:blip>
          <a:stretch>
            <a:fillRect/>
          </a:stretch>
        </p:blipFill>
        <p:spPr>
          <a:xfrm>
            <a:off x="0" y="6109822"/>
            <a:ext cx="1231499" cy="780356"/>
          </a:xfrm>
          <a:prstGeom prst="rect">
            <a:avLst/>
          </a:prstGeom>
        </p:spPr>
      </p:pic>
      <p:sp>
        <p:nvSpPr>
          <p:cNvPr id="4" name="CuadroTexto 3">
            <a:extLst>
              <a:ext uri="{FF2B5EF4-FFF2-40B4-BE49-F238E27FC236}">
                <a16:creationId xmlns:a16="http://schemas.microsoft.com/office/drawing/2014/main" id="{24F7A298-07C0-00B5-CF30-912A31CCA09B}"/>
              </a:ext>
            </a:extLst>
          </p:cNvPr>
          <p:cNvSpPr txBox="1"/>
          <p:nvPr/>
        </p:nvSpPr>
        <p:spPr>
          <a:xfrm>
            <a:off x="9721530" y="100575"/>
            <a:ext cx="2343590" cy="738664"/>
          </a:xfrm>
          <a:prstGeom prst="rect">
            <a:avLst/>
          </a:prstGeom>
          <a:solidFill>
            <a:srgbClr val="FFFF00"/>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FF0000"/>
                </a:solidFill>
                <a:effectLst/>
                <a:uLnTx/>
                <a:uFillTx/>
                <a:latin typeface="Calibri" panose="020F0502020204030204"/>
                <a:ea typeface="+mn-ea"/>
                <a:cs typeface="+mn-cs"/>
              </a:rPr>
              <a:t>Esta dispositiva no deberá ser visible a la hora de llevar a cabo la presentación.</a:t>
            </a:r>
          </a:p>
        </p:txBody>
      </p:sp>
    </p:spTree>
    <p:extLst>
      <p:ext uri="{BB962C8B-B14F-4D97-AF65-F5344CB8AC3E}">
        <p14:creationId xmlns:p14="http://schemas.microsoft.com/office/powerpoint/2010/main" val="13676299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2210" name="Imagen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3"/>
          <p:cNvSpPr>
            <a:spLocks noChangeArrowheads="1"/>
          </p:cNvSpPr>
          <p:nvPr/>
        </p:nvSpPr>
        <p:spPr bwMode="auto">
          <a:xfrm>
            <a:off x="6067426" y="5976938"/>
            <a:ext cx="4600575" cy="83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panose="020B0604020202020204" pitchFamily="34" charset="0"/>
                <a:cs typeface="Arial" panose="020B0604020202020204" pitchFamily="34" charset="0"/>
              </a:defRPr>
            </a:lvl1pPr>
            <a:lvl2pPr algn="ctr">
              <a:spcBef>
                <a:spcPct val="20000"/>
              </a:spcBef>
              <a:defRPr sz="2800">
                <a:solidFill>
                  <a:schemeClr val="tx1"/>
                </a:solidFill>
                <a:latin typeface="Arial" panose="020B0604020202020204" pitchFamily="34" charset="0"/>
                <a:cs typeface="Arial" panose="020B0604020202020204" pitchFamily="34" charset="0"/>
              </a:defRPr>
            </a:lvl2pPr>
            <a:lvl3pPr algn="ctr">
              <a:spcBef>
                <a:spcPct val="20000"/>
              </a:spcBef>
              <a:defRPr sz="2400">
                <a:solidFill>
                  <a:schemeClr val="tx1"/>
                </a:solidFill>
                <a:latin typeface="Arial" panose="020B0604020202020204" pitchFamily="34" charset="0"/>
                <a:cs typeface="Arial" panose="020B0604020202020204" pitchFamily="34" charset="0"/>
              </a:defRPr>
            </a:lvl3pPr>
            <a:lvl4pPr algn="ctr">
              <a:spcBef>
                <a:spcPct val="20000"/>
              </a:spcBef>
              <a:defRPr sz="2000">
                <a:solidFill>
                  <a:schemeClr val="tx1"/>
                </a:solidFill>
                <a:latin typeface="Arial" panose="020B0604020202020204" pitchFamily="34" charset="0"/>
                <a:cs typeface="Arial" panose="020B0604020202020204" pitchFamily="34" charset="0"/>
              </a:defRPr>
            </a:lvl4pPr>
            <a:lvl5pPr algn="ctr">
              <a:spcBef>
                <a:spcPct val="20000"/>
              </a:spcBef>
              <a:defRPr sz="2000">
                <a:solidFill>
                  <a:schemeClr val="tx1"/>
                </a:solidFill>
                <a:latin typeface="Arial" panose="020B0604020202020204" pitchFamily="34" charset="0"/>
                <a:cs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cs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cs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cs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cs typeface="Arial" panose="020B0604020202020204" pitchFamily="34" charset="0"/>
              </a:defRPr>
            </a:lvl9pPr>
          </a:lstStyle>
          <a:p>
            <a:pPr algn="r">
              <a:defRPr/>
            </a:pPr>
            <a:endParaRPr lang="es-ES" altLang="es-ES" sz="1400" b="1" kern="0" dirty="0">
              <a:solidFill>
                <a:srgbClr val="006600"/>
              </a:solidFill>
            </a:endParaRPr>
          </a:p>
          <a:p>
            <a:pPr algn="r">
              <a:defRPr/>
            </a:pPr>
            <a:r>
              <a:rPr lang="es-ES" altLang="es-ES" sz="1400" b="1" kern="0" dirty="0">
                <a:solidFill>
                  <a:srgbClr val="FFFFFF"/>
                </a:solidFill>
              </a:rPr>
              <a:t>Eulalio Ruiz Muñoz</a:t>
            </a:r>
          </a:p>
          <a:p>
            <a:pPr algn="r">
              <a:defRPr/>
            </a:pPr>
            <a:r>
              <a:rPr lang="es-ES_tradnl" altLang="es-ES" sz="1000" b="1" kern="0" dirty="0">
                <a:solidFill>
                  <a:srgbClr val="FFFFFF"/>
                </a:solidFill>
              </a:rPr>
              <a:t>Unidad de Educación para la Salud.</a:t>
            </a:r>
            <a:endParaRPr lang="es-ES" altLang="es-ES" sz="1000" b="1" kern="0" dirty="0">
              <a:solidFill>
                <a:srgbClr val="FFFFFF"/>
              </a:solidFill>
            </a:endParaRPr>
          </a:p>
          <a:p>
            <a:pPr algn="r">
              <a:defRPr/>
            </a:pPr>
            <a:r>
              <a:rPr lang="es-ES" altLang="es-ES" sz="1000" b="1" kern="0" dirty="0">
                <a:solidFill>
                  <a:srgbClr val="FFFFFF"/>
                </a:solidFill>
              </a:rPr>
              <a:t>D. Gral. de Salud Pública. SES.</a:t>
            </a:r>
          </a:p>
        </p:txBody>
      </p:sp>
      <p:sp>
        <p:nvSpPr>
          <p:cNvPr id="75780" name="Rectangle 4"/>
          <p:cNvSpPr>
            <a:spLocks noChangeArrowheads="1"/>
          </p:cNvSpPr>
          <p:nvPr/>
        </p:nvSpPr>
        <p:spPr bwMode="auto">
          <a:xfrm>
            <a:off x="1558926" y="5387976"/>
            <a:ext cx="4716463"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defRPr/>
            </a:pPr>
            <a:r>
              <a:rPr lang="es-ES" altLang="es-ES" sz="8800" b="1" kern="0" dirty="0">
                <a:ln>
                  <a:solidFill>
                    <a:srgbClr val="BBE0E3"/>
                  </a:solidFill>
                </a:ln>
                <a:solidFill>
                  <a:srgbClr val="0000FF"/>
                </a:solidFill>
                <a:effectLst>
                  <a:glow rad="127000">
                    <a:srgbClr val="FFFF00"/>
                  </a:glow>
                  <a:outerShdw blurRad="50800" dist="50800" dir="5400000" algn="ctr" rotWithShape="0">
                    <a:srgbClr val="000000">
                      <a:alpha val="83000"/>
                    </a:srgbClr>
                  </a:outerShdw>
                  <a:reflection stA="45000" endPos="0" dist="50800" dir="5400000" sy="-100000" algn="bl" rotWithShape="0"/>
                </a:effectLst>
              </a:rPr>
              <a:t>Gracias</a:t>
            </a:r>
          </a:p>
        </p:txBody>
      </p:sp>
      <p:sp>
        <p:nvSpPr>
          <p:cNvPr id="7" name="Text Box 4">
            <a:extLst>
              <a:ext uri="{FF2B5EF4-FFF2-40B4-BE49-F238E27FC236}">
                <a16:creationId xmlns:a16="http://schemas.microsoft.com/office/drawing/2014/main" id="{2120366A-DF50-4B9F-8782-68A8821C6974}"/>
              </a:ext>
            </a:extLst>
          </p:cNvPr>
          <p:cNvSpPr txBox="1">
            <a:spLocks noChangeArrowheads="1"/>
          </p:cNvSpPr>
          <p:nvPr/>
        </p:nvSpPr>
        <p:spPr bwMode="auto">
          <a:xfrm>
            <a:off x="83541" y="2270795"/>
            <a:ext cx="2880916" cy="846386"/>
          </a:xfrm>
          <a:prstGeom prst="rect">
            <a:avLst/>
          </a:prstGeom>
          <a:solidFill>
            <a:srgbClr val="E8D1FF"/>
          </a:solidFill>
          <a:ln w="9525">
            <a:solidFill>
              <a:srgbClr val="33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defRPr/>
            </a:pPr>
            <a:r>
              <a:rPr lang="es-ES" altLang="es-ES" sz="1400" b="1" kern="0" dirty="0">
                <a:solidFill>
                  <a:srgbClr val="000000"/>
                </a:solidFill>
              </a:rPr>
              <a:t>eulalio.ruiz@salud-juntaex.es</a:t>
            </a:r>
          </a:p>
          <a:p>
            <a:pPr algn="ctr">
              <a:spcBef>
                <a:spcPct val="50000"/>
              </a:spcBef>
              <a:defRPr/>
            </a:pPr>
            <a:r>
              <a:rPr lang="es-ES" altLang="es-ES" sz="1400" b="1" kern="0" dirty="0">
                <a:solidFill>
                  <a:srgbClr val="0000CC"/>
                </a:solidFill>
                <a:highlight>
                  <a:srgbClr val="FFFF00"/>
                </a:highlight>
              </a:rPr>
              <a:t> Facebook: “Salud Pública – Extremadura” </a:t>
            </a:r>
          </a:p>
        </p:txBody>
      </p:sp>
      <p:sp>
        <p:nvSpPr>
          <p:cNvPr id="2" name="CuadroTexto 1">
            <a:extLst>
              <a:ext uri="{FF2B5EF4-FFF2-40B4-BE49-F238E27FC236}">
                <a16:creationId xmlns:a16="http://schemas.microsoft.com/office/drawing/2014/main" id="{097ED16C-33D9-2427-240D-82A360F03E4F}"/>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rgbClr val="2D2DB9">
                    <a:lumMod val="40000"/>
                    <a:lumOff val="60000"/>
                  </a:srgbClr>
                </a:solidFill>
                <a:latin typeface="Times New Roman"/>
              </a:rPr>
              <a:t>Servicio Extremeño de Salud. D. Gral. de Salud Pública. Unidad de Educación para la Salud”. Octubre-noviembre 2022 (versión 1).</a:t>
            </a:r>
          </a:p>
        </p:txBody>
      </p:sp>
      <p:pic>
        <p:nvPicPr>
          <p:cNvPr id="3" name="Imagen 2" descr="Corazón háb salud inicial">
            <a:extLst>
              <a:ext uri="{FF2B5EF4-FFF2-40B4-BE49-F238E27FC236}">
                <a16:creationId xmlns:a16="http://schemas.microsoft.com/office/drawing/2014/main" id="{26C699AF-A1C6-BBF6-AA49-89B1A189AFB8}"/>
              </a:ext>
            </a:extLst>
          </p:cNvPr>
          <p:cNvPicPr/>
          <p:nvPr/>
        </p:nvPicPr>
        <p:blipFill>
          <a:blip r:embed="rId3">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Tree>
    <p:extLst>
      <p:ext uri="{BB962C8B-B14F-4D97-AF65-F5344CB8AC3E}">
        <p14:creationId xmlns:p14="http://schemas.microsoft.com/office/powerpoint/2010/main" val="315669351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nodeType="afterEffect">
                                  <p:stCondLst>
                                    <p:cond delay="0"/>
                                  </p:stCondLst>
                                  <p:iterate type="lt">
                                    <p:tmPct val="50000"/>
                                  </p:iterate>
                                  <p:childTnLst>
                                    <p:set>
                                      <p:cBhvr>
                                        <p:cTn id="6" dur="1" fill="hold">
                                          <p:stCondLst>
                                            <p:cond delay="0"/>
                                          </p:stCondLst>
                                        </p:cTn>
                                        <p:tgtEl>
                                          <p:spTgt spid="75780"/>
                                        </p:tgtEl>
                                        <p:attrNameLst>
                                          <p:attrName>style.visibility</p:attrName>
                                        </p:attrNameLst>
                                      </p:cBhvr>
                                      <p:to>
                                        <p:strVal val="visible"/>
                                      </p:to>
                                    </p:set>
                                    <p:set>
                                      <p:cBhvr>
                                        <p:cTn id="7" dur="455" fill="hold">
                                          <p:stCondLst>
                                            <p:cond delay="0"/>
                                          </p:stCondLst>
                                        </p:cTn>
                                        <p:tgtEl>
                                          <p:spTgt spid="75780"/>
                                        </p:tgtEl>
                                        <p:attrNameLst>
                                          <p:attrName>style.rotation</p:attrName>
                                        </p:attrNameLst>
                                      </p:cBhvr>
                                      <p:to>
                                        <p:strVal val="-45.0"/>
                                      </p:to>
                                    </p:set>
                                    <p:anim calcmode="lin" valueType="num">
                                      <p:cBhvr>
                                        <p:cTn id="8" dur="455" fill="hold">
                                          <p:stCondLst>
                                            <p:cond delay="455"/>
                                          </p:stCondLst>
                                        </p:cTn>
                                        <p:tgtEl>
                                          <p:spTgt spid="75780"/>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75780"/>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75780"/>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75780"/>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4000"/>
                            </p:stCondLst>
                            <p:childTnLst>
                              <p:par>
                                <p:cTn id="13" presetID="47"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1676400" y="228600"/>
            <a:ext cx="8305800" cy="1143000"/>
          </a:xfrm>
          <a:prstGeom prst="rect">
            <a:avLst/>
          </a:prstGeom>
          <a:solidFill>
            <a:srgbClr val="00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fontAlgn="base">
              <a:spcBef>
                <a:spcPct val="0"/>
              </a:spcBef>
              <a:spcAft>
                <a:spcPct val="0"/>
              </a:spcAft>
            </a:pPr>
            <a:r>
              <a:rPr lang="es-ES" altLang="es-ES" sz="3600" b="1" dirty="0">
                <a:solidFill>
                  <a:srgbClr val="000000"/>
                </a:solidFill>
                <a:effectLst>
                  <a:outerShdw blurRad="38100" dist="38100" dir="2700000" algn="tl">
                    <a:srgbClr val="FFFFFF"/>
                  </a:outerShdw>
                </a:effectLst>
              </a:rPr>
              <a:t>Dieta Mediterránea</a:t>
            </a:r>
          </a:p>
        </p:txBody>
      </p:sp>
      <p:sp>
        <p:nvSpPr>
          <p:cNvPr id="592899" name="Rectangle 3"/>
          <p:cNvSpPr>
            <a:spLocks noChangeArrowheads="1"/>
          </p:cNvSpPr>
          <p:nvPr/>
        </p:nvSpPr>
        <p:spPr bwMode="auto">
          <a:xfrm>
            <a:off x="2263775" y="2840038"/>
            <a:ext cx="76644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s-ES" altLang="es-ES">
              <a:solidFill>
                <a:srgbClr val="000000"/>
              </a:solidFill>
            </a:endParaRPr>
          </a:p>
        </p:txBody>
      </p:sp>
      <p:sp>
        <p:nvSpPr>
          <p:cNvPr id="592900" name="Rectangle 4"/>
          <p:cNvSpPr>
            <a:spLocks noChangeArrowheads="1"/>
          </p:cNvSpPr>
          <p:nvPr/>
        </p:nvSpPr>
        <p:spPr bwMode="auto">
          <a:xfrm>
            <a:off x="1352550" y="30972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s-ES" altLang="es-ES">
              <a:solidFill>
                <a:srgbClr val="000000"/>
              </a:solidFill>
            </a:endParaRPr>
          </a:p>
        </p:txBody>
      </p:sp>
      <p:sp>
        <p:nvSpPr>
          <p:cNvPr id="445445" name="Text Box 5"/>
          <p:cNvSpPr txBox="1">
            <a:spLocks noChangeArrowheads="1"/>
          </p:cNvSpPr>
          <p:nvPr/>
        </p:nvSpPr>
        <p:spPr bwMode="auto">
          <a:xfrm>
            <a:off x="2057400" y="1547813"/>
            <a:ext cx="830580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s-ES" altLang="es-ES" sz="2400" b="1" u="sng" dirty="0">
                <a:solidFill>
                  <a:srgbClr val="0000CC"/>
                </a:solidFill>
              </a:rPr>
              <a:t>¿Qué es dieta mediterránea?</a:t>
            </a:r>
          </a:p>
          <a:p>
            <a:pPr eaLnBrk="1" fontAlgn="base" hangingPunct="1">
              <a:spcBef>
                <a:spcPct val="50000"/>
              </a:spcBef>
              <a:spcAft>
                <a:spcPct val="0"/>
              </a:spcAft>
            </a:pPr>
            <a:r>
              <a:rPr lang="es-ES" altLang="es-ES" sz="2400" dirty="0">
                <a:solidFill>
                  <a:srgbClr val="000000"/>
                </a:solidFill>
              </a:rPr>
              <a:t>La dieta mediterránea es*:</a:t>
            </a:r>
            <a:endParaRPr lang="es-ES" altLang="es-ES" sz="2400" b="1" u="sng" dirty="0">
              <a:solidFill>
                <a:srgbClr val="0000CC"/>
              </a:solidFill>
            </a:endParaRPr>
          </a:p>
          <a:p>
            <a:pPr marL="342900" indent="-342900" eaLnBrk="1" fontAlgn="base" hangingPunct="1">
              <a:spcBef>
                <a:spcPct val="50000"/>
              </a:spcBef>
              <a:spcAft>
                <a:spcPct val="0"/>
              </a:spcAft>
              <a:buFontTx/>
              <a:buChar char="-"/>
            </a:pPr>
            <a:r>
              <a:rPr lang="es-ES" altLang="es-ES" sz="2400" dirty="0">
                <a:solidFill>
                  <a:srgbClr val="000000"/>
                </a:solidFill>
              </a:rPr>
              <a:t>Una valiosa herencia cultural que representa mucho más que una simple pauta nutricional, rica y saludable.</a:t>
            </a:r>
          </a:p>
          <a:p>
            <a:pPr marL="342900" indent="-342900" eaLnBrk="1" fontAlgn="base" hangingPunct="1">
              <a:spcBef>
                <a:spcPct val="50000"/>
              </a:spcBef>
              <a:spcAft>
                <a:spcPct val="0"/>
              </a:spcAft>
              <a:buFontTx/>
              <a:buChar char="-"/>
            </a:pPr>
            <a:r>
              <a:rPr lang="es-ES" altLang="es-ES" sz="2400" dirty="0">
                <a:solidFill>
                  <a:srgbClr val="000000"/>
                </a:solidFill>
              </a:rPr>
              <a:t>Es un estilo de vida equilibrado que recoge </a:t>
            </a:r>
            <a:r>
              <a:rPr lang="es-ES" altLang="es-ES" sz="2400" u="sng" dirty="0">
                <a:solidFill>
                  <a:srgbClr val="000000"/>
                </a:solidFill>
              </a:rPr>
              <a:t>recetas</a:t>
            </a:r>
            <a:r>
              <a:rPr lang="es-ES" altLang="es-ES" sz="2400" dirty="0">
                <a:solidFill>
                  <a:srgbClr val="000000"/>
                </a:solidFill>
              </a:rPr>
              <a:t>, formas de cocinar, celebraciones, costumbres, </a:t>
            </a:r>
            <a:r>
              <a:rPr lang="es-ES" altLang="es-ES" sz="2400" u="sng" dirty="0">
                <a:solidFill>
                  <a:srgbClr val="000000"/>
                </a:solidFill>
              </a:rPr>
              <a:t>productos típicos</a:t>
            </a:r>
            <a:r>
              <a:rPr lang="es-ES" altLang="es-ES" sz="2400" dirty="0">
                <a:solidFill>
                  <a:srgbClr val="000000"/>
                </a:solidFill>
              </a:rPr>
              <a:t> y actividades humanas diversas.</a:t>
            </a:r>
          </a:p>
        </p:txBody>
      </p:sp>
      <p:pic>
        <p:nvPicPr>
          <p:cNvPr id="445447" name="Picture 7" descr="aceitunas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6588" y="1"/>
            <a:ext cx="2411412"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
            <a:extLst>
              <a:ext uri="{FF2B5EF4-FFF2-40B4-BE49-F238E27FC236}">
                <a16:creationId xmlns:a16="http://schemas.microsoft.com/office/drawing/2014/main" id="{1BA23DC1-3720-4606-B901-F887BDB5A9CF}"/>
              </a:ext>
            </a:extLst>
          </p:cNvPr>
          <p:cNvSpPr txBox="1">
            <a:spLocks noChangeArrowheads="1"/>
          </p:cNvSpPr>
          <p:nvPr/>
        </p:nvSpPr>
        <p:spPr bwMode="auto">
          <a:xfrm>
            <a:off x="4079776" y="6583362"/>
            <a:ext cx="8112224"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50000"/>
              </a:spcBef>
              <a:spcAft>
                <a:spcPct val="0"/>
              </a:spcAft>
            </a:pPr>
            <a:r>
              <a:rPr lang="en-US" altLang="es-ES" sz="1200" i="1" dirty="0">
                <a:solidFill>
                  <a:srgbClr val="000000"/>
                </a:solidFill>
                <a:latin typeface="Times New Roman" panose="02020603050405020304" pitchFamily="18" charset="0"/>
                <a:cs typeface="Times New Roman" panose="02020603050405020304" pitchFamily="18" charset="0"/>
              </a:rPr>
              <a:t>*Fundación </a:t>
            </a:r>
            <a:r>
              <a:rPr lang="en-US" altLang="es-ES" sz="1200" i="1" dirty="0" err="1">
                <a:solidFill>
                  <a:srgbClr val="000000"/>
                </a:solidFill>
                <a:latin typeface="Times New Roman" panose="02020603050405020304" pitchFamily="18" charset="0"/>
                <a:cs typeface="Times New Roman" panose="02020603050405020304" pitchFamily="18" charset="0"/>
              </a:rPr>
              <a:t>dieta</a:t>
            </a:r>
            <a:r>
              <a:rPr lang="en-US" altLang="es-ES" sz="1200" i="1" dirty="0">
                <a:solidFill>
                  <a:srgbClr val="000000"/>
                </a:solidFill>
                <a:latin typeface="Times New Roman" panose="02020603050405020304" pitchFamily="18" charset="0"/>
                <a:cs typeface="Times New Roman" panose="02020603050405020304" pitchFamily="18" charset="0"/>
              </a:rPr>
              <a:t> </a:t>
            </a:r>
            <a:r>
              <a:rPr lang="en-US" altLang="es-ES" sz="1200" i="1" dirty="0" err="1">
                <a:solidFill>
                  <a:srgbClr val="000000"/>
                </a:solidFill>
                <a:latin typeface="Times New Roman" panose="02020603050405020304" pitchFamily="18" charset="0"/>
                <a:cs typeface="Times New Roman" panose="02020603050405020304" pitchFamily="18" charset="0"/>
              </a:rPr>
              <a:t>mediterránea</a:t>
            </a:r>
            <a:r>
              <a:rPr lang="en-US" altLang="es-ES" sz="1200" i="1" dirty="0">
                <a:solidFill>
                  <a:srgbClr val="000000"/>
                </a:solidFill>
                <a:latin typeface="Times New Roman" panose="02020603050405020304" pitchFamily="18" charset="0"/>
                <a:cs typeface="Times New Roman" panose="02020603050405020304" pitchFamily="18" charset="0"/>
              </a:rPr>
              <a:t>. http://dietamediterranea.com/nutricion-saludable-ejercicio-fisico/</a:t>
            </a:r>
            <a:endParaRPr lang="es-ES" altLang="es-ES" sz="1200" i="1" dirty="0">
              <a:solidFill>
                <a:srgbClr val="000000"/>
              </a:solidFill>
              <a:latin typeface="Times New Roman" panose="020206030504050203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id="{C0588C95-1249-713F-DA3F-71E2A2298067}"/>
              </a:ext>
            </a:extLst>
          </p:cNvPr>
          <p:cNvSpPr txBox="1"/>
          <p:nvPr/>
        </p:nvSpPr>
        <p:spPr>
          <a:xfrm>
            <a:off x="4758431" y="30162"/>
            <a:ext cx="7433569" cy="230832"/>
          </a:xfrm>
          <a:prstGeom prst="rect">
            <a:avLst/>
          </a:prstGeom>
          <a:noFill/>
        </p:spPr>
        <p:txBody>
          <a:bodyPr wrap="square" rtlCol="0">
            <a:spAutoFit/>
          </a:bodyPr>
          <a:lstStyle/>
          <a:p>
            <a:pPr algn="r"/>
            <a:r>
              <a:rPr lang="es-ES" sz="900" i="1" dirty="0">
                <a:solidFill>
                  <a:schemeClr val="accent6">
                    <a:lumMod val="40000"/>
                    <a:lumOff val="60000"/>
                  </a:schemeClr>
                </a:solidFill>
              </a:rPr>
              <a:t>Servicio Extremeño de Salud. D. Gral. de Salud Pública. Unidad de Educación para la Salud”. Octubre-noviembre 2022 (versión 1).</a:t>
            </a:r>
          </a:p>
        </p:txBody>
      </p:sp>
      <p:pic>
        <p:nvPicPr>
          <p:cNvPr id="3" name="Imagen 2" descr="Corazón háb salud inicial">
            <a:extLst>
              <a:ext uri="{FF2B5EF4-FFF2-40B4-BE49-F238E27FC236}">
                <a16:creationId xmlns:a16="http://schemas.microsoft.com/office/drawing/2014/main" id="{4390528A-3D89-C1FD-A770-5E6CFD3E68FB}"/>
              </a:ext>
            </a:extLst>
          </p:cNvPr>
          <p:cNvPicPr/>
          <p:nvPr/>
        </p:nvPicPr>
        <p:blipFill>
          <a:blip r:embed="rId3">
            <a:clrChange>
              <a:clrFrom>
                <a:srgbClr val="FFFFFF"/>
              </a:clrFrom>
              <a:clrTo>
                <a:srgbClr val="FFFFFF">
                  <a:alpha val="0"/>
                </a:srgbClr>
              </a:clrTo>
            </a:clrChange>
          </a:blip>
          <a:stretch>
            <a:fillRect/>
          </a:stretch>
        </p:blipFill>
        <p:spPr bwMode="auto">
          <a:xfrm>
            <a:off x="10287197" y="327937"/>
            <a:ext cx="1901954" cy="1430734"/>
          </a:xfrm>
          <a:prstGeom prst="rect">
            <a:avLst/>
          </a:prstGeom>
        </p:spPr>
      </p:pic>
      <p:sp>
        <p:nvSpPr>
          <p:cNvPr id="4" name="CuadroTexto 3">
            <a:extLst>
              <a:ext uri="{FF2B5EF4-FFF2-40B4-BE49-F238E27FC236}">
                <a16:creationId xmlns:a16="http://schemas.microsoft.com/office/drawing/2014/main" id="{4B587924-952A-8DB0-7E7B-9BE28D800751}"/>
              </a:ext>
            </a:extLst>
          </p:cNvPr>
          <p:cNvSpPr txBox="1"/>
          <p:nvPr/>
        </p:nvSpPr>
        <p:spPr>
          <a:xfrm>
            <a:off x="231449" y="5379915"/>
            <a:ext cx="7648015" cy="954107"/>
          </a:xfrm>
          <a:prstGeom prst="rect">
            <a:avLst/>
          </a:prstGeom>
          <a:solidFill>
            <a:srgbClr val="FFFF00"/>
          </a:solidFill>
        </p:spPr>
        <p:txBody>
          <a:bodyPr wrap="square" rtlCol="0">
            <a:spAutoFit/>
          </a:bodyPr>
          <a:lstStyle/>
          <a:p>
            <a:pPr algn="ctr" eaLnBrk="0" fontAlgn="base" hangingPunct="0">
              <a:spcBef>
                <a:spcPct val="0"/>
              </a:spcBef>
              <a:spcAft>
                <a:spcPct val="0"/>
              </a:spcAft>
            </a:pPr>
            <a:r>
              <a:rPr lang="es-ES" sz="2800" b="1" dirty="0">
                <a:solidFill>
                  <a:srgbClr val="000000"/>
                </a:solidFill>
                <a:latin typeface="Arial" panose="020B0604020202020204" pitchFamily="34" charset="0"/>
                <a:cs typeface="Arial" panose="020B0604020202020204" pitchFamily="34" charset="0"/>
              </a:rPr>
              <a:t>Es un estilo de vida. Es lo QUÉ comemos y CÓMO lo comemos.</a:t>
            </a:r>
          </a:p>
        </p:txBody>
      </p:sp>
    </p:spTree>
    <p:extLst>
      <p:ext uri="{BB962C8B-B14F-4D97-AF65-F5344CB8AC3E}">
        <p14:creationId xmlns:p14="http://schemas.microsoft.com/office/powerpoint/2010/main" val="3344944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45445"/>
                                        </p:tgtEl>
                                        <p:attrNameLst>
                                          <p:attrName>style.visibility</p:attrName>
                                        </p:attrNameLst>
                                      </p:cBhvr>
                                      <p:to>
                                        <p:strVal val="visible"/>
                                      </p:to>
                                    </p:set>
                                    <p:anim calcmode="lin" valueType="num">
                                      <p:cBhvr additive="base">
                                        <p:cTn id="7" dur="500" fill="hold"/>
                                        <p:tgtEl>
                                          <p:spTgt spid="445445"/>
                                        </p:tgtEl>
                                        <p:attrNameLst>
                                          <p:attrName>ppt_x</p:attrName>
                                        </p:attrNameLst>
                                      </p:cBhvr>
                                      <p:tavLst>
                                        <p:tav tm="0">
                                          <p:val>
                                            <p:strVal val="#ppt_x"/>
                                          </p:val>
                                        </p:tav>
                                        <p:tav tm="100000">
                                          <p:val>
                                            <p:strVal val="#ppt_x"/>
                                          </p:val>
                                        </p:tav>
                                      </p:tavLst>
                                    </p:anim>
                                    <p:anim calcmode="lin" valueType="num">
                                      <p:cBhvr additive="base">
                                        <p:cTn id="8" dur="500" fill="hold"/>
                                        <p:tgtEl>
                                          <p:spTgt spid="44544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30" presetClass="entr" presetSubtype="0" fill="hold" nodeType="afterEffect">
                                  <p:stCondLst>
                                    <p:cond delay="5000"/>
                                  </p:stCondLst>
                                  <p:childTnLst>
                                    <p:set>
                                      <p:cBhvr>
                                        <p:cTn id="11" dur="1" fill="hold">
                                          <p:stCondLst>
                                            <p:cond delay="0"/>
                                          </p:stCondLst>
                                        </p:cTn>
                                        <p:tgtEl>
                                          <p:spTgt spid="445447"/>
                                        </p:tgtEl>
                                        <p:attrNameLst>
                                          <p:attrName>style.visibility</p:attrName>
                                        </p:attrNameLst>
                                      </p:cBhvr>
                                      <p:to>
                                        <p:strVal val="visible"/>
                                      </p:to>
                                    </p:set>
                                    <p:animEffect transition="in" filter="fade">
                                      <p:cBhvr>
                                        <p:cTn id="12" dur="800" decel="100000"/>
                                        <p:tgtEl>
                                          <p:spTgt spid="445447"/>
                                        </p:tgtEl>
                                      </p:cBhvr>
                                    </p:animEffect>
                                    <p:anim calcmode="lin" valueType="num">
                                      <p:cBhvr>
                                        <p:cTn id="13" dur="800" decel="100000" fill="hold"/>
                                        <p:tgtEl>
                                          <p:spTgt spid="445447"/>
                                        </p:tgtEl>
                                        <p:attrNameLst>
                                          <p:attrName>style.rotation</p:attrName>
                                        </p:attrNameLst>
                                      </p:cBhvr>
                                      <p:tavLst>
                                        <p:tav tm="0">
                                          <p:val>
                                            <p:fltVal val="-90"/>
                                          </p:val>
                                        </p:tav>
                                        <p:tav tm="100000">
                                          <p:val>
                                            <p:fltVal val="0"/>
                                          </p:val>
                                        </p:tav>
                                      </p:tavLst>
                                    </p:anim>
                                    <p:anim calcmode="lin" valueType="num">
                                      <p:cBhvr>
                                        <p:cTn id="14" dur="800" decel="100000" fill="hold"/>
                                        <p:tgtEl>
                                          <p:spTgt spid="445447"/>
                                        </p:tgtEl>
                                        <p:attrNameLst>
                                          <p:attrName>ppt_x</p:attrName>
                                        </p:attrNameLst>
                                      </p:cBhvr>
                                      <p:tavLst>
                                        <p:tav tm="0">
                                          <p:val>
                                            <p:strVal val="#ppt_x+0.4"/>
                                          </p:val>
                                        </p:tav>
                                        <p:tav tm="100000">
                                          <p:val>
                                            <p:strVal val="#ppt_x-0.05"/>
                                          </p:val>
                                        </p:tav>
                                      </p:tavLst>
                                    </p:anim>
                                    <p:anim calcmode="lin" valueType="num">
                                      <p:cBhvr>
                                        <p:cTn id="15" dur="800" decel="100000" fill="hold"/>
                                        <p:tgtEl>
                                          <p:spTgt spid="445447"/>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445447"/>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44544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9">
            <a:extLst>
              <a:ext uri="{FF2B5EF4-FFF2-40B4-BE49-F238E27FC236}">
                <a16:creationId xmlns:a16="http://schemas.microsoft.com/office/drawing/2014/main" id="{01795685-3D2C-47A6-A9A8-3BAE022C3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en blanco y negro&#10;&#10;Descripción generada automáticamente con confianza media">
            <a:extLst>
              <a:ext uri="{FF2B5EF4-FFF2-40B4-BE49-F238E27FC236}">
                <a16:creationId xmlns:a16="http://schemas.microsoft.com/office/drawing/2014/main" id="{12EF8E1C-3CC1-5538-BA95-15763EC5603F}"/>
              </a:ext>
            </a:extLst>
          </p:cNvPr>
          <p:cNvPicPr>
            <a:picLocks noChangeAspect="1"/>
          </p:cNvPicPr>
          <p:nvPr/>
        </p:nvPicPr>
        <p:blipFill rotWithShape="1">
          <a:blip r:embed="rId2">
            <a:extLst>
              <a:ext uri="{28A0092B-C50C-407E-A947-70E740481C1C}">
                <a14:useLocalDpi xmlns:a14="http://schemas.microsoft.com/office/drawing/2010/main" val="0"/>
              </a:ext>
            </a:extLst>
          </a:blip>
          <a:srcRect l="8846" r="43987" b="-1"/>
          <a:stretch/>
        </p:blipFill>
        <p:spPr>
          <a:xfrm rot="5400000">
            <a:off x="2667000" y="-2023574"/>
            <a:ext cx="6858000" cy="10905149"/>
          </a:xfrm>
          <a:prstGeom prst="rect">
            <a:avLst/>
          </a:prstGeom>
        </p:spPr>
      </p:pic>
      <p:sp>
        <p:nvSpPr>
          <p:cNvPr id="37" name="Freeform 6">
            <a:extLst>
              <a:ext uri="{FF2B5EF4-FFF2-40B4-BE49-F238E27FC236}">
                <a16:creationId xmlns:a16="http://schemas.microsoft.com/office/drawing/2014/main" id="{74E5C9C3-37C9-425E-A935-0CE649921D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sp>
      <p:sp>
        <p:nvSpPr>
          <p:cNvPr id="34" name="Freeform 6">
            <a:extLst>
              <a:ext uri="{FF2B5EF4-FFF2-40B4-BE49-F238E27FC236}">
                <a16:creationId xmlns:a16="http://schemas.microsoft.com/office/drawing/2014/main" id="{2526C943-4313-4653-93E0-80AA1FD610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40000"/>
            </a:schemeClr>
          </a:solidFill>
          <a:ln w="0">
            <a:noFill/>
            <a:prstDash val="solid"/>
            <a:round/>
            <a:headEnd/>
            <a:tailEnd/>
          </a:ln>
        </p:spPr>
      </p:sp>
      <p:sp>
        <p:nvSpPr>
          <p:cNvPr id="36" name="Freeform 6">
            <a:extLst>
              <a:ext uri="{FF2B5EF4-FFF2-40B4-BE49-F238E27FC236}">
                <a16:creationId xmlns:a16="http://schemas.microsoft.com/office/drawing/2014/main" id="{15BDA691-46A7-4C7D-9398-AEAD6CEA7A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11306175"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sp>
      <p:sp>
        <p:nvSpPr>
          <p:cNvPr id="38" name="Freeform 6">
            <a:extLst>
              <a:ext uri="{FF2B5EF4-FFF2-40B4-BE49-F238E27FC236}">
                <a16:creationId xmlns:a16="http://schemas.microsoft.com/office/drawing/2014/main" id="{CD5DAA0A-0AC7-40DE-96E8-1DE5C6B0F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11306175"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40000"/>
            </a:schemeClr>
          </a:solidFill>
          <a:ln w="0">
            <a:noFill/>
            <a:prstDash val="solid"/>
            <a:round/>
            <a:headEnd/>
            <a:tailEnd/>
          </a:ln>
        </p:spPr>
      </p:sp>
    </p:spTree>
    <p:extLst>
      <p:ext uri="{BB962C8B-B14F-4D97-AF65-F5344CB8AC3E}">
        <p14:creationId xmlns:p14="http://schemas.microsoft.com/office/powerpoint/2010/main" val="3865220616"/>
      </p:ext>
    </p:extLst>
  </p:cSld>
  <p:clrMapOvr>
    <a:masterClrMapping/>
  </p:clrMapOvr>
</p:sld>
</file>

<file path=ppt/theme/theme1.xml><?xml version="1.0" encoding="utf-8"?>
<a:theme xmlns:a="http://schemas.openxmlformats.org/drawingml/2006/main" name="6_Diseño predeterminado">
  <a:themeElements>
    <a:clrScheme name="6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Diseño predeterminado">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6_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Diseño predeterminado">
  <a:themeElements>
    <a:clrScheme name="3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iseño predeterminado">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9_Diseño predeterminado">
  <a:themeElements>
    <a:clrScheme name="7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Diseño predeterminado">
  <a:themeElements>
    <a:clrScheme name="4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0_Diseño predeterminado">
  <a:themeElements>
    <a:clrScheme name="3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iseño predeterminado">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1_Diseño predeterminado">
  <a:themeElements>
    <a:clrScheme name="7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Diseño predeterminado">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2_Diseño predeterminado">
  <a:themeElements>
    <a:clrScheme name="8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8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2_Diseño predeterminado">
  <a:themeElements>
    <a:clrScheme name="4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iseño predeterminado">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iseño predeterminado">
  <a:themeElements>
    <a:clrScheme name="5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5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Diseño predeterminado">
  <a:themeElements>
    <a:clrScheme name="7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Diseño predeterminado">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Diseño predeterminado">
  <a:themeElements>
    <a:clrScheme name="8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8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TotalTime>
  <Words>7973</Words>
  <Application>Microsoft Office PowerPoint</Application>
  <PresentationFormat>Panorámica</PresentationFormat>
  <Paragraphs>518</Paragraphs>
  <Slides>73</Slides>
  <Notes>3</Notes>
  <HiddenSlides>16</HiddenSlides>
  <MMClips>4</MMClips>
  <ScaleCrop>false</ScaleCrop>
  <HeadingPairs>
    <vt:vector size="8" baseType="variant">
      <vt:variant>
        <vt:lpstr>Fuentes usadas</vt:lpstr>
      </vt:variant>
      <vt:variant>
        <vt:i4>6</vt:i4>
      </vt:variant>
      <vt:variant>
        <vt:lpstr>Tema</vt:lpstr>
      </vt:variant>
      <vt:variant>
        <vt:i4>13</vt:i4>
      </vt:variant>
      <vt:variant>
        <vt:lpstr>Servidores OLE incrustados</vt:lpstr>
      </vt:variant>
      <vt:variant>
        <vt:i4>1</vt:i4>
      </vt:variant>
      <vt:variant>
        <vt:lpstr>Títulos de diapositiva</vt:lpstr>
      </vt:variant>
      <vt:variant>
        <vt:i4>73</vt:i4>
      </vt:variant>
    </vt:vector>
  </HeadingPairs>
  <TitlesOfParts>
    <vt:vector size="93" baseType="lpstr">
      <vt:lpstr>Meiryo</vt:lpstr>
      <vt:lpstr>Arial</vt:lpstr>
      <vt:lpstr>Calibri</vt:lpstr>
      <vt:lpstr>Calibri Light</vt:lpstr>
      <vt:lpstr>Tahoma</vt:lpstr>
      <vt:lpstr>Times New Roman</vt:lpstr>
      <vt:lpstr>6_Diseño predeterminado</vt:lpstr>
      <vt:lpstr>30_Diseño predeterminado</vt:lpstr>
      <vt:lpstr>31_Diseño predeterminado</vt:lpstr>
      <vt:lpstr>32_Diseño predeterminado</vt:lpstr>
      <vt:lpstr>1_Diseño predeterminado</vt:lpstr>
      <vt:lpstr>52_Diseño predeterminado</vt:lpstr>
      <vt:lpstr>5_Diseño predeterminado</vt:lpstr>
      <vt:lpstr>7_Diseño predeterminado</vt:lpstr>
      <vt:lpstr>8_Diseño predeterminado</vt:lpstr>
      <vt:lpstr>3_Diseño predeterminado</vt:lpstr>
      <vt:lpstr>49_Diseño predeterminado</vt:lpstr>
      <vt:lpstr>4_Diseño predeterminado</vt:lpstr>
      <vt:lpstr>Tema de Office</vt:lpstr>
      <vt:lpstr>Imagen de mapa de bits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Grasas hidrogenadas (trans)</vt:lpstr>
      <vt:lpstr>Grasas hidrogenadas (trans)</vt:lpstr>
      <vt:lpstr>Proteínas</vt:lpstr>
      <vt:lpstr>Frutas y verduras: Recomendaciones</vt:lpstr>
      <vt:lpstr>Presentación de PowerPoint</vt:lpstr>
      <vt:lpstr>Presentación de PowerPoint</vt:lpstr>
      <vt:lpstr>Presentación de PowerPoint</vt:lpstr>
      <vt:lpstr>Presentación de PowerPoint</vt:lpstr>
      <vt:lpstr>Presentación de PowerPoint</vt:lpstr>
      <vt:lpstr>¿Pan integral o pan blanco?</vt:lpstr>
      <vt:lpstr>Aceite de oliva virgen (extra)</vt:lpstr>
      <vt:lpstr>Frutas y verduras</vt:lpstr>
      <vt:lpstr>Consumo de SAL</vt:lpstr>
      <vt:lpstr>Consumo de SAL</vt:lpstr>
      <vt:lpstr>Un estilo de vida saludable beneficia la salud física y mental</vt:lpstr>
      <vt:lpstr>Presentación de PowerPoint</vt:lpstr>
      <vt:lpstr>Presentación de PowerPoint</vt:lpstr>
      <vt:lpstr>Presentación de PowerPoint</vt:lpstr>
      <vt:lpstr>Algunas ideas</vt:lpstr>
      <vt:lpstr>Autor</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 Alimentación Saludable</dc:title>
  <dc:creator>EULALIO RUIZ MUÑOZ</dc:creator>
  <cp:lastModifiedBy>EULALIO RUIZ MUÑOZ</cp:lastModifiedBy>
  <cp:revision>43</cp:revision>
  <dcterms:created xsi:type="dcterms:W3CDTF">2022-09-29T11:46:54Z</dcterms:created>
  <dcterms:modified xsi:type="dcterms:W3CDTF">2022-11-11T06:50:08Z</dcterms:modified>
</cp:coreProperties>
</file>